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dp" ContentType="image/vnd.ms-photo"/>
  <Default Extension="webp" ContentType="image/webp"/>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692" r:id="rId2"/>
    <p:sldId id="483" r:id="rId3"/>
    <p:sldId id="746" r:id="rId4"/>
    <p:sldId id="712" r:id="rId5"/>
    <p:sldId id="691" r:id="rId6"/>
    <p:sldId id="727" r:id="rId7"/>
    <p:sldId id="330" r:id="rId8"/>
    <p:sldId id="715" r:id="rId9"/>
    <p:sldId id="750" r:id="rId10"/>
    <p:sldId id="714" r:id="rId11"/>
    <p:sldId id="716" r:id="rId12"/>
    <p:sldId id="747" r:id="rId13"/>
    <p:sldId id="696" r:id="rId14"/>
    <p:sldId id="703" r:id="rId15"/>
    <p:sldId id="700" r:id="rId16"/>
    <p:sldId id="744" r:id="rId17"/>
    <p:sldId id="331" r:id="rId18"/>
    <p:sldId id="718" r:id="rId19"/>
    <p:sldId id="719" r:id="rId20"/>
    <p:sldId id="720" r:id="rId21"/>
    <p:sldId id="491" r:id="rId22"/>
    <p:sldId id="328" r:id="rId23"/>
    <p:sldId id="726" r:id="rId24"/>
    <p:sldId id="742" r:id="rId25"/>
    <p:sldId id="723" r:id="rId26"/>
    <p:sldId id="430" r:id="rId27"/>
    <p:sldId id="745" r:id="rId28"/>
    <p:sldId id="379" r:id="rId29"/>
    <p:sldId id="369" r:id="rId30"/>
    <p:sldId id="376" r:id="rId31"/>
    <p:sldId id="377" r:id="rId32"/>
    <p:sldId id="368" r:id="rId33"/>
    <p:sldId id="367" r:id="rId34"/>
    <p:sldId id="403" r:id="rId35"/>
    <p:sldId id="688" r:id="rId36"/>
    <p:sldId id="365" r:id="rId37"/>
    <p:sldId id="370" r:id="rId38"/>
    <p:sldId id="378" r:id="rId39"/>
    <p:sldId id="371" r:id="rId40"/>
    <p:sldId id="372" r:id="rId41"/>
    <p:sldId id="373" r:id="rId42"/>
    <p:sldId id="38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6600"/>
    <a:srgbClr val="FF993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1" d="100"/>
          <a:sy n="111" d="100"/>
        </p:scale>
        <p:origin x="456" y="84"/>
      </p:cViewPr>
      <p:guideLst/>
    </p:cSldViewPr>
  </p:slideViewPr>
  <p:notesTextViewPr>
    <p:cViewPr>
      <p:scale>
        <a:sx n="1" d="1"/>
        <a:sy n="1" d="1"/>
      </p:scale>
      <p:origin x="0" y="0"/>
    </p:cViewPr>
  </p:notesTextViewPr>
  <p:sorterViewPr>
    <p:cViewPr>
      <p:scale>
        <a:sx n="100" d="100"/>
        <a:sy n="100" d="100"/>
      </p:scale>
      <p:origin x="0" y="-478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diagrams/_rels/data1.xml.rels><?xml version="1.0" encoding="UTF-8" standalone="yes"?>
<Relationships xmlns="http://schemas.openxmlformats.org/package/2006/relationships"><Relationship Id="rId1" Type="http://schemas.openxmlformats.org/officeDocument/2006/relationships/image" Target="../media/image38.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3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008B03-5177-4AD4-AC25-E4D06F240149}" type="doc">
      <dgm:prSet loTypeId="urn:microsoft.com/office/officeart/2008/layout/CircularPictureCallout" loCatId="picture" qsTypeId="urn:microsoft.com/office/officeart/2005/8/quickstyle/3d3" qsCatId="3D" csTypeId="urn:microsoft.com/office/officeart/2005/8/colors/accent1_2" csCatId="accent1" phldr="1"/>
      <dgm:spPr/>
    </dgm:pt>
    <dgm:pt modelId="{CA0C6FDB-C802-47A8-AD90-0A8E366B9122}">
      <dgm:prSet phldrT="[Text]"/>
      <dgm:spPr/>
      <dgm:t>
        <a:bodyPr/>
        <a:lstStyle/>
        <a:p>
          <a:endParaRPr lang="en-GB" dirty="0"/>
        </a:p>
      </dgm:t>
    </dgm:pt>
    <dgm:pt modelId="{535B03C3-42EB-4963-8801-E3A3D0646967}" type="sibTrans" cxnId="{AE9111FF-283C-4792-B421-80ED5B860844}">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t="-20000" b="-20000"/>
          </a:stretch>
        </a:blipFill>
        <a:ln>
          <a:solidFill>
            <a:schemeClr val="bg1"/>
          </a:solidFill>
        </a:ln>
      </dgm:spPr>
      <dgm:t>
        <a:bodyPr/>
        <a:lstStyle/>
        <a:p>
          <a:endParaRPr lang="en-GB"/>
        </a:p>
      </dgm:t>
    </dgm:pt>
    <dgm:pt modelId="{4C594605-00E7-4E5C-A352-856AED23E35D}" type="parTrans" cxnId="{AE9111FF-283C-4792-B421-80ED5B860844}">
      <dgm:prSet/>
      <dgm:spPr/>
      <dgm:t>
        <a:bodyPr/>
        <a:lstStyle/>
        <a:p>
          <a:endParaRPr lang="en-GB"/>
        </a:p>
      </dgm:t>
    </dgm:pt>
    <dgm:pt modelId="{816818C3-2F07-41A7-94B3-C6D73325D396}" type="pres">
      <dgm:prSet presAssocID="{73008B03-5177-4AD4-AC25-E4D06F240149}" presName="Name0" presStyleCnt="0">
        <dgm:presLayoutVars>
          <dgm:chMax val="7"/>
          <dgm:chPref val="7"/>
          <dgm:dir/>
        </dgm:presLayoutVars>
      </dgm:prSet>
      <dgm:spPr/>
    </dgm:pt>
    <dgm:pt modelId="{C94C0FBF-47AD-4E45-A4ED-87B5079BD8B3}" type="pres">
      <dgm:prSet presAssocID="{73008B03-5177-4AD4-AC25-E4D06F240149}" presName="Name1" presStyleCnt="0"/>
      <dgm:spPr/>
    </dgm:pt>
    <dgm:pt modelId="{65936AA5-FC0D-44C3-8EF3-56B093C2862F}" type="pres">
      <dgm:prSet presAssocID="{535B03C3-42EB-4963-8801-E3A3D0646967}" presName="picture_1" presStyleCnt="0"/>
      <dgm:spPr/>
    </dgm:pt>
    <dgm:pt modelId="{06C07D91-A698-42FD-8755-76A749895DA4}" type="pres">
      <dgm:prSet presAssocID="{535B03C3-42EB-4963-8801-E3A3D0646967}" presName="pictureRepeatNode" presStyleLbl="alignImgPlace1" presStyleIdx="0" presStyleCnt="1" custLinFactNeighborX="-46527" custLinFactNeighborY="826"/>
      <dgm:spPr/>
    </dgm:pt>
    <dgm:pt modelId="{3B5BEFFB-1D1E-4065-92AA-EA100B08DC15}" type="pres">
      <dgm:prSet presAssocID="{CA0C6FDB-C802-47A8-AD90-0A8E366B9122}" presName="text_1" presStyleLbl="node1" presStyleIdx="0" presStyleCnt="0" custLinFactY="-149581" custLinFactNeighborX="-35097" custLinFactNeighborY="-200000">
        <dgm:presLayoutVars>
          <dgm:bulletEnabled val="1"/>
        </dgm:presLayoutVars>
      </dgm:prSet>
      <dgm:spPr/>
    </dgm:pt>
  </dgm:ptLst>
  <dgm:cxnLst>
    <dgm:cxn modelId="{2C1FE341-ED45-48B0-9FE0-2BDB0948D01F}" type="presOf" srcId="{535B03C3-42EB-4963-8801-E3A3D0646967}" destId="{06C07D91-A698-42FD-8755-76A749895DA4}" srcOrd="0" destOrd="0" presId="urn:microsoft.com/office/officeart/2008/layout/CircularPictureCallout"/>
    <dgm:cxn modelId="{05851485-9739-4822-9BC5-029AC4EA117C}" type="presOf" srcId="{73008B03-5177-4AD4-AC25-E4D06F240149}" destId="{816818C3-2F07-41A7-94B3-C6D73325D396}" srcOrd="0" destOrd="0" presId="urn:microsoft.com/office/officeart/2008/layout/CircularPictureCallout"/>
    <dgm:cxn modelId="{CB09ECB6-F3A1-446C-88C2-E15B0FE30D67}" type="presOf" srcId="{CA0C6FDB-C802-47A8-AD90-0A8E366B9122}" destId="{3B5BEFFB-1D1E-4065-92AA-EA100B08DC15}" srcOrd="0" destOrd="0" presId="urn:microsoft.com/office/officeart/2008/layout/CircularPictureCallout"/>
    <dgm:cxn modelId="{AE9111FF-283C-4792-B421-80ED5B860844}" srcId="{73008B03-5177-4AD4-AC25-E4D06F240149}" destId="{CA0C6FDB-C802-47A8-AD90-0A8E366B9122}" srcOrd="0" destOrd="0" parTransId="{4C594605-00E7-4E5C-A352-856AED23E35D}" sibTransId="{535B03C3-42EB-4963-8801-E3A3D0646967}"/>
    <dgm:cxn modelId="{F148C7C7-68A2-46DC-A066-53123207F671}" type="presParOf" srcId="{816818C3-2F07-41A7-94B3-C6D73325D396}" destId="{C94C0FBF-47AD-4E45-A4ED-87B5079BD8B3}" srcOrd="0" destOrd="0" presId="urn:microsoft.com/office/officeart/2008/layout/CircularPictureCallout"/>
    <dgm:cxn modelId="{EC2DA2FE-003B-410A-AEB9-8A25C07C1D50}" type="presParOf" srcId="{C94C0FBF-47AD-4E45-A4ED-87B5079BD8B3}" destId="{65936AA5-FC0D-44C3-8EF3-56B093C2862F}" srcOrd="0" destOrd="0" presId="urn:microsoft.com/office/officeart/2008/layout/CircularPictureCallout"/>
    <dgm:cxn modelId="{0A461211-C207-4215-978B-5356B08FA084}" type="presParOf" srcId="{65936AA5-FC0D-44C3-8EF3-56B093C2862F}" destId="{06C07D91-A698-42FD-8755-76A749895DA4}" srcOrd="0" destOrd="0" presId="urn:microsoft.com/office/officeart/2008/layout/CircularPictureCallout"/>
    <dgm:cxn modelId="{9268B229-FBB6-4078-854E-21F953FD19C0}" type="presParOf" srcId="{C94C0FBF-47AD-4E45-A4ED-87B5079BD8B3}" destId="{3B5BEFFB-1D1E-4065-92AA-EA100B08DC15}" srcOrd="1" destOrd="0" presId="urn:microsoft.com/office/officeart/2008/layout/CircularPictureCallou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C07D91-A698-42FD-8755-76A749895DA4}">
      <dsp:nvSpPr>
        <dsp:cNvPr id="0" name=""/>
        <dsp:cNvSpPr/>
      </dsp:nvSpPr>
      <dsp:spPr>
        <a:xfrm>
          <a:off x="57281" y="79165"/>
          <a:ext cx="1649349" cy="164934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0000" b="-20000"/>
          </a:stretch>
        </a:blipFill>
        <a:ln>
          <a:solidFill>
            <a:schemeClr val="bg1"/>
          </a:solid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3B5BEFFB-1D1E-4065-92AA-EA100B08DC15}">
      <dsp:nvSpPr>
        <dsp:cNvPr id="0" name=""/>
        <dsp:cNvSpPr/>
      </dsp:nvSpPr>
      <dsp:spPr>
        <a:xfrm>
          <a:off x="751079" y="0"/>
          <a:ext cx="1055583" cy="544285"/>
        </a:xfrm>
        <a:prstGeom prst="rect">
          <a:avLst/>
        </a:prstGeom>
        <a:noFill/>
        <a:ln>
          <a:noFill/>
        </a:ln>
        <a:effectLst/>
        <a:scene3d>
          <a:camera prst="orthographicFront">
            <a:rot lat="0" lon="0" rev="0"/>
          </a:camera>
          <a:lightRig rig="contrasting" dir="t">
            <a:rot lat="0" lon="0" rev="12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b" anchorCtr="0">
          <a:noAutofit/>
        </a:bodyPr>
        <a:lstStyle/>
        <a:p>
          <a:pPr marL="0" lvl="0" indent="0" algn="ctr" defTabSz="1733550">
            <a:lnSpc>
              <a:spcPct val="90000"/>
            </a:lnSpc>
            <a:spcBef>
              <a:spcPct val="0"/>
            </a:spcBef>
            <a:spcAft>
              <a:spcPct val="35000"/>
            </a:spcAft>
            <a:buNone/>
          </a:pPr>
          <a:endParaRPr lang="en-GB" sz="3900" kern="1200" dirty="0"/>
        </a:p>
      </dsp:txBody>
      <dsp:txXfrm>
        <a:off x="751079" y="0"/>
        <a:ext cx="1055583" cy="544285"/>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139A5D-7DC3-406E-A690-B41FF9D4E11E}"/>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GB"/>
          </a:p>
        </p:txBody>
      </p:sp>
      <p:sp>
        <p:nvSpPr>
          <p:cNvPr id="3" name="Untertitel 2">
            <a:extLst>
              <a:ext uri="{FF2B5EF4-FFF2-40B4-BE49-F238E27FC236}">
                <a16:creationId xmlns:a16="http://schemas.microsoft.com/office/drawing/2014/main" id="{7A636311-81C6-455C-99F8-73A52FE5A9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GB"/>
          </a:p>
        </p:txBody>
      </p:sp>
      <p:sp>
        <p:nvSpPr>
          <p:cNvPr id="4" name="Datumsplatzhalter 3">
            <a:extLst>
              <a:ext uri="{FF2B5EF4-FFF2-40B4-BE49-F238E27FC236}">
                <a16:creationId xmlns:a16="http://schemas.microsoft.com/office/drawing/2014/main" id="{735E0597-2090-4253-AC5E-8B693C760E4D}"/>
              </a:ext>
            </a:extLst>
          </p:cNvPr>
          <p:cNvSpPr>
            <a:spLocks noGrp="1"/>
          </p:cNvSpPr>
          <p:nvPr>
            <p:ph type="dt" sz="half" idx="10"/>
          </p:nvPr>
        </p:nvSpPr>
        <p:spPr/>
        <p:txBody>
          <a:bodyPr/>
          <a:lstStyle/>
          <a:p>
            <a:fld id="{6DE3E065-A0F2-49F9-8AF0-5FFC54A1ECD7}" type="datetimeFigureOut">
              <a:rPr lang="en-GB" smtClean="0"/>
              <a:t>25/09/2022</a:t>
            </a:fld>
            <a:endParaRPr lang="en-GB"/>
          </a:p>
        </p:txBody>
      </p:sp>
      <p:sp>
        <p:nvSpPr>
          <p:cNvPr id="5" name="Fußzeilenplatzhalter 4">
            <a:extLst>
              <a:ext uri="{FF2B5EF4-FFF2-40B4-BE49-F238E27FC236}">
                <a16:creationId xmlns:a16="http://schemas.microsoft.com/office/drawing/2014/main" id="{44F610A5-7B32-4665-A2BE-ABC8BC9E3593}"/>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8088D470-9312-496D-929D-AE73B05B0A11}"/>
              </a:ext>
            </a:extLst>
          </p:cNvPr>
          <p:cNvSpPr>
            <a:spLocks noGrp="1"/>
          </p:cNvSpPr>
          <p:nvPr>
            <p:ph type="sldNum" sz="quarter" idx="12"/>
          </p:nvPr>
        </p:nvSpPr>
        <p:spPr/>
        <p:txBody>
          <a:bodyPr/>
          <a:lstStyle/>
          <a:p>
            <a:fld id="{9B597AD4-B5DF-45A0-864B-CEDC7A32FBFB}" type="slidenum">
              <a:rPr lang="en-GB" smtClean="0"/>
              <a:t>‹Nr.›</a:t>
            </a:fld>
            <a:endParaRPr lang="en-GB"/>
          </a:p>
        </p:txBody>
      </p:sp>
    </p:spTree>
    <p:extLst>
      <p:ext uri="{BB962C8B-B14F-4D97-AF65-F5344CB8AC3E}">
        <p14:creationId xmlns:p14="http://schemas.microsoft.com/office/powerpoint/2010/main" val="196937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6F9538-3EF2-4A2B-8EE5-0534FF4560DE}"/>
              </a:ext>
            </a:extLst>
          </p:cNvPr>
          <p:cNvSpPr>
            <a:spLocks noGrp="1"/>
          </p:cNvSpPr>
          <p:nvPr>
            <p:ph type="title"/>
          </p:nvPr>
        </p:nvSpPr>
        <p:spPr/>
        <p:txBody>
          <a:bodyPr/>
          <a:lstStyle/>
          <a:p>
            <a:r>
              <a:rPr lang="de-DE"/>
              <a:t>Mastertitelformat bearbeiten</a:t>
            </a:r>
            <a:endParaRPr lang="en-GB"/>
          </a:p>
        </p:txBody>
      </p:sp>
      <p:sp>
        <p:nvSpPr>
          <p:cNvPr id="3" name="Vertikaler Textplatzhalter 2">
            <a:extLst>
              <a:ext uri="{FF2B5EF4-FFF2-40B4-BE49-F238E27FC236}">
                <a16:creationId xmlns:a16="http://schemas.microsoft.com/office/drawing/2014/main" id="{682D7005-DF11-43D2-9071-98DF831C07D9}"/>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D52F5AF0-A0C6-48D9-9F87-10BACA281941}"/>
              </a:ext>
            </a:extLst>
          </p:cNvPr>
          <p:cNvSpPr>
            <a:spLocks noGrp="1"/>
          </p:cNvSpPr>
          <p:nvPr>
            <p:ph type="dt" sz="half" idx="10"/>
          </p:nvPr>
        </p:nvSpPr>
        <p:spPr/>
        <p:txBody>
          <a:bodyPr/>
          <a:lstStyle/>
          <a:p>
            <a:fld id="{6DE3E065-A0F2-49F9-8AF0-5FFC54A1ECD7}" type="datetimeFigureOut">
              <a:rPr lang="en-GB" smtClean="0"/>
              <a:t>25/09/2022</a:t>
            </a:fld>
            <a:endParaRPr lang="en-GB"/>
          </a:p>
        </p:txBody>
      </p:sp>
      <p:sp>
        <p:nvSpPr>
          <p:cNvPr id="5" name="Fußzeilenplatzhalter 4">
            <a:extLst>
              <a:ext uri="{FF2B5EF4-FFF2-40B4-BE49-F238E27FC236}">
                <a16:creationId xmlns:a16="http://schemas.microsoft.com/office/drawing/2014/main" id="{0CBE05AE-3406-4C01-813D-68278842A89B}"/>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7CAFF955-82C4-477D-B10C-B22B0F1F133D}"/>
              </a:ext>
            </a:extLst>
          </p:cNvPr>
          <p:cNvSpPr>
            <a:spLocks noGrp="1"/>
          </p:cNvSpPr>
          <p:nvPr>
            <p:ph type="sldNum" sz="quarter" idx="12"/>
          </p:nvPr>
        </p:nvSpPr>
        <p:spPr/>
        <p:txBody>
          <a:bodyPr/>
          <a:lstStyle/>
          <a:p>
            <a:fld id="{9B597AD4-B5DF-45A0-864B-CEDC7A32FBFB}" type="slidenum">
              <a:rPr lang="en-GB" smtClean="0"/>
              <a:t>‹Nr.›</a:t>
            </a:fld>
            <a:endParaRPr lang="en-GB"/>
          </a:p>
        </p:txBody>
      </p:sp>
    </p:spTree>
    <p:extLst>
      <p:ext uri="{BB962C8B-B14F-4D97-AF65-F5344CB8AC3E}">
        <p14:creationId xmlns:p14="http://schemas.microsoft.com/office/powerpoint/2010/main" val="2106628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B2D8C8FE-8699-4502-B4D1-CC650FC761AA}"/>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en-GB"/>
          </a:p>
        </p:txBody>
      </p:sp>
      <p:sp>
        <p:nvSpPr>
          <p:cNvPr id="3" name="Vertikaler Textplatzhalter 2">
            <a:extLst>
              <a:ext uri="{FF2B5EF4-FFF2-40B4-BE49-F238E27FC236}">
                <a16:creationId xmlns:a16="http://schemas.microsoft.com/office/drawing/2014/main" id="{D2017AD8-1E6F-4069-BC57-EC8AE4FC1B13}"/>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4CD8C558-CD99-48CE-8BB0-D002E689D547}"/>
              </a:ext>
            </a:extLst>
          </p:cNvPr>
          <p:cNvSpPr>
            <a:spLocks noGrp="1"/>
          </p:cNvSpPr>
          <p:nvPr>
            <p:ph type="dt" sz="half" idx="10"/>
          </p:nvPr>
        </p:nvSpPr>
        <p:spPr/>
        <p:txBody>
          <a:bodyPr/>
          <a:lstStyle/>
          <a:p>
            <a:fld id="{6DE3E065-A0F2-49F9-8AF0-5FFC54A1ECD7}" type="datetimeFigureOut">
              <a:rPr lang="en-GB" smtClean="0"/>
              <a:t>25/09/2022</a:t>
            </a:fld>
            <a:endParaRPr lang="en-GB"/>
          </a:p>
        </p:txBody>
      </p:sp>
      <p:sp>
        <p:nvSpPr>
          <p:cNvPr id="5" name="Fußzeilenplatzhalter 4">
            <a:extLst>
              <a:ext uri="{FF2B5EF4-FFF2-40B4-BE49-F238E27FC236}">
                <a16:creationId xmlns:a16="http://schemas.microsoft.com/office/drawing/2014/main" id="{443123C9-68C2-4B87-903E-83663EB7F019}"/>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29663014-41C5-4889-BACE-EB2C693718B3}"/>
              </a:ext>
            </a:extLst>
          </p:cNvPr>
          <p:cNvSpPr>
            <a:spLocks noGrp="1"/>
          </p:cNvSpPr>
          <p:nvPr>
            <p:ph type="sldNum" sz="quarter" idx="12"/>
          </p:nvPr>
        </p:nvSpPr>
        <p:spPr/>
        <p:txBody>
          <a:bodyPr/>
          <a:lstStyle/>
          <a:p>
            <a:fld id="{9B597AD4-B5DF-45A0-864B-CEDC7A32FBFB}" type="slidenum">
              <a:rPr lang="en-GB" smtClean="0"/>
              <a:t>‹Nr.›</a:t>
            </a:fld>
            <a:endParaRPr lang="en-GB"/>
          </a:p>
        </p:txBody>
      </p:sp>
    </p:spTree>
    <p:extLst>
      <p:ext uri="{BB962C8B-B14F-4D97-AF65-F5344CB8AC3E}">
        <p14:creationId xmlns:p14="http://schemas.microsoft.com/office/powerpoint/2010/main" val="4140301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E51E65-954E-4FB3-A388-BF869561B3E4}"/>
              </a:ext>
            </a:extLst>
          </p:cNvPr>
          <p:cNvSpPr>
            <a:spLocks noGrp="1"/>
          </p:cNvSpPr>
          <p:nvPr>
            <p:ph type="title"/>
          </p:nvPr>
        </p:nvSpPr>
        <p:spPr/>
        <p:txBody>
          <a:bodyPr/>
          <a:lstStyle/>
          <a:p>
            <a:r>
              <a:rPr lang="de-DE"/>
              <a:t>Mastertitelformat bearbeiten</a:t>
            </a:r>
            <a:endParaRPr lang="en-GB"/>
          </a:p>
        </p:txBody>
      </p:sp>
      <p:sp>
        <p:nvSpPr>
          <p:cNvPr id="3" name="Inhaltsplatzhalter 2">
            <a:extLst>
              <a:ext uri="{FF2B5EF4-FFF2-40B4-BE49-F238E27FC236}">
                <a16:creationId xmlns:a16="http://schemas.microsoft.com/office/drawing/2014/main" id="{064C7800-DED5-454D-91A8-FCB3BFAD65C8}"/>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53D9096E-D3D4-49EC-9DDF-4CB37CD848D2}"/>
              </a:ext>
            </a:extLst>
          </p:cNvPr>
          <p:cNvSpPr>
            <a:spLocks noGrp="1"/>
          </p:cNvSpPr>
          <p:nvPr>
            <p:ph type="dt" sz="half" idx="10"/>
          </p:nvPr>
        </p:nvSpPr>
        <p:spPr/>
        <p:txBody>
          <a:bodyPr/>
          <a:lstStyle/>
          <a:p>
            <a:fld id="{6DE3E065-A0F2-49F9-8AF0-5FFC54A1ECD7}" type="datetimeFigureOut">
              <a:rPr lang="en-GB" smtClean="0"/>
              <a:t>25/09/2022</a:t>
            </a:fld>
            <a:endParaRPr lang="en-GB"/>
          </a:p>
        </p:txBody>
      </p:sp>
      <p:sp>
        <p:nvSpPr>
          <p:cNvPr id="5" name="Fußzeilenplatzhalter 4">
            <a:extLst>
              <a:ext uri="{FF2B5EF4-FFF2-40B4-BE49-F238E27FC236}">
                <a16:creationId xmlns:a16="http://schemas.microsoft.com/office/drawing/2014/main" id="{B12CBAC9-BDDF-4BD8-8B7A-7CFC0D1C4FEE}"/>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0B806895-6F54-47CB-B4D5-DCBEC84BAA0A}"/>
              </a:ext>
            </a:extLst>
          </p:cNvPr>
          <p:cNvSpPr>
            <a:spLocks noGrp="1"/>
          </p:cNvSpPr>
          <p:nvPr>
            <p:ph type="sldNum" sz="quarter" idx="12"/>
          </p:nvPr>
        </p:nvSpPr>
        <p:spPr/>
        <p:txBody>
          <a:bodyPr/>
          <a:lstStyle/>
          <a:p>
            <a:fld id="{9B597AD4-B5DF-45A0-864B-CEDC7A32FBFB}" type="slidenum">
              <a:rPr lang="en-GB" smtClean="0"/>
              <a:t>‹Nr.›</a:t>
            </a:fld>
            <a:endParaRPr lang="en-GB"/>
          </a:p>
        </p:txBody>
      </p:sp>
    </p:spTree>
    <p:extLst>
      <p:ext uri="{BB962C8B-B14F-4D97-AF65-F5344CB8AC3E}">
        <p14:creationId xmlns:p14="http://schemas.microsoft.com/office/powerpoint/2010/main" val="2690870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23DA84-1EA7-4577-A4AF-3117AF4AE649}"/>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GB"/>
          </a:p>
        </p:txBody>
      </p:sp>
      <p:sp>
        <p:nvSpPr>
          <p:cNvPr id="3" name="Textplatzhalter 2">
            <a:extLst>
              <a:ext uri="{FF2B5EF4-FFF2-40B4-BE49-F238E27FC236}">
                <a16:creationId xmlns:a16="http://schemas.microsoft.com/office/drawing/2014/main" id="{E89D41D9-F769-4FFC-9C27-482A2AA0DD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D2B6B4C3-F219-460C-ACFB-F6D3F99910DE}"/>
              </a:ext>
            </a:extLst>
          </p:cNvPr>
          <p:cNvSpPr>
            <a:spLocks noGrp="1"/>
          </p:cNvSpPr>
          <p:nvPr>
            <p:ph type="dt" sz="half" idx="10"/>
          </p:nvPr>
        </p:nvSpPr>
        <p:spPr/>
        <p:txBody>
          <a:bodyPr/>
          <a:lstStyle/>
          <a:p>
            <a:fld id="{6DE3E065-A0F2-49F9-8AF0-5FFC54A1ECD7}" type="datetimeFigureOut">
              <a:rPr lang="en-GB" smtClean="0"/>
              <a:t>25/09/2022</a:t>
            </a:fld>
            <a:endParaRPr lang="en-GB"/>
          </a:p>
        </p:txBody>
      </p:sp>
      <p:sp>
        <p:nvSpPr>
          <p:cNvPr id="5" name="Fußzeilenplatzhalter 4">
            <a:extLst>
              <a:ext uri="{FF2B5EF4-FFF2-40B4-BE49-F238E27FC236}">
                <a16:creationId xmlns:a16="http://schemas.microsoft.com/office/drawing/2014/main" id="{2CF26488-53B5-43C1-B41D-EEEDC2547B75}"/>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829D07BE-A65F-42C4-92E7-BD6A2EB4BD86}"/>
              </a:ext>
            </a:extLst>
          </p:cNvPr>
          <p:cNvSpPr>
            <a:spLocks noGrp="1"/>
          </p:cNvSpPr>
          <p:nvPr>
            <p:ph type="sldNum" sz="quarter" idx="12"/>
          </p:nvPr>
        </p:nvSpPr>
        <p:spPr/>
        <p:txBody>
          <a:bodyPr/>
          <a:lstStyle/>
          <a:p>
            <a:fld id="{9B597AD4-B5DF-45A0-864B-CEDC7A32FBFB}" type="slidenum">
              <a:rPr lang="en-GB" smtClean="0"/>
              <a:t>‹Nr.›</a:t>
            </a:fld>
            <a:endParaRPr lang="en-GB"/>
          </a:p>
        </p:txBody>
      </p:sp>
    </p:spTree>
    <p:extLst>
      <p:ext uri="{BB962C8B-B14F-4D97-AF65-F5344CB8AC3E}">
        <p14:creationId xmlns:p14="http://schemas.microsoft.com/office/powerpoint/2010/main" val="1153367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F5A986-224E-4A4F-9902-50F61EEECF54}"/>
              </a:ext>
            </a:extLst>
          </p:cNvPr>
          <p:cNvSpPr>
            <a:spLocks noGrp="1"/>
          </p:cNvSpPr>
          <p:nvPr>
            <p:ph type="title"/>
          </p:nvPr>
        </p:nvSpPr>
        <p:spPr/>
        <p:txBody>
          <a:bodyPr/>
          <a:lstStyle/>
          <a:p>
            <a:r>
              <a:rPr lang="de-DE"/>
              <a:t>Mastertitelformat bearbeiten</a:t>
            </a:r>
            <a:endParaRPr lang="en-GB"/>
          </a:p>
        </p:txBody>
      </p:sp>
      <p:sp>
        <p:nvSpPr>
          <p:cNvPr id="3" name="Inhaltsplatzhalter 2">
            <a:extLst>
              <a:ext uri="{FF2B5EF4-FFF2-40B4-BE49-F238E27FC236}">
                <a16:creationId xmlns:a16="http://schemas.microsoft.com/office/drawing/2014/main" id="{89F5BF3F-292A-46B0-A232-69778FBB5623}"/>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Inhaltsplatzhalter 3">
            <a:extLst>
              <a:ext uri="{FF2B5EF4-FFF2-40B4-BE49-F238E27FC236}">
                <a16:creationId xmlns:a16="http://schemas.microsoft.com/office/drawing/2014/main" id="{B95C5B4A-50C5-4754-AFF2-675754D35CF3}"/>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Datumsplatzhalter 4">
            <a:extLst>
              <a:ext uri="{FF2B5EF4-FFF2-40B4-BE49-F238E27FC236}">
                <a16:creationId xmlns:a16="http://schemas.microsoft.com/office/drawing/2014/main" id="{D401F0AC-4C54-4A5B-A0C8-64A8BB16D23C}"/>
              </a:ext>
            </a:extLst>
          </p:cNvPr>
          <p:cNvSpPr>
            <a:spLocks noGrp="1"/>
          </p:cNvSpPr>
          <p:nvPr>
            <p:ph type="dt" sz="half" idx="10"/>
          </p:nvPr>
        </p:nvSpPr>
        <p:spPr/>
        <p:txBody>
          <a:bodyPr/>
          <a:lstStyle/>
          <a:p>
            <a:fld id="{6DE3E065-A0F2-49F9-8AF0-5FFC54A1ECD7}" type="datetimeFigureOut">
              <a:rPr lang="en-GB" smtClean="0"/>
              <a:t>25/09/2022</a:t>
            </a:fld>
            <a:endParaRPr lang="en-GB"/>
          </a:p>
        </p:txBody>
      </p:sp>
      <p:sp>
        <p:nvSpPr>
          <p:cNvPr id="6" name="Fußzeilenplatzhalter 5">
            <a:extLst>
              <a:ext uri="{FF2B5EF4-FFF2-40B4-BE49-F238E27FC236}">
                <a16:creationId xmlns:a16="http://schemas.microsoft.com/office/drawing/2014/main" id="{6D816E28-674B-4CED-B327-21A5636E6C67}"/>
              </a:ext>
            </a:extLst>
          </p:cNvPr>
          <p:cNvSpPr>
            <a:spLocks noGrp="1"/>
          </p:cNvSpPr>
          <p:nvPr>
            <p:ph type="ftr" sz="quarter" idx="11"/>
          </p:nvPr>
        </p:nvSpPr>
        <p:spPr/>
        <p:txBody>
          <a:bodyPr/>
          <a:lstStyle/>
          <a:p>
            <a:endParaRPr lang="en-GB"/>
          </a:p>
        </p:txBody>
      </p:sp>
      <p:sp>
        <p:nvSpPr>
          <p:cNvPr id="7" name="Foliennummernplatzhalter 6">
            <a:extLst>
              <a:ext uri="{FF2B5EF4-FFF2-40B4-BE49-F238E27FC236}">
                <a16:creationId xmlns:a16="http://schemas.microsoft.com/office/drawing/2014/main" id="{498F3953-90EE-488B-9ACF-4A34C0D33E04}"/>
              </a:ext>
            </a:extLst>
          </p:cNvPr>
          <p:cNvSpPr>
            <a:spLocks noGrp="1"/>
          </p:cNvSpPr>
          <p:nvPr>
            <p:ph type="sldNum" sz="quarter" idx="12"/>
          </p:nvPr>
        </p:nvSpPr>
        <p:spPr/>
        <p:txBody>
          <a:bodyPr/>
          <a:lstStyle/>
          <a:p>
            <a:fld id="{9B597AD4-B5DF-45A0-864B-CEDC7A32FBFB}" type="slidenum">
              <a:rPr lang="en-GB" smtClean="0"/>
              <a:t>‹Nr.›</a:t>
            </a:fld>
            <a:endParaRPr lang="en-GB"/>
          </a:p>
        </p:txBody>
      </p:sp>
    </p:spTree>
    <p:extLst>
      <p:ext uri="{BB962C8B-B14F-4D97-AF65-F5344CB8AC3E}">
        <p14:creationId xmlns:p14="http://schemas.microsoft.com/office/powerpoint/2010/main" val="1766841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950B85-52DC-4954-933E-E111EE469CD0}"/>
              </a:ext>
            </a:extLst>
          </p:cNvPr>
          <p:cNvSpPr>
            <a:spLocks noGrp="1"/>
          </p:cNvSpPr>
          <p:nvPr>
            <p:ph type="title"/>
          </p:nvPr>
        </p:nvSpPr>
        <p:spPr>
          <a:xfrm>
            <a:off x="839788" y="365125"/>
            <a:ext cx="10515600" cy="1325563"/>
          </a:xfrm>
        </p:spPr>
        <p:txBody>
          <a:bodyPr/>
          <a:lstStyle/>
          <a:p>
            <a:r>
              <a:rPr lang="de-DE"/>
              <a:t>Mastertitelformat bearbeiten</a:t>
            </a:r>
            <a:endParaRPr lang="en-GB"/>
          </a:p>
        </p:txBody>
      </p:sp>
      <p:sp>
        <p:nvSpPr>
          <p:cNvPr id="3" name="Textplatzhalter 2">
            <a:extLst>
              <a:ext uri="{FF2B5EF4-FFF2-40B4-BE49-F238E27FC236}">
                <a16:creationId xmlns:a16="http://schemas.microsoft.com/office/drawing/2014/main" id="{CECAA25B-1D01-411B-BA0F-E02A895C5C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C22D2B76-A4C7-4A6F-959D-5C36DCD6ECE2}"/>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Textplatzhalter 4">
            <a:extLst>
              <a:ext uri="{FF2B5EF4-FFF2-40B4-BE49-F238E27FC236}">
                <a16:creationId xmlns:a16="http://schemas.microsoft.com/office/drawing/2014/main" id="{1250C42F-37FA-4FB8-9D5F-A7CEAA6B32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165D29AB-AD50-4E29-9157-83CF0035A9C3}"/>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7" name="Datumsplatzhalter 6">
            <a:extLst>
              <a:ext uri="{FF2B5EF4-FFF2-40B4-BE49-F238E27FC236}">
                <a16:creationId xmlns:a16="http://schemas.microsoft.com/office/drawing/2014/main" id="{15F56CB5-6B3E-4567-A325-110E1162BFE0}"/>
              </a:ext>
            </a:extLst>
          </p:cNvPr>
          <p:cNvSpPr>
            <a:spLocks noGrp="1"/>
          </p:cNvSpPr>
          <p:nvPr>
            <p:ph type="dt" sz="half" idx="10"/>
          </p:nvPr>
        </p:nvSpPr>
        <p:spPr/>
        <p:txBody>
          <a:bodyPr/>
          <a:lstStyle/>
          <a:p>
            <a:fld id="{6DE3E065-A0F2-49F9-8AF0-5FFC54A1ECD7}" type="datetimeFigureOut">
              <a:rPr lang="en-GB" smtClean="0"/>
              <a:t>25/09/2022</a:t>
            </a:fld>
            <a:endParaRPr lang="en-GB"/>
          </a:p>
        </p:txBody>
      </p:sp>
      <p:sp>
        <p:nvSpPr>
          <p:cNvPr id="8" name="Fußzeilenplatzhalter 7">
            <a:extLst>
              <a:ext uri="{FF2B5EF4-FFF2-40B4-BE49-F238E27FC236}">
                <a16:creationId xmlns:a16="http://schemas.microsoft.com/office/drawing/2014/main" id="{68AF45A3-EC9C-4827-914F-2523EBDEBA90}"/>
              </a:ext>
            </a:extLst>
          </p:cNvPr>
          <p:cNvSpPr>
            <a:spLocks noGrp="1"/>
          </p:cNvSpPr>
          <p:nvPr>
            <p:ph type="ftr" sz="quarter" idx="11"/>
          </p:nvPr>
        </p:nvSpPr>
        <p:spPr/>
        <p:txBody>
          <a:bodyPr/>
          <a:lstStyle/>
          <a:p>
            <a:endParaRPr lang="en-GB"/>
          </a:p>
        </p:txBody>
      </p:sp>
      <p:sp>
        <p:nvSpPr>
          <p:cNvPr id="9" name="Foliennummernplatzhalter 8">
            <a:extLst>
              <a:ext uri="{FF2B5EF4-FFF2-40B4-BE49-F238E27FC236}">
                <a16:creationId xmlns:a16="http://schemas.microsoft.com/office/drawing/2014/main" id="{7B7241C3-42F8-4B9F-BB81-DA70270D8D6D}"/>
              </a:ext>
            </a:extLst>
          </p:cNvPr>
          <p:cNvSpPr>
            <a:spLocks noGrp="1"/>
          </p:cNvSpPr>
          <p:nvPr>
            <p:ph type="sldNum" sz="quarter" idx="12"/>
          </p:nvPr>
        </p:nvSpPr>
        <p:spPr/>
        <p:txBody>
          <a:bodyPr/>
          <a:lstStyle/>
          <a:p>
            <a:fld id="{9B597AD4-B5DF-45A0-864B-CEDC7A32FBFB}" type="slidenum">
              <a:rPr lang="en-GB" smtClean="0"/>
              <a:t>‹Nr.›</a:t>
            </a:fld>
            <a:endParaRPr lang="en-GB"/>
          </a:p>
        </p:txBody>
      </p:sp>
    </p:spTree>
    <p:extLst>
      <p:ext uri="{BB962C8B-B14F-4D97-AF65-F5344CB8AC3E}">
        <p14:creationId xmlns:p14="http://schemas.microsoft.com/office/powerpoint/2010/main" val="4252823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13842A-91EF-45E7-9D76-4A3AAD2A9F22}"/>
              </a:ext>
            </a:extLst>
          </p:cNvPr>
          <p:cNvSpPr>
            <a:spLocks noGrp="1"/>
          </p:cNvSpPr>
          <p:nvPr>
            <p:ph type="title"/>
          </p:nvPr>
        </p:nvSpPr>
        <p:spPr/>
        <p:txBody>
          <a:bodyPr/>
          <a:lstStyle/>
          <a:p>
            <a:r>
              <a:rPr lang="de-DE"/>
              <a:t>Mastertitelformat bearbeiten</a:t>
            </a:r>
            <a:endParaRPr lang="en-GB"/>
          </a:p>
        </p:txBody>
      </p:sp>
      <p:sp>
        <p:nvSpPr>
          <p:cNvPr id="3" name="Datumsplatzhalter 2">
            <a:extLst>
              <a:ext uri="{FF2B5EF4-FFF2-40B4-BE49-F238E27FC236}">
                <a16:creationId xmlns:a16="http://schemas.microsoft.com/office/drawing/2014/main" id="{8220F961-9236-4217-B196-2631E6C0EBEA}"/>
              </a:ext>
            </a:extLst>
          </p:cNvPr>
          <p:cNvSpPr>
            <a:spLocks noGrp="1"/>
          </p:cNvSpPr>
          <p:nvPr>
            <p:ph type="dt" sz="half" idx="10"/>
          </p:nvPr>
        </p:nvSpPr>
        <p:spPr/>
        <p:txBody>
          <a:bodyPr/>
          <a:lstStyle/>
          <a:p>
            <a:fld id="{6DE3E065-A0F2-49F9-8AF0-5FFC54A1ECD7}" type="datetimeFigureOut">
              <a:rPr lang="en-GB" smtClean="0"/>
              <a:t>25/09/2022</a:t>
            </a:fld>
            <a:endParaRPr lang="en-GB"/>
          </a:p>
        </p:txBody>
      </p:sp>
      <p:sp>
        <p:nvSpPr>
          <p:cNvPr id="4" name="Fußzeilenplatzhalter 3">
            <a:extLst>
              <a:ext uri="{FF2B5EF4-FFF2-40B4-BE49-F238E27FC236}">
                <a16:creationId xmlns:a16="http://schemas.microsoft.com/office/drawing/2014/main" id="{FCF985C5-689B-421F-A041-75A405CCB0B2}"/>
              </a:ext>
            </a:extLst>
          </p:cNvPr>
          <p:cNvSpPr>
            <a:spLocks noGrp="1"/>
          </p:cNvSpPr>
          <p:nvPr>
            <p:ph type="ftr" sz="quarter" idx="11"/>
          </p:nvPr>
        </p:nvSpPr>
        <p:spPr/>
        <p:txBody>
          <a:bodyPr/>
          <a:lstStyle/>
          <a:p>
            <a:endParaRPr lang="en-GB"/>
          </a:p>
        </p:txBody>
      </p:sp>
      <p:sp>
        <p:nvSpPr>
          <p:cNvPr id="5" name="Foliennummernplatzhalter 4">
            <a:extLst>
              <a:ext uri="{FF2B5EF4-FFF2-40B4-BE49-F238E27FC236}">
                <a16:creationId xmlns:a16="http://schemas.microsoft.com/office/drawing/2014/main" id="{F55B6DE2-993B-4B08-9802-DECFD63A81C6}"/>
              </a:ext>
            </a:extLst>
          </p:cNvPr>
          <p:cNvSpPr>
            <a:spLocks noGrp="1"/>
          </p:cNvSpPr>
          <p:nvPr>
            <p:ph type="sldNum" sz="quarter" idx="12"/>
          </p:nvPr>
        </p:nvSpPr>
        <p:spPr/>
        <p:txBody>
          <a:bodyPr/>
          <a:lstStyle/>
          <a:p>
            <a:fld id="{9B597AD4-B5DF-45A0-864B-CEDC7A32FBFB}" type="slidenum">
              <a:rPr lang="en-GB" smtClean="0"/>
              <a:t>‹Nr.›</a:t>
            </a:fld>
            <a:endParaRPr lang="en-GB"/>
          </a:p>
        </p:txBody>
      </p:sp>
    </p:spTree>
    <p:extLst>
      <p:ext uri="{BB962C8B-B14F-4D97-AF65-F5344CB8AC3E}">
        <p14:creationId xmlns:p14="http://schemas.microsoft.com/office/powerpoint/2010/main" val="672787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EDD2D66-9696-41CF-9C19-D2DDF5B99A4A}"/>
              </a:ext>
            </a:extLst>
          </p:cNvPr>
          <p:cNvSpPr>
            <a:spLocks noGrp="1"/>
          </p:cNvSpPr>
          <p:nvPr>
            <p:ph type="dt" sz="half" idx="10"/>
          </p:nvPr>
        </p:nvSpPr>
        <p:spPr/>
        <p:txBody>
          <a:bodyPr/>
          <a:lstStyle/>
          <a:p>
            <a:fld id="{6DE3E065-A0F2-49F9-8AF0-5FFC54A1ECD7}" type="datetimeFigureOut">
              <a:rPr lang="en-GB" smtClean="0"/>
              <a:t>25/09/2022</a:t>
            </a:fld>
            <a:endParaRPr lang="en-GB"/>
          </a:p>
        </p:txBody>
      </p:sp>
      <p:sp>
        <p:nvSpPr>
          <p:cNvPr id="3" name="Fußzeilenplatzhalter 2">
            <a:extLst>
              <a:ext uri="{FF2B5EF4-FFF2-40B4-BE49-F238E27FC236}">
                <a16:creationId xmlns:a16="http://schemas.microsoft.com/office/drawing/2014/main" id="{F416A4F2-9EA1-40E2-A7EA-7804429A4315}"/>
              </a:ext>
            </a:extLst>
          </p:cNvPr>
          <p:cNvSpPr>
            <a:spLocks noGrp="1"/>
          </p:cNvSpPr>
          <p:nvPr>
            <p:ph type="ftr" sz="quarter" idx="11"/>
          </p:nvPr>
        </p:nvSpPr>
        <p:spPr/>
        <p:txBody>
          <a:bodyPr/>
          <a:lstStyle/>
          <a:p>
            <a:endParaRPr lang="en-GB"/>
          </a:p>
        </p:txBody>
      </p:sp>
      <p:sp>
        <p:nvSpPr>
          <p:cNvPr id="4" name="Foliennummernplatzhalter 3">
            <a:extLst>
              <a:ext uri="{FF2B5EF4-FFF2-40B4-BE49-F238E27FC236}">
                <a16:creationId xmlns:a16="http://schemas.microsoft.com/office/drawing/2014/main" id="{92FA658E-6C90-43A5-B212-CA96ACDD5007}"/>
              </a:ext>
            </a:extLst>
          </p:cNvPr>
          <p:cNvSpPr>
            <a:spLocks noGrp="1"/>
          </p:cNvSpPr>
          <p:nvPr>
            <p:ph type="sldNum" sz="quarter" idx="12"/>
          </p:nvPr>
        </p:nvSpPr>
        <p:spPr/>
        <p:txBody>
          <a:bodyPr/>
          <a:lstStyle/>
          <a:p>
            <a:fld id="{9B597AD4-B5DF-45A0-864B-CEDC7A32FBFB}" type="slidenum">
              <a:rPr lang="en-GB" smtClean="0"/>
              <a:t>‹Nr.›</a:t>
            </a:fld>
            <a:endParaRPr lang="en-GB"/>
          </a:p>
        </p:txBody>
      </p:sp>
    </p:spTree>
    <p:extLst>
      <p:ext uri="{BB962C8B-B14F-4D97-AF65-F5344CB8AC3E}">
        <p14:creationId xmlns:p14="http://schemas.microsoft.com/office/powerpoint/2010/main" val="3688084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790151-AACD-458C-BD23-C84A82DAB22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GB"/>
          </a:p>
        </p:txBody>
      </p:sp>
      <p:sp>
        <p:nvSpPr>
          <p:cNvPr id="3" name="Inhaltsplatzhalter 2">
            <a:extLst>
              <a:ext uri="{FF2B5EF4-FFF2-40B4-BE49-F238E27FC236}">
                <a16:creationId xmlns:a16="http://schemas.microsoft.com/office/drawing/2014/main" id="{B08299D4-3AA0-49F9-BD9E-6AF6440FE1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Textplatzhalter 3">
            <a:extLst>
              <a:ext uri="{FF2B5EF4-FFF2-40B4-BE49-F238E27FC236}">
                <a16:creationId xmlns:a16="http://schemas.microsoft.com/office/drawing/2014/main" id="{8121ABC4-E060-4D8A-8471-E16B46D6D9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56D0DBD-1E5E-4E7C-824F-BDA76D02E1A7}"/>
              </a:ext>
            </a:extLst>
          </p:cNvPr>
          <p:cNvSpPr>
            <a:spLocks noGrp="1"/>
          </p:cNvSpPr>
          <p:nvPr>
            <p:ph type="dt" sz="half" idx="10"/>
          </p:nvPr>
        </p:nvSpPr>
        <p:spPr/>
        <p:txBody>
          <a:bodyPr/>
          <a:lstStyle/>
          <a:p>
            <a:fld id="{6DE3E065-A0F2-49F9-8AF0-5FFC54A1ECD7}" type="datetimeFigureOut">
              <a:rPr lang="en-GB" smtClean="0"/>
              <a:t>25/09/2022</a:t>
            </a:fld>
            <a:endParaRPr lang="en-GB"/>
          </a:p>
        </p:txBody>
      </p:sp>
      <p:sp>
        <p:nvSpPr>
          <p:cNvPr id="6" name="Fußzeilenplatzhalter 5">
            <a:extLst>
              <a:ext uri="{FF2B5EF4-FFF2-40B4-BE49-F238E27FC236}">
                <a16:creationId xmlns:a16="http://schemas.microsoft.com/office/drawing/2014/main" id="{3A3EAEC0-5145-4271-9CFB-F6C49F47D9D2}"/>
              </a:ext>
            </a:extLst>
          </p:cNvPr>
          <p:cNvSpPr>
            <a:spLocks noGrp="1"/>
          </p:cNvSpPr>
          <p:nvPr>
            <p:ph type="ftr" sz="quarter" idx="11"/>
          </p:nvPr>
        </p:nvSpPr>
        <p:spPr/>
        <p:txBody>
          <a:bodyPr/>
          <a:lstStyle/>
          <a:p>
            <a:endParaRPr lang="en-GB"/>
          </a:p>
        </p:txBody>
      </p:sp>
      <p:sp>
        <p:nvSpPr>
          <p:cNvPr id="7" name="Foliennummernplatzhalter 6">
            <a:extLst>
              <a:ext uri="{FF2B5EF4-FFF2-40B4-BE49-F238E27FC236}">
                <a16:creationId xmlns:a16="http://schemas.microsoft.com/office/drawing/2014/main" id="{D01CAD1D-0563-4132-A635-069332661966}"/>
              </a:ext>
            </a:extLst>
          </p:cNvPr>
          <p:cNvSpPr>
            <a:spLocks noGrp="1"/>
          </p:cNvSpPr>
          <p:nvPr>
            <p:ph type="sldNum" sz="quarter" idx="12"/>
          </p:nvPr>
        </p:nvSpPr>
        <p:spPr/>
        <p:txBody>
          <a:bodyPr/>
          <a:lstStyle/>
          <a:p>
            <a:fld id="{9B597AD4-B5DF-45A0-864B-CEDC7A32FBFB}" type="slidenum">
              <a:rPr lang="en-GB" smtClean="0"/>
              <a:t>‹Nr.›</a:t>
            </a:fld>
            <a:endParaRPr lang="en-GB"/>
          </a:p>
        </p:txBody>
      </p:sp>
    </p:spTree>
    <p:extLst>
      <p:ext uri="{BB962C8B-B14F-4D97-AF65-F5344CB8AC3E}">
        <p14:creationId xmlns:p14="http://schemas.microsoft.com/office/powerpoint/2010/main" val="3537952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E0DA4C-B0B0-4EC9-B16F-84AE488F2CA8}"/>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GB"/>
          </a:p>
        </p:txBody>
      </p:sp>
      <p:sp>
        <p:nvSpPr>
          <p:cNvPr id="3" name="Bildplatzhalter 2">
            <a:extLst>
              <a:ext uri="{FF2B5EF4-FFF2-40B4-BE49-F238E27FC236}">
                <a16:creationId xmlns:a16="http://schemas.microsoft.com/office/drawing/2014/main" id="{1EE85150-BA0A-4BF9-BFBA-832708336F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platzhalter 3">
            <a:extLst>
              <a:ext uri="{FF2B5EF4-FFF2-40B4-BE49-F238E27FC236}">
                <a16:creationId xmlns:a16="http://schemas.microsoft.com/office/drawing/2014/main" id="{9D66313F-B9D9-4530-9DB8-8961301EB5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4181C98-1EEA-42CF-8D5F-74835255C873}"/>
              </a:ext>
            </a:extLst>
          </p:cNvPr>
          <p:cNvSpPr>
            <a:spLocks noGrp="1"/>
          </p:cNvSpPr>
          <p:nvPr>
            <p:ph type="dt" sz="half" idx="10"/>
          </p:nvPr>
        </p:nvSpPr>
        <p:spPr/>
        <p:txBody>
          <a:bodyPr/>
          <a:lstStyle/>
          <a:p>
            <a:fld id="{6DE3E065-A0F2-49F9-8AF0-5FFC54A1ECD7}" type="datetimeFigureOut">
              <a:rPr lang="en-GB" smtClean="0"/>
              <a:t>25/09/2022</a:t>
            </a:fld>
            <a:endParaRPr lang="en-GB"/>
          </a:p>
        </p:txBody>
      </p:sp>
      <p:sp>
        <p:nvSpPr>
          <p:cNvPr id="6" name="Fußzeilenplatzhalter 5">
            <a:extLst>
              <a:ext uri="{FF2B5EF4-FFF2-40B4-BE49-F238E27FC236}">
                <a16:creationId xmlns:a16="http://schemas.microsoft.com/office/drawing/2014/main" id="{32EDDD33-2E73-4571-93E6-CDD0F6A39658}"/>
              </a:ext>
            </a:extLst>
          </p:cNvPr>
          <p:cNvSpPr>
            <a:spLocks noGrp="1"/>
          </p:cNvSpPr>
          <p:nvPr>
            <p:ph type="ftr" sz="quarter" idx="11"/>
          </p:nvPr>
        </p:nvSpPr>
        <p:spPr/>
        <p:txBody>
          <a:bodyPr/>
          <a:lstStyle/>
          <a:p>
            <a:endParaRPr lang="en-GB"/>
          </a:p>
        </p:txBody>
      </p:sp>
      <p:sp>
        <p:nvSpPr>
          <p:cNvPr id="7" name="Foliennummernplatzhalter 6">
            <a:extLst>
              <a:ext uri="{FF2B5EF4-FFF2-40B4-BE49-F238E27FC236}">
                <a16:creationId xmlns:a16="http://schemas.microsoft.com/office/drawing/2014/main" id="{7F55C321-7335-449A-BCDF-ECD136836405}"/>
              </a:ext>
            </a:extLst>
          </p:cNvPr>
          <p:cNvSpPr>
            <a:spLocks noGrp="1"/>
          </p:cNvSpPr>
          <p:nvPr>
            <p:ph type="sldNum" sz="quarter" idx="12"/>
          </p:nvPr>
        </p:nvSpPr>
        <p:spPr/>
        <p:txBody>
          <a:bodyPr/>
          <a:lstStyle/>
          <a:p>
            <a:fld id="{9B597AD4-B5DF-45A0-864B-CEDC7A32FBFB}" type="slidenum">
              <a:rPr lang="en-GB" smtClean="0"/>
              <a:t>‹Nr.›</a:t>
            </a:fld>
            <a:endParaRPr lang="en-GB"/>
          </a:p>
        </p:txBody>
      </p:sp>
    </p:spTree>
    <p:extLst>
      <p:ext uri="{BB962C8B-B14F-4D97-AF65-F5344CB8AC3E}">
        <p14:creationId xmlns:p14="http://schemas.microsoft.com/office/powerpoint/2010/main" val="3090211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5B083B25-F41F-47FC-8BDC-23AFAC7687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GB"/>
          </a:p>
        </p:txBody>
      </p:sp>
      <p:sp>
        <p:nvSpPr>
          <p:cNvPr id="3" name="Textplatzhalter 2">
            <a:extLst>
              <a:ext uri="{FF2B5EF4-FFF2-40B4-BE49-F238E27FC236}">
                <a16:creationId xmlns:a16="http://schemas.microsoft.com/office/drawing/2014/main" id="{5C3375E4-F3FA-4DFE-BB15-D5DC51E6C8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D2BD54B8-BECE-4F69-A2A2-CF8933C2F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E3E065-A0F2-49F9-8AF0-5FFC54A1ECD7}" type="datetimeFigureOut">
              <a:rPr lang="en-GB" smtClean="0"/>
              <a:t>25/09/2022</a:t>
            </a:fld>
            <a:endParaRPr lang="en-GB"/>
          </a:p>
        </p:txBody>
      </p:sp>
      <p:sp>
        <p:nvSpPr>
          <p:cNvPr id="5" name="Fußzeilenplatzhalter 4">
            <a:extLst>
              <a:ext uri="{FF2B5EF4-FFF2-40B4-BE49-F238E27FC236}">
                <a16:creationId xmlns:a16="http://schemas.microsoft.com/office/drawing/2014/main" id="{D2B553C3-700F-4627-91CA-E60313629B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Foliennummernplatzhalter 5">
            <a:extLst>
              <a:ext uri="{FF2B5EF4-FFF2-40B4-BE49-F238E27FC236}">
                <a16:creationId xmlns:a16="http://schemas.microsoft.com/office/drawing/2014/main" id="{612E79CB-9282-465C-A2E9-B6BF95C0C8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597AD4-B5DF-45A0-864B-CEDC7A32FBFB}" type="slidenum">
              <a:rPr lang="en-GB" smtClean="0"/>
              <a:t>‹Nr.›</a:t>
            </a:fld>
            <a:endParaRPr lang="en-GB"/>
          </a:p>
        </p:txBody>
      </p:sp>
    </p:spTree>
    <p:extLst>
      <p:ext uri="{BB962C8B-B14F-4D97-AF65-F5344CB8AC3E}">
        <p14:creationId xmlns:p14="http://schemas.microsoft.com/office/powerpoint/2010/main" val="30966881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wm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oleObject" Target="../embeddings/oleObject1.bin"/><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4.wmf"/></Relationships>
</file>

<file path=ppt/slides/_rels/slide1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oleObject" Target="../embeddings/oleObject9.bin"/><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oleObject" Target="../embeddings/oleObject10.bin"/><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image" Target="../media/image25.jp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4.w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6.jpg"/><Relationship Id="rId4" Type="http://schemas.openxmlformats.org/officeDocument/2006/relationships/image" Target="../media/image4.w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4.w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image" Target="../media/image25.jpg"/><Relationship Id="rId1" Type="http://schemas.openxmlformats.org/officeDocument/2006/relationships/slideLayout" Target="../slideLayouts/slideLayout7.xml"/><Relationship Id="rId5" Type="http://schemas.openxmlformats.org/officeDocument/2006/relationships/image" Target="../media/image27.jpg"/><Relationship Id="rId4" Type="http://schemas.openxmlformats.org/officeDocument/2006/relationships/image" Target="../media/image4.wmf"/></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4.wmf"/><Relationship Id="rId4" Type="http://schemas.openxmlformats.org/officeDocument/2006/relationships/oleObject" Target="../embeddings/oleObject15.bin"/></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6.bin"/><Relationship Id="rId7" Type="http://schemas.openxmlformats.org/officeDocument/2006/relationships/image" Target="../media/image32.jpg"/><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image" Target="../media/image31.jpg"/><Relationship Id="rId5" Type="http://schemas.openxmlformats.org/officeDocument/2006/relationships/image" Target="../media/image30.jpeg"/><Relationship Id="rId4" Type="http://schemas.openxmlformats.org/officeDocument/2006/relationships/image" Target="../media/image4.wmf"/></Relationships>
</file>

<file path=ppt/slides/_rels/slide19.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oleObject" Target="../embeddings/oleObject16.bin"/><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4.wmf"/><Relationship Id="rId4" Type="http://schemas.openxmlformats.org/officeDocument/2006/relationships/oleObject" Target="../embeddings/oleObject2.bin"/></Relationships>
</file>

<file path=ppt/slides/_rels/slide20.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oleObject" Target="../embeddings/oleObject17.bin"/><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4.wmf"/></Relationships>
</file>

<file path=ppt/slides/_rels/slide22.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43.jpg"/><Relationship Id="rId18" Type="http://schemas.openxmlformats.org/officeDocument/2006/relationships/image" Target="../media/image48.jpeg"/><Relationship Id="rId3" Type="http://schemas.openxmlformats.org/officeDocument/2006/relationships/image" Target="../media/image37.jpg"/><Relationship Id="rId21" Type="http://schemas.openxmlformats.org/officeDocument/2006/relationships/oleObject" Target="../embeddings/oleObject18.bin"/><Relationship Id="rId7" Type="http://schemas.openxmlformats.org/officeDocument/2006/relationships/diagramColors" Target="../diagrams/colors1.xml"/><Relationship Id="rId12" Type="http://schemas.openxmlformats.org/officeDocument/2006/relationships/image" Target="../media/image42.jpg"/><Relationship Id="rId17" Type="http://schemas.openxmlformats.org/officeDocument/2006/relationships/image" Target="../media/image47.jpg"/><Relationship Id="rId2" Type="http://schemas.openxmlformats.org/officeDocument/2006/relationships/image" Target="../media/image36.jpg"/><Relationship Id="rId16" Type="http://schemas.openxmlformats.org/officeDocument/2006/relationships/image" Target="../media/image46.jpg"/><Relationship Id="rId20" Type="http://schemas.openxmlformats.org/officeDocument/2006/relationships/image" Target="../media/image50.jpg"/><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41.jpg"/><Relationship Id="rId5" Type="http://schemas.openxmlformats.org/officeDocument/2006/relationships/diagramLayout" Target="../diagrams/layout1.xml"/><Relationship Id="rId15" Type="http://schemas.openxmlformats.org/officeDocument/2006/relationships/image" Target="../media/image45.jpg"/><Relationship Id="rId10" Type="http://schemas.openxmlformats.org/officeDocument/2006/relationships/image" Target="../media/image40.jpg"/><Relationship Id="rId19" Type="http://schemas.openxmlformats.org/officeDocument/2006/relationships/image" Target="../media/image49.jpg"/><Relationship Id="rId4" Type="http://schemas.openxmlformats.org/officeDocument/2006/relationships/diagramData" Target="../diagrams/data1.xml"/><Relationship Id="rId9" Type="http://schemas.openxmlformats.org/officeDocument/2006/relationships/image" Target="../media/image39.jpg"/><Relationship Id="rId14" Type="http://schemas.openxmlformats.org/officeDocument/2006/relationships/image" Target="../media/image44.jpg"/><Relationship Id="rId22" Type="http://schemas.openxmlformats.org/officeDocument/2006/relationships/image" Target="../media/image4.w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image" Target="../media/image51.jpg"/><Relationship Id="rId1" Type="http://schemas.openxmlformats.org/officeDocument/2006/relationships/slideLayout" Target="../slideLayouts/slideLayout7.xml"/><Relationship Id="rId4" Type="http://schemas.openxmlformats.org/officeDocument/2006/relationships/image" Target="../media/image4.wmf"/></Relationships>
</file>

<file path=ppt/slides/_rels/slide24.xml.rels><?xml version="1.0" encoding="UTF-8" standalone="yes"?>
<Relationships xmlns="http://schemas.openxmlformats.org/package/2006/relationships"><Relationship Id="rId3" Type="http://schemas.openxmlformats.org/officeDocument/2006/relationships/image" Target="../media/image4.wmf"/><Relationship Id="rId7" Type="http://schemas.openxmlformats.org/officeDocument/2006/relationships/image" Target="../media/image53.jpg"/><Relationship Id="rId2" Type="http://schemas.openxmlformats.org/officeDocument/2006/relationships/oleObject" Target="../embeddings/oleObject20.bin"/><Relationship Id="rId1" Type="http://schemas.openxmlformats.org/officeDocument/2006/relationships/slideLayout" Target="../slideLayouts/slideLayout7.xml"/><Relationship Id="rId6" Type="http://schemas.openxmlformats.org/officeDocument/2006/relationships/image" Target="../media/image45.jpg"/><Relationship Id="rId5" Type="http://schemas.openxmlformats.org/officeDocument/2006/relationships/image" Target="../media/image37.jpg"/><Relationship Id="rId4" Type="http://schemas.openxmlformats.org/officeDocument/2006/relationships/image" Target="../media/image52.jpg"/></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0.jpe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4.wmf"/><Relationship Id="rId5" Type="http://schemas.openxmlformats.org/officeDocument/2006/relationships/image" Target="../media/image57.png"/><Relationship Id="rId10" Type="http://schemas.openxmlformats.org/officeDocument/2006/relationships/oleObject" Target="../embeddings/oleObject18.bin"/><Relationship Id="rId4" Type="http://schemas.openxmlformats.org/officeDocument/2006/relationships/image" Target="../media/image56.png"/><Relationship Id="rId9"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7.bin"/><Relationship Id="rId7" Type="http://schemas.openxmlformats.org/officeDocument/2006/relationships/image" Target="../media/image60.jpe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wmf"/></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oleObject" Target="../embeddings/oleObject21.bin"/><Relationship Id="rId7" Type="http://schemas.openxmlformats.org/officeDocument/2006/relationships/image" Target="../media/image60.jpe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wmf"/><Relationship Id="rId9" Type="http://schemas.openxmlformats.org/officeDocument/2006/relationships/image" Target="../media/image61.w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4.w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4.wmf"/></Relationships>
</file>

<file path=ppt/slides/_rels/slide3.xml.rels><?xml version="1.0" encoding="UTF-8" standalone="yes"?>
<Relationships xmlns="http://schemas.openxmlformats.org/package/2006/relationships"><Relationship Id="rId3" Type="http://schemas.openxmlformats.org/officeDocument/2006/relationships/image" Target="../media/image4.wmf"/><Relationship Id="rId7" Type="http://schemas.openxmlformats.org/officeDocument/2006/relationships/image" Target="../media/image10.webp"/><Relationship Id="rId2" Type="http://schemas.openxmlformats.org/officeDocument/2006/relationships/oleObject" Target="../embeddings/oleObject3.bin"/><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4.w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4.w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4.w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4.w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4.wmf"/></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4.wmf"/><Relationship Id="rId2" Type="http://schemas.openxmlformats.org/officeDocument/2006/relationships/image" Target="../media/image68.jpeg"/><Relationship Id="rId1" Type="http://schemas.openxmlformats.org/officeDocument/2006/relationships/slideLayout" Target="../slideLayouts/slideLayout7.xml"/><Relationship Id="rId6" Type="http://schemas.openxmlformats.org/officeDocument/2006/relationships/oleObject" Target="../embeddings/oleObject30.bin"/><Relationship Id="rId5" Type="http://schemas.openxmlformats.org/officeDocument/2006/relationships/image" Target="../media/image44.jpg"/><Relationship Id="rId4" Type="http://schemas.openxmlformats.org/officeDocument/2006/relationships/image" Target="../media/image70.jpeg"/></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image" Target="../media/image71.jpeg"/><Relationship Id="rId1" Type="http://schemas.openxmlformats.org/officeDocument/2006/relationships/slideLayout" Target="../slideLayouts/slideLayout7.xml"/><Relationship Id="rId4" Type="http://schemas.openxmlformats.org/officeDocument/2006/relationships/image" Target="../media/image4.w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image" Target="../media/image40.jpg"/><Relationship Id="rId1" Type="http://schemas.openxmlformats.org/officeDocument/2006/relationships/slideLayout" Target="../slideLayouts/slideLayout7.xml"/><Relationship Id="rId4" Type="http://schemas.openxmlformats.org/officeDocument/2006/relationships/image" Target="../media/image4.w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4.w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4.wmf"/></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wmf"/><Relationship Id="rId7" Type="http://schemas.microsoft.com/office/2007/relationships/hdphoto" Target="../media/hdphoto3.wdp"/><Relationship Id="rId2" Type="http://schemas.openxmlformats.org/officeDocument/2006/relationships/oleObject" Target="../embeddings/oleObject4.bin"/><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2.wdp"/><Relationship Id="rId10" Type="http://schemas.openxmlformats.org/officeDocument/2006/relationships/image" Target="../media/image10.webp"/><Relationship Id="rId4" Type="http://schemas.openxmlformats.org/officeDocument/2006/relationships/image" Target="../media/image11.png"/><Relationship Id="rId9" Type="http://schemas.microsoft.com/office/2007/relationships/hdphoto" Target="../media/hdphoto4.wdp"/></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image" Target="../media/image4.w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image" Target="../media/image75.jpeg"/><Relationship Id="rId1" Type="http://schemas.openxmlformats.org/officeDocument/2006/relationships/slideLayout" Target="../slideLayouts/slideLayout7.xml"/><Relationship Id="rId4" Type="http://schemas.openxmlformats.org/officeDocument/2006/relationships/image" Target="../media/image4.w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4.wmf"/></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4.wmf"/><Relationship Id="rId4" Type="http://schemas.openxmlformats.org/officeDocument/2006/relationships/oleObject" Target="../embeddings/oleObject4.bin"/></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4.wmf"/></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JPG"/><Relationship Id="rId5" Type="http://schemas.openxmlformats.org/officeDocument/2006/relationships/image" Target="../media/image19.JPG"/><Relationship Id="rId10" Type="http://schemas.openxmlformats.org/officeDocument/2006/relationships/image" Target="../media/image4.wmf"/><Relationship Id="rId4" Type="http://schemas.openxmlformats.org/officeDocument/2006/relationships/image" Target="../media/image18.jpg"/><Relationship Id="rId9" Type="http://schemas.openxmlformats.org/officeDocument/2006/relationships/oleObject" Target="../embeddings/oleObject6.bin"/></Relationships>
</file>

<file path=ppt/slides/_rels/slide8.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oleObject" Target="../embeddings/oleObject7.bin"/><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oleObject" Target="../embeddings/oleObject8.bin"/><Relationship Id="rId1" Type="http://schemas.openxmlformats.org/officeDocument/2006/relationships/slideLayout" Target="../slideLayouts/slideLayout7.xml"/><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12" descr="G:\0-ProvisSolangCompBeimNorbert\Vortrag_Wien\b3-MeineFotosVonMeinerHomepage\Auswahl_f_Vortrag\TitelBild_f_Folien\AlteDonau37.jpg">
            <a:extLst>
              <a:ext uri="{FF2B5EF4-FFF2-40B4-BE49-F238E27FC236}">
                <a16:creationId xmlns:a16="http://schemas.microsoft.com/office/drawing/2014/main" id="{B70D6CFC-3993-4918-B227-653519E49FB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3000"/>
                    </a14:imgEffect>
                  </a14:imgLayer>
                </a14:imgProps>
              </a:ext>
              <a:ext uri="{28A0092B-C50C-407E-A947-70E740481C1C}">
                <a14:useLocalDpi xmlns:a14="http://schemas.microsoft.com/office/drawing/2010/main" val="0"/>
              </a:ext>
            </a:extLst>
          </a:blip>
          <a:srcRect l="2014" t="2582" r="9138" b="28036"/>
          <a:stretch/>
        </p:blipFill>
        <p:spPr bwMode="auto">
          <a:xfrm>
            <a:off x="468393" y="-7911"/>
            <a:ext cx="11723607" cy="686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3">
            <a:extLst>
              <a:ext uri="{FF2B5EF4-FFF2-40B4-BE49-F238E27FC236}">
                <a16:creationId xmlns:a16="http://schemas.microsoft.com/office/drawing/2014/main" id="{D02A2B4F-2E84-4D0A-B855-7229773AE9BE}"/>
              </a:ext>
            </a:extLst>
          </p:cNvPr>
          <p:cNvGrpSpPr>
            <a:grpSpLocks/>
          </p:cNvGrpSpPr>
          <p:nvPr/>
        </p:nvGrpSpPr>
        <p:grpSpPr bwMode="auto">
          <a:xfrm>
            <a:off x="6684051" y="187193"/>
            <a:ext cx="5334000" cy="601663"/>
            <a:chOff x="2400" y="12"/>
            <a:chExt cx="3360" cy="379"/>
          </a:xfrm>
        </p:grpSpPr>
        <p:sp>
          <p:nvSpPr>
            <p:cNvPr id="13" name="Text Box 39">
              <a:extLst>
                <a:ext uri="{FF2B5EF4-FFF2-40B4-BE49-F238E27FC236}">
                  <a16:creationId xmlns:a16="http://schemas.microsoft.com/office/drawing/2014/main" id="{CBD40391-DC38-4AC8-A7B4-A2C9EA815E8C}"/>
                </a:ext>
              </a:extLst>
            </p:cNvPr>
            <p:cNvSpPr txBox="1">
              <a:spLocks noChangeArrowheads="1"/>
            </p:cNvSpPr>
            <p:nvPr/>
          </p:nvSpPr>
          <p:spPr bwMode="auto">
            <a:xfrm>
              <a:off x="2413" y="18"/>
              <a:ext cx="1481" cy="365"/>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AT" altLang="de-DE" sz="800" b="1">
                <a:solidFill>
                  <a:schemeClr val="bg1"/>
                </a:solidFill>
                <a:latin typeface="Arial" panose="020B0604020202020204" pitchFamily="34" charset="0"/>
              </a:endParaRPr>
            </a:p>
            <a:p>
              <a:pPr eaLnBrk="1" hangingPunct="1">
                <a:spcBef>
                  <a:spcPct val="0"/>
                </a:spcBef>
                <a:buFontTx/>
                <a:buNone/>
              </a:pPr>
              <a:r>
                <a:rPr lang="de-AT" altLang="de-DE" sz="2400" b="1">
                  <a:solidFill>
                    <a:srgbClr val="000099"/>
                  </a:solidFill>
                  <a:latin typeface="Arial" panose="020B0604020202020204" pitchFamily="34" charset="0"/>
                </a:rPr>
                <a:t>Katrin Teubner</a:t>
              </a:r>
              <a:endParaRPr lang="en-GB" altLang="de-DE" sz="2400" b="1">
                <a:solidFill>
                  <a:srgbClr val="000099"/>
                </a:solidFill>
                <a:latin typeface="Arial" panose="020B0604020202020204" pitchFamily="34" charset="0"/>
              </a:endParaRPr>
            </a:p>
          </p:txBody>
        </p:sp>
        <p:sp>
          <p:nvSpPr>
            <p:cNvPr id="14" name="Text Box 40">
              <a:extLst>
                <a:ext uri="{FF2B5EF4-FFF2-40B4-BE49-F238E27FC236}">
                  <a16:creationId xmlns:a16="http://schemas.microsoft.com/office/drawing/2014/main" id="{AC73A854-40CC-459B-9F19-3C87791E561B}"/>
                </a:ext>
              </a:extLst>
            </p:cNvPr>
            <p:cNvSpPr txBox="1">
              <a:spLocks noChangeArrowheads="1"/>
            </p:cNvSpPr>
            <p:nvPr/>
          </p:nvSpPr>
          <p:spPr bwMode="auto">
            <a:xfrm>
              <a:off x="2580" y="87"/>
              <a:ext cx="962"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DE" altLang="de-DE" sz="1600">
                  <a:solidFill>
                    <a:srgbClr val="CCFFFF"/>
                  </a:solidFill>
                  <a:latin typeface="Arial" panose="020B0604020202020204" pitchFamily="34" charset="0"/>
                </a:rPr>
                <a:t>Katrin Teubner</a:t>
              </a:r>
            </a:p>
          </p:txBody>
        </p:sp>
        <p:pic>
          <p:nvPicPr>
            <p:cNvPr id="15" name="Picture 41" descr="G:\CompWKat-D\PowerPointSammlg-Jan09\J-03 DGL Oldenburg\uni_logo Wien.gif">
              <a:extLst>
                <a:ext uri="{FF2B5EF4-FFF2-40B4-BE49-F238E27FC236}">
                  <a16:creationId xmlns:a16="http://schemas.microsoft.com/office/drawing/2014/main" id="{28B8222E-B02F-4F68-8615-DFC9A289D1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4" y="12"/>
              <a:ext cx="1338"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7" descr="C:\D PowerPointSammlg-Jan09-NE-MA-PY\G-x0-2018-IAD-Smolenice\Auswahl_meine_Fotos\in_ppt_eingefügt\logo-IAD.png">
              <a:extLst>
                <a:ext uri="{FF2B5EF4-FFF2-40B4-BE49-F238E27FC236}">
                  <a16:creationId xmlns:a16="http://schemas.microsoft.com/office/drawing/2014/main" id="{2422DE49-B713-44F9-9182-EA6D504EE7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2" y="39"/>
              <a:ext cx="528"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42">
              <a:extLst>
                <a:ext uri="{FF2B5EF4-FFF2-40B4-BE49-F238E27FC236}">
                  <a16:creationId xmlns:a16="http://schemas.microsoft.com/office/drawing/2014/main" id="{B3AA6480-607E-4C2E-BC75-83C254E66936}"/>
                </a:ext>
              </a:extLst>
            </p:cNvPr>
            <p:cNvSpPr>
              <a:spLocks noChangeArrowheads="1"/>
            </p:cNvSpPr>
            <p:nvPr/>
          </p:nvSpPr>
          <p:spPr bwMode="auto">
            <a:xfrm>
              <a:off x="2400" y="12"/>
              <a:ext cx="3360" cy="375"/>
            </a:xfrm>
            <a:prstGeom prst="rect">
              <a:avLst/>
            </a:prstGeom>
            <a:noFill/>
            <a:ln w="38100">
              <a:solidFill>
                <a:srgbClr val="99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GB" altLang="de-DE" sz="2400"/>
            </a:p>
          </p:txBody>
        </p:sp>
      </p:grpSp>
      <p:sp>
        <p:nvSpPr>
          <p:cNvPr id="20" name="Text Box 22">
            <a:extLst>
              <a:ext uri="{FF2B5EF4-FFF2-40B4-BE49-F238E27FC236}">
                <a16:creationId xmlns:a16="http://schemas.microsoft.com/office/drawing/2014/main" id="{A3E989D9-B970-4C25-8C27-CC65F3302CA6}"/>
              </a:ext>
            </a:extLst>
          </p:cNvPr>
          <p:cNvSpPr txBox="1">
            <a:spLocks noChangeArrowheads="1"/>
          </p:cNvSpPr>
          <p:nvPr/>
        </p:nvSpPr>
        <p:spPr bwMode="auto">
          <a:xfrm>
            <a:off x="639843" y="835557"/>
            <a:ext cx="11378208"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de-DE" altLang="en-US" sz="4800" b="1" dirty="0">
                <a:solidFill>
                  <a:srgbClr val="FF6600"/>
                </a:solidFill>
              </a:rPr>
              <a:t>New </a:t>
            </a:r>
            <a:r>
              <a:rPr lang="de-DE" altLang="en-US" sz="4800" b="1" dirty="0" err="1">
                <a:solidFill>
                  <a:srgbClr val="FF6600"/>
                </a:solidFill>
              </a:rPr>
              <a:t>Emphasis</a:t>
            </a:r>
            <a:r>
              <a:rPr lang="de-DE" altLang="en-US" sz="4800" b="1" dirty="0">
                <a:solidFill>
                  <a:srgbClr val="FF6600"/>
                </a:solidFill>
              </a:rPr>
              <a:t> on </a:t>
            </a:r>
            <a:r>
              <a:rPr lang="de-DE" altLang="en-US" sz="4800" b="1" dirty="0" err="1">
                <a:solidFill>
                  <a:srgbClr val="FF6600"/>
                </a:solidFill>
              </a:rPr>
              <a:t>Water</a:t>
            </a:r>
            <a:r>
              <a:rPr lang="de-DE" altLang="en-US" sz="4800" b="1" dirty="0">
                <a:solidFill>
                  <a:srgbClr val="FF6600"/>
                </a:solidFill>
              </a:rPr>
              <a:t> Clarity </a:t>
            </a:r>
            <a:br>
              <a:rPr lang="de-DE" altLang="en-US" sz="4800" b="1" dirty="0">
                <a:solidFill>
                  <a:srgbClr val="FF6600"/>
                </a:solidFill>
              </a:rPr>
            </a:br>
            <a:r>
              <a:rPr lang="de-DE" altLang="en-US" sz="4000" b="1" dirty="0" err="1">
                <a:solidFill>
                  <a:srgbClr val="FF6600"/>
                </a:solidFill>
              </a:rPr>
              <a:t>as</a:t>
            </a:r>
            <a:r>
              <a:rPr lang="de-DE" altLang="en-US" sz="4800" b="1" dirty="0">
                <a:solidFill>
                  <a:srgbClr val="FF6600"/>
                </a:solidFill>
              </a:rPr>
              <a:t> </a:t>
            </a:r>
            <a:r>
              <a:rPr lang="de-DE" altLang="en-US" sz="4000" b="1" dirty="0" err="1">
                <a:solidFill>
                  <a:srgbClr val="FF6600"/>
                </a:solidFill>
              </a:rPr>
              <a:t>Socio-Ecological</a:t>
            </a:r>
            <a:r>
              <a:rPr lang="de-DE" altLang="en-US" sz="4000" b="1" dirty="0">
                <a:solidFill>
                  <a:srgbClr val="FF6600"/>
                </a:solidFill>
              </a:rPr>
              <a:t> </a:t>
            </a:r>
            <a:r>
              <a:rPr lang="de-DE" altLang="en-US" sz="4000" b="1" dirty="0" err="1">
                <a:solidFill>
                  <a:srgbClr val="FF6600"/>
                </a:solidFill>
              </a:rPr>
              <a:t>Indicator</a:t>
            </a:r>
            <a:r>
              <a:rPr lang="de-DE" altLang="en-US" sz="4000" b="1" dirty="0">
                <a:solidFill>
                  <a:srgbClr val="FF6600"/>
                </a:solidFill>
              </a:rPr>
              <a:t> </a:t>
            </a:r>
            <a:r>
              <a:rPr lang="de-DE" altLang="en-US" sz="4000" b="1" dirty="0" err="1">
                <a:solidFill>
                  <a:srgbClr val="FF6600"/>
                </a:solidFill>
              </a:rPr>
              <a:t>for</a:t>
            </a:r>
            <a:r>
              <a:rPr lang="de-DE" altLang="en-US" sz="4000" b="1" dirty="0">
                <a:solidFill>
                  <a:srgbClr val="FF6600"/>
                </a:solidFill>
              </a:rPr>
              <a:t> Urban </a:t>
            </a:r>
            <a:r>
              <a:rPr lang="de-DE" altLang="en-US" sz="4000" b="1" dirty="0" err="1">
                <a:solidFill>
                  <a:srgbClr val="FF6600"/>
                </a:solidFill>
              </a:rPr>
              <a:t>Water</a:t>
            </a:r>
            <a:br>
              <a:rPr lang="de-DE" altLang="en-US" sz="4000" b="1">
                <a:solidFill>
                  <a:srgbClr val="FF6600"/>
                </a:solidFill>
              </a:rPr>
            </a:br>
            <a:r>
              <a:rPr lang="de-DE" altLang="en-US" sz="800" b="1">
                <a:solidFill>
                  <a:srgbClr val="FF6600"/>
                </a:solidFill>
              </a:rPr>
              <a:t> </a:t>
            </a:r>
            <a:endParaRPr lang="de-DE" altLang="en-US" sz="4000" b="1" dirty="0">
              <a:solidFill>
                <a:srgbClr val="FF6600"/>
              </a:solidFill>
            </a:endParaRPr>
          </a:p>
          <a:p>
            <a:pPr algn="ctr" eaLnBrk="1" hangingPunct="1"/>
            <a:r>
              <a:rPr lang="de-DE" altLang="en-US" sz="4800" b="1" dirty="0">
                <a:solidFill>
                  <a:srgbClr val="FF6600"/>
                </a:solidFill>
              </a:rPr>
              <a:t> </a:t>
            </a:r>
            <a:r>
              <a:rPr lang="de-DE" altLang="en-US" sz="4800" b="1" dirty="0">
                <a:solidFill>
                  <a:schemeClr val="accent1">
                    <a:lumMod val="75000"/>
                  </a:schemeClr>
                </a:solidFill>
              </a:rPr>
              <a:t>– A SHORT ILLUSTRATION</a:t>
            </a:r>
            <a:br>
              <a:rPr lang="de-DE" altLang="en-US" sz="4800" b="1" dirty="0">
                <a:solidFill>
                  <a:srgbClr val="FF6600"/>
                </a:solidFill>
              </a:rPr>
            </a:br>
            <a:r>
              <a:rPr lang="de-DE" altLang="en-US" sz="4800" b="1" dirty="0">
                <a:solidFill>
                  <a:srgbClr val="FF6600"/>
                </a:solidFill>
              </a:rPr>
              <a:t> </a:t>
            </a:r>
          </a:p>
        </p:txBody>
      </p:sp>
      <p:grpSp>
        <p:nvGrpSpPr>
          <p:cNvPr id="23" name="Group 3">
            <a:extLst>
              <a:ext uri="{FF2B5EF4-FFF2-40B4-BE49-F238E27FC236}">
                <a16:creationId xmlns:a16="http://schemas.microsoft.com/office/drawing/2014/main" id="{198A71BD-25C4-45C2-9101-0D20322F30C7}"/>
              </a:ext>
            </a:extLst>
          </p:cNvPr>
          <p:cNvGrpSpPr>
            <a:grpSpLocks/>
          </p:cNvGrpSpPr>
          <p:nvPr/>
        </p:nvGrpSpPr>
        <p:grpSpPr bwMode="auto">
          <a:xfrm>
            <a:off x="-151407" y="-7912"/>
            <a:ext cx="723900" cy="6862763"/>
            <a:chOff x="-96" y="0"/>
            <a:chExt cx="456" cy="4323"/>
          </a:xfrm>
        </p:grpSpPr>
        <p:sp>
          <p:nvSpPr>
            <p:cNvPr id="24" name="Rectangle 4">
              <a:extLst>
                <a:ext uri="{FF2B5EF4-FFF2-40B4-BE49-F238E27FC236}">
                  <a16:creationId xmlns:a16="http://schemas.microsoft.com/office/drawing/2014/main" id="{F6766F77-9D16-49D5-A149-CE2A1605A71A}"/>
                </a:ext>
              </a:extLst>
            </p:cNvPr>
            <p:cNvSpPr>
              <a:spLocks noChangeArrowheads="1"/>
            </p:cNvSpPr>
            <p:nvPr/>
          </p:nvSpPr>
          <p:spPr bwMode="auto">
            <a:xfrm>
              <a:off x="0" y="0"/>
              <a:ext cx="288" cy="43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25" name="Group 5">
              <a:extLst>
                <a:ext uri="{FF2B5EF4-FFF2-40B4-BE49-F238E27FC236}">
                  <a16:creationId xmlns:a16="http://schemas.microsoft.com/office/drawing/2014/main" id="{EE591A04-CDBF-48AC-94C3-ED7306203050}"/>
                </a:ext>
              </a:extLst>
            </p:cNvPr>
            <p:cNvGrpSpPr>
              <a:grpSpLocks/>
            </p:cNvGrpSpPr>
            <p:nvPr/>
          </p:nvGrpSpPr>
          <p:grpSpPr bwMode="auto">
            <a:xfrm>
              <a:off x="-96" y="0"/>
              <a:ext cx="456" cy="4323"/>
              <a:chOff x="-108" y="-3"/>
              <a:chExt cx="456" cy="4323"/>
            </a:xfrm>
          </p:grpSpPr>
          <p:grpSp>
            <p:nvGrpSpPr>
              <p:cNvPr id="26" name="Group 6">
                <a:extLst>
                  <a:ext uri="{FF2B5EF4-FFF2-40B4-BE49-F238E27FC236}">
                    <a16:creationId xmlns:a16="http://schemas.microsoft.com/office/drawing/2014/main" id="{FF5E3F2D-7B70-4884-AA72-A53CBEE84532}"/>
                  </a:ext>
                </a:extLst>
              </p:cNvPr>
              <p:cNvGrpSpPr>
                <a:grpSpLocks/>
              </p:cNvGrpSpPr>
              <p:nvPr/>
            </p:nvGrpSpPr>
            <p:grpSpPr bwMode="auto">
              <a:xfrm>
                <a:off x="-108" y="0"/>
                <a:ext cx="456" cy="4320"/>
                <a:chOff x="-108" y="0"/>
                <a:chExt cx="456" cy="4320"/>
              </a:xfrm>
            </p:grpSpPr>
            <p:sp>
              <p:nvSpPr>
                <p:cNvPr id="28" name="Rectangle 7">
                  <a:extLst>
                    <a:ext uri="{FF2B5EF4-FFF2-40B4-BE49-F238E27FC236}">
                      <a16:creationId xmlns:a16="http://schemas.microsoft.com/office/drawing/2014/main" id="{EBF24AB5-E484-4BAA-BFE2-11C04D55956B}"/>
                    </a:ext>
                  </a:extLst>
                </p:cNvPr>
                <p:cNvSpPr>
                  <a:spLocks noChangeArrowheads="1"/>
                </p:cNvSpPr>
                <p:nvPr/>
              </p:nvSpPr>
              <p:spPr bwMode="auto">
                <a:xfrm>
                  <a:off x="0" y="0"/>
                  <a:ext cx="240" cy="1200"/>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aphicFrame>
              <p:nvGraphicFramePr>
                <p:cNvPr id="29" name="Object 8">
                  <a:extLst>
                    <a:ext uri="{FF2B5EF4-FFF2-40B4-BE49-F238E27FC236}">
                      <a16:creationId xmlns:a16="http://schemas.microsoft.com/office/drawing/2014/main" id="{10EAD8FB-E392-40E6-9593-1C6ACA224BDF}"/>
                    </a:ext>
                  </a:extLst>
                </p:cNvPr>
                <p:cNvGraphicFramePr>
                  <a:graphicFrameLocks noChangeAspect="1"/>
                </p:cNvGraphicFramePr>
                <p:nvPr/>
              </p:nvGraphicFramePr>
              <p:xfrm>
                <a:off x="-108" y="1249"/>
                <a:ext cx="456" cy="215"/>
              </p:xfrm>
              <a:graphic>
                <a:graphicData uri="http://schemas.openxmlformats.org/presentationml/2006/ole">
                  <mc:AlternateContent xmlns:mc="http://schemas.openxmlformats.org/markup-compatibility/2006">
                    <mc:Choice xmlns:v="urn:schemas-microsoft-com:vml" Requires="v">
                      <p:oleObj name="Paket" r:id="rId6" imgW="647640" imgH="485640" progId="Package">
                        <p:embed/>
                      </p:oleObj>
                    </mc:Choice>
                    <mc:Fallback>
                      <p:oleObj name="Paket" r:id="rId6" imgW="647640" imgH="485640" progId="Package">
                        <p:embed/>
                        <p:pic>
                          <p:nvPicPr>
                            <p:cNvPr id="9224" name="Object 8">
                              <a:extLst>
                                <a:ext uri="{FF2B5EF4-FFF2-40B4-BE49-F238E27FC236}">
                                  <a16:creationId xmlns:a16="http://schemas.microsoft.com/office/drawing/2014/main" id="{ECE14962-E8F8-403E-80C8-CCC88C0AEF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31372"/>
                            <a:stretch>
                              <a:fillRect/>
                            </a:stretch>
                          </p:blipFill>
                          <p:spPr bwMode="auto">
                            <a:xfrm>
                              <a:off x="-108" y="1249"/>
                              <a:ext cx="456" cy="21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 name="Rectangle 9">
                  <a:extLst>
                    <a:ext uri="{FF2B5EF4-FFF2-40B4-BE49-F238E27FC236}">
                      <a16:creationId xmlns:a16="http://schemas.microsoft.com/office/drawing/2014/main" id="{AB7B6A6A-7D81-4303-855D-1A0BA0AB6C07}"/>
                    </a:ext>
                  </a:extLst>
                </p:cNvPr>
                <p:cNvSpPr>
                  <a:spLocks noChangeArrowheads="1"/>
                </p:cNvSpPr>
                <p:nvPr/>
              </p:nvSpPr>
              <p:spPr bwMode="auto">
                <a:xfrm>
                  <a:off x="0" y="1488"/>
                  <a:ext cx="240" cy="283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27" name="Text Box 7">
                <a:extLst>
                  <a:ext uri="{FF2B5EF4-FFF2-40B4-BE49-F238E27FC236}">
                    <a16:creationId xmlns:a16="http://schemas.microsoft.com/office/drawing/2014/main" id="{167F908B-7FED-4684-8A68-C8C98C40656C}"/>
                  </a:ext>
                </a:extLst>
              </p:cNvPr>
              <p:cNvSpPr txBox="1">
                <a:spLocks noChangeArrowheads="1"/>
              </p:cNvSpPr>
              <p:nvPr/>
            </p:nvSpPr>
            <p:spPr bwMode="auto">
              <a:xfrm rot="-5400000">
                <a:off x="-1959" y="1956"/>
                <a:ext cx="4130"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altLang="de-DE" sz="1600">
                    <a:latin typeface="Arial Rounded MT Bold" panose="020F0704030504030204" pitchFamily="34" charset="0"/>
                  </a:rPr>
                  <a:t>Univ.-Doz. Dr. Katrin Teubner</a:t>
                </a:r>
                <a:r>
                  <a:rPr lang="de-DE" altLang="de-DE" sz="1600">
                    <a:solidFill>
                      <a:srgbClr val="0000CC"/>
                    </a:solidFill>
                    <a:latin typeface="Arial Rounded MT Bold" panose="020F0704030504030204" pitchFamily="34" charset="0"/>
                  </a:rPr>
                  <a:t>                                  </a:t>
                </a:r>
                <a:r>
                  <a:rPr lang="de-AT" altLang="de-DE" sz="1600">
                    <a:solidFill>
                      <a:srgbClr val="0000CC"/>
                    </a:solidFill>
                    <a:latin typeface="Arial Rounded MT Bold" panose="020F0704030504030204" pitchFamily="34" charset="0"/>
                  </a:rPr>
                  <a:t>www.lakeriver.at</a:t>
                </a:r>
                <a:endParaRPr lang="de-DE" altLang="de-DE" sz="1600">
                  <a:solidFill>
                    <a:srgbClr val="0000CC"/>
                  </a:solidFill>
                  <a:latin typeface="Arial Rounded MT Bold" panose="020F0704030504030204" pitchFamily="34" charset="0"/>
                </a:endParaRPr>
              </a:p>
            </p:txBody>
          </p:sp>
        </p:grpSp>
      </p:grpSp>
      <p:sp>
        <p:nvSpPr>
          <p:cNvPr id="31" name="Textfeld 30">
            <a:extLst>
              <a:ext uri="{FF2B5EF4-FFF2-40B4-BE49-F238E27FC236}">
                <a16:creationId xmlns:a16="http://schemas.microsoft.com/office/drawing/2014/main" id="{54C1BCD8-FA31-41D2-94E5-4EF5F65C0895}"/>
              </a:ext>
            </a:extLst>
          </p:cNvPr>
          <p:cNvSpPr txBox="1"/>
          <p:nvPr/>
        </p:nvSpPr>
        <p:spPr>
          <a:xfrm>
            <a:off x="4676357" y="3410202"/>
            <a:ext cx="7525843" cy="830997"/>
          </a:xfrm>
          <a:prstGeom prst="rect">
            <a:avLst/>
          </a:prstGeom>
          <a:solidFill>
            <a:schemeClr val="bg1"/>
          </a:solidFill>
        </p:spPr>
        <p:txBody>
          <a:bodyPr wrap="none" rtlCol="0">
            <a:spAutoFit/>
          </a:bodyPr>
          <a:lstStyle/>
          <a:p>
            <a:r>
              <a:rPr lang="en-US" sz="2400" i="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Katrin Teubner, Irene E. Teubner, Karin Pall, Wilfried </a:t>
            </a:r>
            <a:r>
              <a:rPr lang="en-US" sz="2400" i="1" dirty="0" err="1">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Kabas</a:t>
            </a:r>
            <a:r>
              <a:rPr lang="en-US" sz="2400" i="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 </a:t>
            </a:r>
          </a:p>
          <a:p>
            <a:r>
              <a:rPr lang="en-US" sz="2400" i="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Monica </a:t>
            </a:r>
            <a:r>
              <a:rPr lang="en-US" sz="2400" i="1" dirty="0" err="1">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Tolotti</a:t>
            </a:r>
            <a:r>
              <a:rPr lang="en-US" sz="2400" i="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 Thomas </a:t>
            </a:r>
            <a:r>
              <a:rPr lang="en-US" sz="2400" i="1" dirty="0" err="1">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Ofenböck</a:t>
            </a:r>
            <a:r>
              <a:rPr lang="en-US" sz="2400" i="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 Martin T. Dokulil</a:t>
            </a:r>
            <a:endParaRPr lang="en-GB" sz="24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2" name="Text Box 21">
            <a:extLst>
              <a:ext uri="{FF2B5EF4-FFF2-40B4-BE49-F238E27FC236}">
                <a16:creationId xmlns:a16="http://schemas.microsoft.com/office/drawing/2014/main" id="{3E514244-8696-4FC1-8000-69CB375A1B3D}"/>
              </a:ext>
            </a:extLst>
          </p:cNvPr>
          <p:cNvSpPr txBox="1">
            <a:spLocks noChangeArrowheads="1"/>
          </p:cNvSpPr>
          <p:nvPr/>
        </p:nvSpPr>
        <p:spPr bwMode="auto">
          <a:xfrm>
            <a:off x="7650396" y="5793769"/>
            <a:ext cx="4608954" cy="8079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de-DE" altLang="en-US" sz="1200" b="1" dirty="0">
                <a:solidFill>
                  <a:srgbClr val="002060"/>
                </a:solidFill>
              </a:rPr>
              <a:t> 43</a:t>
            </a:r>
            <a:r>
              <a:rPr lang="de-DE" altLang="en-US" sz="1200" b="1" baseline="30000" dirty="0">
                <a:solidFill>
                  <a:srgbClr val="002060"/>
                </a:solidFill>
              </a:rPr>
              <a:t>rd</a:t>
            </a:r>
            <a:r>
              <a:rPr lang="de-DE" altLang="en-US" sz="1200" b="1" dirty="0">
                <a:solidFill>
                  <a:srgbClr val="002060"/>
                </a:solidFill>
              </a:rPr>
              <a:t> IAD-</a:t>
            </a:r>
            <a:r>
              <a:rPr lang="de-DE" altLang="en-US" sz="1200" b="1" dirty="0" err="1">
                <a:solidFill>
                  <a:srgbClr val="002060"/>
                </a:solidFill>
              </a:rPr>
              <a:t>conference</a:t>
            </a:r>
            <a:r>
              <a:rPr lang="de-DE" altLang="en-US" sz="1200" b="1" dirty="0">
                <a:solidFill>
                  <a:srgbClr val="002060"/>
                </a:solidFill>
              </a:rPr>
              <a:t>, Aueninstitut Neuburg </a:t>
            </a:r>
            <a:r>
              <a:rPr lang="de-DE" altLang="en-US" sz="1200" b="1" dirty="0" err="1">
                <a:solidFill>
                  <a:srgbClr val="002060"/>
                </a:solidFill>
              </a:rPr>
              <a:t>a.d.</a:t>
            </a:r>
            <a:r>
              <a:rPr lang="de-DE" altLang="en-US" sz="1200" b="1" dirty="0">
                <a:solidFill>
                  <a:srgbClr val="002060"/>
                </a:solidFill>
              </a:rPr>
              <a:t> Donau, </a:t>
            </a:r>
          </a:p>
          <a:p>
            <a:pPr eaLnBrk="1" hangingPunct="1"/>
            <a:r>
              <a:rPr lang="de-DE" altLang="en-US" sz="1200" b="1" dirty="0">
                <a:solidFill>
                  <a:srgbClr val="002060"/>
                </a:solidFill>
              </a:rPr>
              <a:t>Germany: </a:t>
            </a:r>
            <a:r>
              <a:rPr lang="en-GB" sz="1050" b="1" i="1" dirty="0"/>
              <a:t>Rivers and Floodplains in the Anthropocene – Upcoming </a:t>
            </a:r>
          </a:p>
          <a:p>
            <a:pPr eaLnBrk="1" hangingPunct="1"/>
            <a:r>
              <a:rPr lang="en-GB" sz="1050" b="1" i="1" dirty="0"/>
              <a:t>Challenges in the Danube River Basin, </a:t>
            </a:r>
            <a:r>
              <a:rPr lang="en-GB" sz="1050" b="1" dirty="0"/>
              <a:t>9 – 11 June 2021</a:t>
            </a:r>
          </a:p>
          <a:p>
            <a:pPr algn="ctr" eaLnBrk="1" hangingPunct="1"/>
            <a:r>
              <a:rPr lang="de-DE" altLang="en-US" sz="1200" b="1" dirty="0">
                <a:solidFill>
                  <a:srgbClr val="002060"/>
                </a:solidFill>
              </a:rPr>
              <a:t> </a:t>
            </a:r>
            <a:endParaRPr lang="de-DE" altLang="en-US" sz="1200" b="1" dirty="0">
              <a:solidFill>
                <a:srgbClr val="002060"/>
              </a:solidFill>
              <a:latin typeface="Times New Roman" panose="02020603050405020304" pitchFamily="18" charset="0"/>
            </a:endParaRPr>
          </a:p>
        </p:txBody>
      </p:sp>
    </p:spTree>
    <p:extLst>
      <p:ext uri="{BB962C8B-B14F-4D97-AF65-F5344CB8AC3E}">
        <p14:creationId xmlns:p14="http://schemas.microsoft.com/office/powerpoint/2010/main" val="4098439052"/>
      </p:ext>
    </p:extLst>
  </p:cSld>
  <p:clrMapOvr>
    <a:masterClrMapping/>
  </p:clrMapOvr>
  <p:transition>
    <p:dissolv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A4D6B866-2B39-40D4-AB4A-6BACE28BC36F}"/>
              </a:ext>
            </a:extLst>
          </p:cNvPr>
          <p:cNvGrpSpPr/>
          <p:nvPr/>
        </p:nvGrpSpPr>
        <p:grpSpPr>
          <a:xfrm>
            <a:off x="591542" y="108486"/>
            <a:ext cx="11619507" cy="6747973"/>
            <a:chOff x="591542" y="108486"/>
            <a:chExt cx="11619507" cy="6747973"/>
          </a:xfrm>
        </p:grpSpPr>
        <p:pic>
          <p:nvPicPr>
            <p:cNvPr id="4" name="Grafik 3">
              <a:extLst>
                <a:ext uri="{FF2B5EF4-FFF2-40B4-BE49-F238E27FC236}">
                  <a16:creationId xmlns:a16="http://schemas.microsoft.com/office/drawing/2014/main" id="{061210BF-66FA-4348-88B9-557E229C04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542" y="108486"/>
              <a:ext cx="11619507" cy="6535973"/>
            </a:xfrm>
            <a:prstGeom prst="rect">
              <a:avLst/>
            </a:prstGeom>
          </p:spPr>
        </p:pic>
        <p:sp>
          <p:nvSpPr>
            <p:cNvPr id="19" name="Text Box 21">
              <a:extLst>
                <a:ext uri="{FF2B5EF4-FFF2-40B4-BE49-F238E27FC236}">
                  <a16:creationId xmlns:a16="http://schemas.microsoft.com/office/drawing/2014/main" id="{C39EF20D-C6F3-40D9-AD42-46FC6F544121}"/>
                </a:ext>
              </a:extLst>
            </p:cNvPr>
            <p:cNvSpPr txBox="1">
              <a:spLocks noChangeArrowheads="1"/>
            </p:cNvSpPr>
            <p:nvPr/>
          </p:nvSpPr>
          <p:spPr bwMode="auto">
            <a:xfrm>
              <a:off x="7481827" y="6579460"/>
              <a:ext cx="4690130" cy="276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de-DE" altLang="en-US" sz="1200" dirty="0" err="1">
                  <a:solidFill>
                    <a:srgbClr val="002060"/>
                  </a:solidFill>
                </a:rPr>
                <a:t>from</a:t>
              </a:r>
              <a:r>
                <a:rPr lang="de-DE" altLang="en-US" sz="1200" dirty="0">
                  <a:solidFill>
                    <a:srgbClr val="002060"/>
                  </a:solidFill>
                </a:rPr>
                <a:t>: Teubner et al. 2021, </a:t>
              </a:r>
              <a:r>
                <a:rPr lang="de-DE" altLang="en-US" sz="1200" dirty="0" err="1">
                  <a:solidFill>
                    <a:srgbClr val="002060"/>
                  </a:solidFill>
                </a:rPr>
                <a:t>extended</a:t>
              </a:r>
              <a:r>
                <a:rPr lang="de-DE" altLang="en-US" sz="1200" dirty="0">
                  <a:solidFill>
                    <a:srgbClr val="002060"/>
                  </a:solidFill>
                </a:rPr>
                <a:t> </a:t>
              </a:r>
              <a:r>
                <a:rPr lang="de-DE" altLang="en-US" sz="1200" dirty="0" err="1">
                  <a:solidFill>
                    <a:srgbClr val="002060"/>
                  </a:solidFill>
                </a:rPr>
                <a:t>abstract</a:t>
              </a:r>
              <a:r>
                <a:rPr lang="de-DE" altLang="en-US" sz="1200" dirty="0">
                  <a:solidFill>
                    <a:srgbClr val="002060"/>
                  </a:solidFill>
                </a:rPr>
                <a:t>, 43th IAD-</a:t>
              </a:r>
              <a:r>
                <a:rPr lang="de-DE" altLang="en-US" sz="1200" dirty="0" err="1">
                  <a:solidFill>
                    <a:srgbClr val="002060"/>
                  </a:solidFill>
                </a:rPr>
                <a:t>conference</a:t>
              </a:r>
              <a:endParaRPr lang="de-DE" altLang="en-US" sz="1200" dirty="0">
                <a:solidFill>
                  <a:srgbClr val="002060"/>
                </a:solidFill>
                <a:latin typeface="Times New Roman" panose="02020603050405020304" pitchFamily="18" charset="0"/>
              </a:endParaRPr>
            </a:p>
          </p:txBody>
        </p:sp>
        <p:sp>
          <p:nvSpPr>
            <p:cNvPr id="3" name="Textfeld 2">
              <a:extLst>
                <a:ext uri="{FF2B5EF4-FFF2-40B4-BE49-F238E27FC236}">
                  <a16:creationId xmlns:a16="http://schemas.microsoft.com/office/drawing/2014/main" id="{44D024E1-FE9C-43AB-BAA3-6C4F6BBF0B3A}"/>
                </a:ext>
              </a:extLst>
            </p:cNvPr>
            <p:cNvSpPr txBox="1"/>
            <p:nvPr/>
          </p:nvSpPr>
          <p:spPr>
            <a:xfrm>
              <a:off x="3708281" y="4960189"/>
              <a:ext cx="580608" cy="707886"/>
            </a:xfrm>
            <a:prstGeom prst="rect">
              <a:avLst/>
            </a:prstGeom>
            <a:noFill/>
          </p:spPr>
          <p:txBody>
            <a:bodyPr wrap="none" rtlCol="0">
              <a:spAutoFit/>
            </a:bodyPr>
            <a:lstStyle/>
            <a:p>
              <a:r>
                <a:rPr lang="en-GB" sz="4000" b="1" dirty="0">
                  <a:solidFill>
                    <a:schemeClr val="accent1">
                      <a:lumMod val="75000"/>
                    </a:schemeClr>
                  </a:solidFill>
                </a:rPr>
                <a:t>1.</a:t>
              </a:r>
            </a:p>
          </p:txBody>
        </p:sp>
        <p:sp>
          <p:nvSpPr>
            <p:cNvPr id="14" name="Textfeld 13">
              <a:extLst>
                <a:ext uri="{FF2B5EF4-FFF2-40B4-BE49-F238E27FC236}">
                  <a16:creationId xmlns:a16="http://schemas.microsoft.com/office/drawing/2014/main" id="{20367784-5991-4FAE-B850-3398C3C6749D}"/>
                </a:ext>
              </a:extLst>
            </p:cNvPr>
            <p:cNvSpPr txBox="1"/>
            <p:nvPr/>
          </p:nvSpPr>
          <p:spPr>
            <a:xfrm>
              <a:off x="8311911" y="4942937"/>
              <a:ext cx="580608" cy="707886"/>
            </a:xfrm>
            <a:prstGeom prst="rect">
              <a:avLst/>
            </a:prstGeom>
            <a:noFill/>
          </p:spPr>
          <p:txBody>
            <a:bodyPr wrap="none" rtlCol="0">
              <a:spAutoFit/>
            </a:bodyPr>
            <a:lstStyle/>
            <a:p>
              <a:r>
                <a:rPr lang="en-GB" sz="4000" b="1" dirty="0">
                  <a:solidFill>
                    <a:schemeClr val="accent1">
                      <a:lumMod val="75000"/>
                    </a:schemeClr>
                  </a:solidFill>
                </a:rPr>
                <a:t>2.</a:t>
              </a:r>
            </a:p>
          </p:txBody>
        </p:sp>
        <p:sp>
          <p:nvSpPr>
            <p:cNvPr id="15" name="Textfeld 14">
              <a:extLst>
                <a:ext uri="{FF2B5EF4-FFF2-40B4-BE49-F238E27FC236}">
                  <a16:creationId xmlns:a16="http://schemas.microsoft.com/office/drawing/2014/main" id="{B5E0EDF6-F96A-41CD-871B-7831779A99B5}"/>
                </a:ext>
              </a:extLst>
            </p:cNvPr>
            <p:cNvSpPr txBox="1"/>
            <p:nvPr/>
          </p:nvSpPr>
          <p:spPr>
            <a:xfrm>
              <a:off x="10827948" y="4879677"/>
              <a:ext cx="580608" cy="707886"/>
            </a:xfrm>
            <a:prstGeom prst="rect">
              <a:avLst/>
            </a:prstGeom>
            <a:noFill/>
          </p:spPr>
          <p:txBody>
            <a:bodyPr wrap="none" rtlCol="0">
              <a:spAutoFit/>
            </a:bodyPr>
            <a:lstStyle/>
            <a:p>
              <a:r>
                <a:rPr lang="en-GB" sz="4000" b="1" dirty="0">
                  <a:solidFill>
                    <a:schemeClr val="accent1">
                      <a:lumMod val="75000"/>
                    </a:schemeClr>
                  </a:solidFill>
                </a:rPr>
                <a:t>3.</a:t>
              </a:r>
            </a:p>
          </p:txBody>
        </p:sp>
      </p:grpSp>
      <p:grpSp>
        <p:nvGrpSpPr>
          <p:cNvPr id="16" name="Group 3">
            <a:extLst>
              <a:ext uri="{FF2B5EF4-FFF2-40B4-BE49-F238E27FC236}">
                <a16:creationId xmlns:a16="http://schemas.microsoft.com/office/drawing/2014/main" id="{6A71E0A6-2839-43D7-BA17-4D7032B99787}"/>
              </a:ext>
            </a:extLst>
          </p:cNvPr>
          <p:cNvGrpSpPr>
            <a:grpSpLocks/>
          </p:cNvGrpSpPr>
          <p:nvPr/>
        </p:nvGrpSpPr>
        <p:grpSpPr bwMode="auto">
          <a:xfrm>
            <a:off x="-151407" y="-7912"/>
            <a:ext cx="723900" cy="6862763"/>
            <a:chOff x="-96" y="0"/>
            <a:chExt cx="456" cy="4323"/>
          </a:xfrm>
        </p:grpSpPr>
        <p:sp>
          <p:nvSpPr>
            <p:cNvPr id="17" name="Rectangle 4">
              <a:extLst>
                <a:ext uri="{FF2B5EF4-FFF2-40B4-BE49-F238E27FC236}">
                  <a16:creationId xmlns:a16="http://schemas.microsoft.com/office/drawing/2014/main" id="{0ED3AED6-FA87-411F-A251-B1407532AFC3}"/>
                </a:ext>
              </a:extLst>
            </p:cNvPr>
            <p:cNvSpPr>
              <a:spLocks noChangeArrowheads="1"/>
            </p:cNvSpPr>
            <p:nvPr/>
          </p:nvSpPr>
          <p:spPr bwMode="auto">
            <a:xfrm>
              <a:off x="0" y="0"/>
              <a:ext cx="288" cy="43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8" name="Group 5">
              <a:extLst>
                <a:ext uri="{FF2B5EF4-FFF2-40B4-BE49-F238E27FC236}">
                  <a16:creationId xmlns:a16="http://schemas.microsoft.com/office/drawing/2014/main" id="{4BAF3976-E301-40D3-9CFE-3B9656031921}"/>
                </a:ext>
              </a:extLst>
            </p:cNvPr>
            <p:cNvGrpSpPr>
              <a:grpSpLocks/>
            </p:cNvGrpSpPr>
            <p:nvPr/>
          </p:nvGrpSpPr>
          <p:grpSpPr bwMode="auto">
            <a:xfrm>
              <a:off x="-96" y="0"/>
              <a:ext cx="456" cy="4323"/>
              <a:chOff x="-108" y="-3"/>
              <a:chExt cx="456" cy="4323"/>
            </a:xfrm>
          </p:grpSpPr>
          <p:grpSp>
            <p:nvGrpSpPr>
              <p:cNvPr id="20" name="Group 6">
                <a:extLst>
                  <a:ext uri="{FF2B5EF4-FFF2-40B4-BE49-F238E27FC236}">
                    <a16:creationId xmlns:a16="http://schemas.microsoft.com/office/drawing/2014/main" id="{C2AC3987-E8D9-4169-934A-6BC82C36192E}"/>
                  </a:ext>
                </a:extLst>
              </p:cNvPr>
              <p:cNvGrpSpPr>
                <a:grpSpLocks/>
              </p:cNvGrpSpPr>
              <p:nvPr/>
            </p:nvGrpSpPr>
            <p:grpSpPr bwMode="auto">
              <a:xfrm>
                <a:off x="-108" y="0"/>
                <a:ext cx="456" cy="4320"/>
                <a:chOff x="-108" y="0"/>
                <a:chExt cx="456" cy="4320"/>
              </a:xfrm>
            </p:grpSpPr>
            <p:sp>
              <p:nvSpPr>
                <p:cNvPr id="22" name="Rectangle 7">
                  <a:extLst>
                    <a:ext uri="{FF2B5EF4-FFF2-40B4-BE49-F238E27FC236}">
                      <a16:creationId xmlns:a16="http://schemas.microsoft.com/office/drawing/2014/main" id="{ED356C2A-3A41-4635-B95A-B5B0BAEC510E}"/>
                    </a:ext>
                  </a:extLst>
                </p:cNvPr>
                <p:cNvSpPr>
                  <a:spLocks noChangeArrowheads="1"/>
                </p:cNvSpPr>
                <p:nvPr/>
              </p:nvSpPr>
              <p:spPr bwMode="auto">
                <a:xfrm>
                  <a:off x="0" y="0"/>
                  <a:ext cx="240" cy="1200"/>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aphicFrame>
              <p:nvGraphicFramePr>
                <p:cNvPr id="31" name="Object 8">
                  <a:extLst>
                    <a:ext uri="{FF2B5EF4-FFF2-40B4-BE49-F238E27FC236}">
                      <a16:creationId xmlns:a16="http://schemas.microsoft.com/office/drawing/2014/main" id="{ED797B70-6EBB-4D25-8CD5-165581E7D3FF}"/>
                    </a:ext>
                  </a:extLst>
                </p:cNvPr>
                <p:cNvGraphicFramePr>
                  <a:graphicFrameLocks noChangeAspect="1"/>
                </p:cNvGraphicFramePr>
                <p:nvPr/>
              </p:nvGraphicFramePr>
              <p:xfrm>
                <a:off x="-108" y="1249"/>
                <a:ext cx="456" cy="215"/>
              </p:xfrm>
              <a:graphic>
                <a:graphicData uri="http://schemas.openxmlformats.org/presentationml/2006/ole">
                  <mc:AlternateContent xmlns:mc="http://schemas.openxmlformats.org/markup-compatibility/2006">
                    <mc:Choice xmlns:v="urn:schemas-microsoft-com:vml" Requires="v">
                      <p:oleObj name="Paket" r:id="rId3" imgW="647640" imgH="485640" progId="Package">
                        <p:embed/>
                      </p:oleObj>
                    </mc:Choice>
                    <mc:Fallback>
                      <p:oleObj name="Paket" r:id="rId3" imgW="647640" imgH="485640" progId="Package">
                        <p:embed/>
                        <p:pic>
                          <p:nvPicPr>
                            <p:cNvPr id="29" name="Object 8">
                              <a:extLst>
                                <a:ext uri="{FF2B5EF4-FFF2-40B4-BE49-F238E27FC236}">
                                  <a16:creationId xmlns:a16="http://schemas.microsoft.com/office/drawing/2014/main" id="{10EAD8FB-E392-40E6-9593-1C6ACA224B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1372"/>
                            <a:stretch>
                              <a:fillRect/>
                            </a:stretch>
                          </p:blipFill>
                          <p:spPr bwMode="auto">
                            <a:xfrm>
                              <a:off x="-108" y="1249"/>
                              <a:ext cx="456" cy="21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2" name="Rectangle 9">
                  <a:extLst>
                    <a:ext uri="{FF2B5EF4-FFF2-40B4-BE49-F238E27FC236}">
                      <a16:creationId xmlns:a16="http://schemas.microsoft.com/office/drawing/2014/main" id="{EECB9602-15C2-4961-8344-802AA66A82FD}"/>
                    </a:ext>
                  </a:extLst>
                </p:cNvPr>
                <p:cNvSpPr>
                  <a:spLocks noChangeArrowheads="1"/>
                </p:cNvSpPr>
                <p:nvPr/>
              </p:nvSpPr>
              <p:spPr bwMode="auto">
                <a:xfrm>
                  <a:off x="0" y="1488"/>
                  <a:ext cx="240" cy="283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21" name="Text Box 7">
                <a:extLst>
                  <a:ext uri="{FF2B5EF4-FFF2-40B4-BE49-F238E27FC236}">
                    <a16:creationId xmlns:a16="http://schemas.microsoft.com/office/drawing/2014/main" id="{C1DA504B-3013-439F-A6FF-6FE709F7C9ED}"/>
                  </a:ext>
                </a:extLst>
              </p:cNvPr>
              <p:cNvSpPr txBox="1">
                <a:spLocks noChangeArrowheads="1"/>
              </p:cNvSpPr>
              <p:nvPr/>
            </p:nvSpPr>
            <p:spPr bwMode="auto">
              <a:xfrm rot="-5400000">
                <a:off x="-1959" y="1956"/>
                <a:ext cx="4130"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altLang="de-DE" sz="1600" dirty="0">
                    <a:latin typeface="Arial Rounded MT Bold" panose="020F0704030504030204" pitchFamily="34" charset="0"/>
                  </a:rPr>
                  <a:t>Univ.-</a:t>
                </a:r>
                <a:r>
                  <a:rPr lang="de-DE" altLang="de-DE" sz="1600" dirty="0" err="1">
                    <a:latin typeface="Arial Rounded MT Bold" panose="020F0704030504030204" pitchFamily="34" charset="0"/>
                  </a:rPr>
                  <a:t>Doz</a:t>
                </a:r>
                <a:r>
                  <a:rPr lang="de-DE" altLang="de-DE" sz="1600" dirty="0">
                    <a:latin typeface="Arial Rounded MT Bold" panose="020F0704030504030204" pitchFamily="34" charset="0"/>
                  </a:rPr>
                  <a:t>. Dr. Katrin Teubner</a:t>
                </a:r>
                <a:r>
                  <a:rPr lang="de-DE" altLang="de-DE" sz="1600" dirty="0">
                    <a:solidFill>
                      <a:srgbClr val="0000CC"/>
                    </a:solidFill>
                    <a:latin typeface="Arial Rounded MT Bold" panose="020F0704030504030204" pitchFamily="34" charset="0"/>
                  </a:rPr>
                  <a:t>                                  </a:t>
                </a:r>
                <a:r>
                  <a:rPr lang="de-AT" altLang="de-DE" sz="1600" dirty="0">
                    <a:solidFill>
                      <a:srgbClr val="0000CC"/>
                    </a:solidFill>
                    <a:latin typeface="Arial Rounded MT Bold" panose="020F0704030504030204" pitchFamily="34" charset="0"/>
                  </a:rPr>
                  <a:t>www.lakeriver.at</a:t>
                </a:r>
                <a:endParaRPr lang="de-DE" altLang="de-DE" sz="1600" dirty="0">
                  <a:solidFill>
                    <a:srgbClr val="0000CC"/>
                  </a:solidFill>
                  <a:latin typeface="Arial Rounded MT Bold" panose="020F0704030504030204" pitchFamily="34" charset="0"/>
                </a:endParaRPr>
              </a:p>
            </p:txBody>
          </p:sp>
        </p:grpSp>
      </p:grpSp>
    </p:spTree>
    <p:extLst>
      <p:ext uri="{BB962C8B-B14F-4D97-AF65-F5344CB8AC3E}">
        <p14:creationId xmlns:p14="http://schemas.microsoft.com/office/powerpoint/2010/main" val="224982048"/>
      </p:ext>
    </p:extLst>
  </p:cSld>
  <p:clrMapOvr>
    <a:masterClrMapping/>
  </p:clrMapOvr>
  <p:transition>
    <p:dissolv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3">
            <a:extLst>
              <a:ext uri="{FF2B5EF4-FFF2-40B4-BE49-F238E27FC236}">
                <a16:creationId xmlns:a16="http://schemas.microsoft.com/office/drawing/2014/main" id="{198A71BD-25C4-45C2-9101-0D20322F30C7}"/>
              </a:ext>
            </a:extLst>
          </p:cNvPr>
          <p:cNvGrpSpPr>
            <a:grpSpLocks/>
          </p:cNvGrpSpPr>
          <p:nvPr/>
        </p:nvGrpSpPr>
        <p:grpSpPr bwMode="auto">
          <a:xfrm>
            <a:off x="-151407" y="-7912"/>
            <a:ext cx="723900" cy="6862763"/>
            <a:chOff x="-96" y="0"/>
            <a:chExt cx="456" cy="4323"/>
          </a:xfrm>
        </p:grpSpPr>
        <p:sp>
          <p:nvSpPr>
            <p:cNvPr id="24" name="Rectangle 4">
              <a:extLst>
                <a:ext uri="{FF2B5EF4-FFF2-40B4-BE49-F238E27FC236}">
                  <a16:creationId xmlns:a16="http://schemas.microsoft.com/office/drawing/2014/main" id="{F6766F77-9D16-49D5-A149-CE2A1605A71A}"/>
                </a:ext>
              </a:extLst>
            </p:cNvPr>
            <p:cNvSpPr>
              <a:spLocks noChangeArrowheads="1"/>
            </p:cNvSpPr>
            <p:nvPr/>
          </p:nvSpPr>
          <p:spPr bwMode="auto">
            <a:xfrm>
              <a:off x="0" y="0"/>
              <a:ext cx="288" cy="43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25" name="Group 5">
              <a:extLst>
                <a:ext uri="{FF2B5EF4-FFF2-40B4-BE49-F238E27FC236}">
                  <a16:creationId xmlns:a16="http://schemas.microsoft.com/office/drawing/2014/main" id="{EE591A04-CDBF-48AC-94C3-ED7306203050}"/>
                </a:ext>
              </a:extLst>
            </p:cNvPr>
            <p:cNvGrpSpPr>
              <a:grpSpLocks/>
            </p:cNvGrpSpPr>
            <p:nvPr/>
          </p:nvGrpSpPr>
          <p:grpSpPr bwMode="auto">
            <a:xfrm>
              <a:off x="-96" y="0"/>
              <a:ext cx="456" cy="4323"/>
              <a:chOff x="-108" y="-3"/>
              <a:chExt cx="456" cy="4323"/>
            </a:xfrm>
          </p:grpSpPr>
          <p:grpSp>
            <p:nvGrpSpPr>
              <p:cNvPr id="26" name="Group 6">
                <a:extLst>
                  <a:ext uri="{FF2B5EF4-FFF2-40B4-BE49-F238E27FC236}">
                    <a16:creationId xmlns:a16="http://schemas.microsoft.com/office/drawing/2014/main" id="{FF5E3F2D-7B70-4884-AA72-A53CBEE84532}"/>
                  </a:ext>
                </a:extLst>
              </p:cNvPr>
              <p:cNvGrpSpPr>
                <a:grpSpLocks/>
              </p:cNvGrpSpPr>
              <p:nvPr/>
            </p:nvGrpSpPr>
            <p:grpSpPr bwMode="auto">
              <a:xfrm>
                <a:off x="-108" y="0"/>
                <a:ext cx="456" cy="4320"/>
                <a:chOff x="-108" y="0"/>
                <a:chExt cx="456" cy="4320"/>
              </a:xfrm>
            </p:grpSpPr>
            <p:sp>
              <p:nvSpPr>
                <p:cNvPr id="28" name="Rectangle 7">
                  <a:extLst>
                    <a:ext uri="{FF2B5EF4-FFF2-40B4-BE49-F238E27FC236}">
                      <a16:creationId xmlns:a16="http://schemas.microsoft.com/office/drawing/2014/main" id="{EBF24AB5-E484-4BAA-BFE2-11C04D55956B}"/>
                    </a:ext>
                  </a:extLst>
                </p:cNvPr>
                <p:cNvSpPr>
                  <a:spLocks noChangeArrowheads="1"/>
                </p:cNvSpPr>
                <p:nvPr/>
              </p:nvSpPr>
              <p:spPr bwMode="auto">
                <a:xfrm>
                  <a:off x="0" y="0"/>
                  <a:ext cx="240" cy="1200"/>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aphicFrame>
              <p:nvGraphicFramePr>
                <p:cNvPr id="29" name="Object 8">
                  <a:extLst>
                    <a:ext uri="{FF2B5EF4-FFF2-40B4-BE49-F238E27FC236}">
                      <a16:creationId xmlns:a16="http://schemas.microsoft.com/office/drawing/2014/main" id="{10EAD8FB-E392-40E6-9593-1C6ACA224BDF}"/>
                    </a:ext>
                  </a:extLst>
                </p:cNvPr>
                <p:cNvGraphicFramePr>
                  <a:graphicFrameLocks noChangeAspect="1"/>
                </p:cNvGraphicFramePr>
                <p:nvPr/>
              </p:nvGraphicFramePr>
              <p:xfrm>
                <a:off x="-108" y="1249"/>
                <a:ext cx="456" cy="215"/>
              </p:xfrm>
              <a:graphic>
                <a:graphicData uri="http://schemas.openxmlformats.org/presentationml/2006/ole">
                  <mc:AlternateContent xmlns:mc="http://schemas.openxmlformats.org/markup-compatibility/2006">
                    <mc:Choice xmlns:v="urn:schemas-microsoft-com:vml" Requires="v">
                      <p:oleObj name="Paket" r:id="rId2" imgW="647640" imgH="485640" progId="Package">
                        <p:embed/>
                      </p:oleObj>
                    </mc:Choice>
                    <mc:Fallback>
                      <p:oleObj name="Paket" r:id="rId2" imgW="647640" imgH="485640" progId="Package">
                        <p:embed/>
                        <p:pic>
                          <p:nvPicPr>
                            <p:cNvPr id="29" name="Object 8">
                              <a:extLst>
                                <a:ext uri="{FF2B5EF4-FFF2-40B4-BE49-F238E27FC236}">
                                  <a16:creationId xmlns:a16="http://schemas.microsoft.com/office/drawing/2014/main" id="{10EAD8FB-E392-40E6-9593-1C6ACA224B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1372"/>
                            <a:stretch>
                              <a:fillRect/>
                            </a:stretch>
                          </p:blipFill>
                          <p:spPr bwMode="auto">
                            <a:xfrm>
                              <a:off x="-108" y="1249"/>
                              <a:ext cx="456" cy="21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 name="Rectangle 9">
                  <a:extLst>
                    <a:ext uri="{FF2B5EF4-FFF2-40B4-BE49-F238E27FC236}">
                      <a16:creationId xmlns:a16="http://schemas.microsoft.com/office/drawing/2014/main" id="{AB7B6A6A-7D81-4303-855D-1A0BA0AB6C07}"/>
                    </a:ext>
                  </a:extLst>
                </p:cNvPr>
                <p:cNvSpPr>
                  <a:spLocks noChangeArrowheads="1"/>
                </p:cNvSpPr>
                <p:nvPr/>
              </p:nvSpPr>
              <p:spPr bwMode="auto">
                <a:xfrm>
                  <a:off x="0" y="1488"/>
                  <a:ext cx="240" cy="283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27" name="Text Box 7">
                <a:extLst>
                  <a:ext uri="{FF2B5EF4-FFF2-40B4-BE49-F238E27FC236}">
                    <a16:creationId xmlns:a16="http://schemas.microsoft.com/office/drawing/2014/main" id="{167F908B-7FED-4684-8A68-C8C98C40656C}"/>
                  </a:ext>
                </a:extLst>
              </p:cNvPr>
              <p:cNvSpPr txBox="1">
                <a:spLocks noChangeArrowheads="1"/>
              </p:cNvSpPr>
              <p:nvPr/>
            </p:nvSpPr>
            <p:spPr bwMode="auto">
              <a:xfrm rot="-5400000">
                <a:off x="-1959" y="1956"/>
                <a:ext cx="4130"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altLang="de-DE" sz="1600" dirty="0">
                    <a:latin typeface="Arial Rounded MT Bold" panose="020F0704030504030204" pitchFamily="34" charset="0"/>
                  </a:rPr>
                  <a:t>Univ.-</a:t>
                </a:r>
                <a:r>
                  <a:rPr lang="de-DE" altLang="de-DE" sz="1600" dirty="0" err="1">
                    <a:latin typeface="Arial Rounded MT Bold" panose="020F0704030504030204" pitchFamily="34" charset="0"/>
                  </a:rPr>
                  <a:t>Doz</a:t>
                </a:r>
                <a:r>
                  <a:rPr lang="de-DE" altLang="de-DE" sz="1600" dirty="0">
                    <a:latin typeface="Arial Rounded MT Bold" panose="020F0704030504030204" pitchFamily="34" charset="0"/>
                  </a:rPr>
                  <a:t>. Dr. Katrin Teubner</a:t>
                </a:r>
                <a:r>
                  <a:rPr lang="de-DE" altLang="de-DE" sz="1600" dirty="0">
                    <a:solidFill>
                      <a:srgbClr val="0000CC"/>
                    </a:solidFill>
                    <a:latin typeface="Arial Rounded MT Bold" panose="020F0704030504030204" pitchFamily="34" charset="0"/>
                  </a:rPr>
                  <a:t>                                  </a:t>
                </a:r>
                <a:r>
                  <a:rPr lang="de-AT" altLang="de-DE" sz="1600" dirty="0">
                    <a:solidFill>
                      <a:srgbClr val="0000CC"/>
                    </a:solidFill>
                    <a:latin typeface="Arial Rounded MT Bold" panose="020F0704030504030204" pitchFamily="34" charset="0"/>
                  </a:rPr>
                  <a:t>www.lakeriver.at</a:t>
                </a:r>
                <a:endParaRPr lang="de-DE" altLang="de-DE" sz="1600" dirty="0">
                  <a:solidFill>
                    <a:srgbClr val="0000CC"/>
                  </a:solidFill>
                  <a:latin typeface="Arial Rounded MT Bold" panose="020F0704030504030204" pitchFamily="34" charset="0"/>
                </a:endParaRPr>
              </a:p>
            </p:txBody>
          </p:sp>
        </p:grpSp>
      </p:grpSp>
      <p:sp>
        <p:nvSpPr>
          <p:cNvPr id="18" name="Textfeld 17">
            <a:extLst>
              <a:ext uri="{FF2B5EF4-FFF2-40B4-BE49-F238E27FC236}">
                <a16:creationId xmlns:a16="http://schemas.microsoft.com/office/drawing/2014/main" id="{B4F0AC72-DA48-42B2-A3FC-03E100A9262B}"/>
              </a:ext>
            </a:extLst>
          </p:cNvPr>
          <p:cNvSpPr txBox="1"/>
          <p:nvPr/>
        </p:nvSpPr>
        <p:spPr>
          <a:xfrm>
            <a:off x="7208202" y="219713"/>
            <a:ext cx="4620624" cy="461665"/>
          </a:xfrm>
          <a:prstGeom prst="rect">
            <a:avLst/>
          </a:prstGeom>
          <a:solidFill>
            <a:schemeClr val="bg1"/>
          </a:solidFill>
        </p:spPr>
        <p:txBody>
          <a:bodyPr wrap="none" rtlCol="0">
            <a:spAutoFit/>
          </a:bodyPr>
          <a:lstStyle/>
          <a:p>
            <a:r>
              <a:rPr lang="en-US" sz="2400" b="1" i="1" dirty="0">
                <a:solidFill>
                  <a:srgbClr val="00B0F0"/>
                </a:solidFill>
                <a:effectLst/>
                <a:latin typeface="Calibri" panose="020F0502020204030204" pitchFamily="34" charset="0"/>
                <a:ea typeface="Times New Roman" panose="02020603050405020304" pitchFamily="18" charset="0"/>
                <a:cs typeface="Times New Roman" panose="02020603050405020304" pitchFamily="18" charset="0"/>
              </a:rPr>
              <a:t>Stimulation </a:t>
            </a:r>
            <a:r>
              <a:rPr lang="en-US" sz="2400" i="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for macrophyte growth</a:t>
            </a:r>
            <a:endParaRPr lang="en-GB" sz="2400" i="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grpSp>
        <p:nvGrpSpPr>
          <p:cNvPr id="10" name="Gruppieren 9">
            <a:extLst>
              <a:ext uri="{FF2B5EF4-FFF2-40B4-BE49-F238E27FC236}">
                <a16:creationId xmlns:a16="http://schemas.microsoft.com/office/drawing/2014/main" id="{5E706885-EB13-4335-820E-34F33D2EC3F3}"/>
              </a:ext>
            </a:extLst>
          </p:cNvPr>
          <p:cNvGrpSpPr/>
          <p:nvPr/>
        </p:nvGrpSpPr>
        <p:grpSpPr>
          <a:xfrm>
            <a:off x="2664764" y="956775"/>
            <a:ext cx="5550301" cy="5304133"/>
            <a:chOff x="2664764" y="956775"/>
            <a:chExt cx="5550301" cy="5304133"/>
          </a:xfrm>
        </p:grpSpPr>
        <p:grpSp>
          <p:nvGrpSpPr>
            <p:cNvPr id="6" name="Gruppieren 5">
              <a:extLst>
                <a:ext uri="{FF2B5EF4-FFF2-40B4-BE49-F238E27FC236}">
                  <a16:creationId xmlns:a16="http://schemas.microsoft.com/office/drawing/2014/main" id="{A3DECC6E-76A8-402F-A750-DAA0F95A8B3E}"/>
                </a:ext>
              </a:extLst>
            </p:cNvPr>
            <p:cNvGrpSpPr/>
            <p:nvPr/>
          </p:nvGrpSpPr>
          <p:grpSpPr>
            <a:xfrm>
              <a:off x="2664764" y="956775"/>
              <a:ext cx="5550301" cy="5304133"/>
              <a:chOff x="2664764" y="956775"/>
              <a:chExt cx="5550301" cy="5304133"/>
            </a:xfrm>
          </p:grpSpPr>
          <p:pic>
            <p:nvPicPr>
              <p:cNvPr id="16" name="Grafik 15">
                <a:extLst>
                  <a:ext uri="{FF2B5EF4-FFF2-40B4-BE49-F238E27FC236}">
                    <a16:creationId xmlns:a16="http://schemas.microsoft.com/office/drawing/2014/main" id="{E85BA731-D07A-4683-9D7F-74E2622B9469}"/>
                  </a:ext>
                </a:extLst>
              </p:cNvPr>
              <p:cNvPicPr>
                <a:picLocks noChangeAspect="1"/>
              </p:cNvPicPr>
              <p:nvPr/>
            </p:nvPicPr>
            <p:blipFill>
              <a:blip r:embed="rId4"/>
              <a:stretch>
                <a:fillRect/>
              </a:stretch>
            </p:blipFill>
            <p:spPr>
              <a:xfrm>
                <a:off x="2664764" y="956775"/>
                <a:ext cx="5438414" cy="5304133"/>
              </a:xfrm>
              <a:prstGeom prst="rect">
                <a:avLst/>
              </a:prstGeom>
            </p:spPr>
          </p:pic>
          <p:sp>
            <p:nvSpPr>
              <p:cNvPr id="5" name="Textfeld 4">
                <a:extLst>
                  <a:ext uri="{FF2B5EF4-FFF2-40B4-BE49-F238E27FC236}">
                    <a16:creationId xmlns:a16="http://schemas.microsoft.com/office/drawing/2014/main" id="{CA98CC3D-D692-43DA-A315-328BB8CFA5D9}"/>
                  </a:ext>
                </a:extLst>
              </p:cNvPr>
              <p:cNvSpPr txBox="1"/>
              <p:nvPr/>
            </p:nvSpPr>
            <p:spPr>
              <a:xfrm>
                <a:off x="2699837" y="3120444"/>
                <a:ext cx="5515228" cy="769441"/>
              </a:xfrm>
              <a:prstGeom prst="rect">
                <a:avLst/>
              </a:prstGeom>
              <a:noFill/>
            </p:spPr>
            <p:txBody>
              <a:bodyPr wrap="none" rtlCol="0">
                <a:spAutoFit/>
              </a:bodyPr>
              <a:lstStyle/>
              <a:p>
                <a:r>
                  <a:rPr lang="en-GB" sz="4400" b="1" dirty="0">
                    <a:solidFill>
                      <a:schemeClr val="accent2"/>
                    </a:solidFill>
                  </a:rPr>
                  <a:t>The two sides of a coin</a:t>
                </a:r>
              </a:p>
            </p:txBody>
          </p:sp>
        </p:grpSp>
        <p:sp>
          <p:nvSpPr>
            <p:cNvPr id="9" name="Textfeld 8">
              <a:extLst>
                <a:ext uri="{FF2B5EF4-FFF2-40B4-BE49-F238E27FC236}">
                  <a16:creationId xmlns:a16="http://schemas.microsoft.com/office/drawing/2014/main" id="{FB41C490-1EFE-48E3-93EE-9E25D6814791}"/>
                </a:ext>
              </a:extLst>
            </p:cNvPr>
            <p:cNvSpPr txBox="1"/>
            <p:nvPr/>
          </p:nvSpPr>
          <p:spPr>
            <a:xfrm>
              <a:off x="3437701" y="2721136"/>
              <a:ext cx="3892540" cy="523220"/>
            </a:xfrm>
            <a:prstGeom prst="rect">
              <a:avLst/>
            </a:prstGeom>
            <a:noFill/>
          </p:spPr>
          <p:txBody>
            <a:bodyPr wrap="none" rtlCol="0">
              <a:spAutoFit/>
            </a:bodyPr>
            <a:lstStyle/>
            <a:p>
              <a:r>
                <a:rPr lang="en-GB" sz="2800" b="1" dirty="0">
                  <a:solidFill>
                    <a:srgbClr val="FF9933"/>
                  </a:solidFill>
                </a:rPr>
                <a:t>Secchi Disk Transparency</a:t>
              </a:r>
            </a:p>
          </p:txBody>
        </p:sp>
      </p:grpSp>
      <p:grpSp>
        <p:nvGrpSpPr>
          <p:cNvPr id="2" name="Gruppieren 1">
            <a:extLst>
              <a:ext uri="{FF2B5EF4-FFF2-40B4-BE49-F238E27FC236}">
                <a16:creationId xmlns:a16="http://schemas.microsoft.com/office/drawing/2014/main" id="{6D496EEC-1798-4D88-A384-3BD6538CA502}"/>
              </a:ext>
            </a:extLst>
          </p:cNvPr>
          <p:cNvGrpSpPr/>
          <p:nvPr/>
        </p:nvGrpSpPr>
        <p:grpSpPr>
          <a:xfrm>
            <a:off x="1474512" y="219713"/>
            <a:ext cx="6750078" cy="6050720"/>
            <a:chOff x="1474512" y="219713"/>
            <a:chExt cx="6750078" cy="6050720"/>
          </a:xfrm>
        </p:grpSpPr>
        <p:sp>
          <p:nvSpPr>
            <p:cNvPr id="17" name="Textfeld 16">
              <a:extLst>
                <a:ext uri="{FF2B5EF4-FFF2-40B4-BE49-F238E27FC236}">
                  <a16:creationId xmlns:a16="http://schemas.microsoft.com/office/drawing/2014/main" id="{EE8A6481-CF76-4842-A18F-05C092B51B37}"/>
                </a:ext>
              </a:extLst>
            </p:cNvPr>
            <p:cNvSpPr txBox="1"/>
            <p:nvPr/>
          </p:nvSpPr>
          <p:spPr>
            <a:xfrm>
              <a:off x="1474512" y="219713"/>
              <a:ext cx="3717428" cy="461665"/>
            </a:xfrm>
            <a:prstGeom prst="rect">
              <a:avLst/>
            </a:prstGeom>
            <a:solidFill>
              <a:schemeClr val="bg1"/>
            </a:solidFill>
          </p:spPr>
          <p:txBody>
            <a:bodyPr wrap="none" rtlCol="0">
              <a:spAutoFit/>
            </a:bodyPr>
            <a:lstStyle/>
            <a:p>
              <a:r>
                <a:rPr lang="en-US" sz="2400" b="1" i="1" dirty="0">
                  <a:solidFill>
                    <a:srgbClr val="00B0F0"/>
                  </a:solidFill>
                  <a:effectLst/>
                  <a:latin typeface="Calibri" panose="020F0502020204030204" pitchFamily="34" charset="0"/>
                  <a:ea typeface="Times New Roman" panose="02020603050405020304" pitchFamily="18" charset="0"/>
                  <a:cs typeface="Times New Roman" panose="02020603050405020304" pitchFamily="18" charset="0"/>
                </a:rPr>
                <a:t>Response </a:t>
              </a:r>
              <a:r>
                <a:rPr lang="en-US" sz="2400" i="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to (algal) turbidity</a:t>
              </a:r>
              <a:endParaRPr lang="en-GB" sz="2400" i="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grpSp>
          <p:nvGrpSpPr>
            <p:cNvPr id="20" name="Gruppieren 19">
              <a:extLst>
                <a:ext uri="{FF2B5EF4-FFF2-40B4-BE49-F238E27FC236}">
                  <a16:creationId xmlns:a16="http://schemas.microsoft.com/office/drawing/2014/main" id="{E5B976AD-0523-453F-8FEE-7F96F5DA9617}"/>
                </a:ext>
              </a:extLst>
            </p:cNvPr>
            <p:cNvGrpSpPr/>
            <p:nvPr/>
          </p:nvGrpSpPr>
          <p:grpSpPr>
            <a:xfrm>
              <a:off x="2674289" y="966300"/>
              <a:ext cx="5550301" cy="5304133"/>
              <a:chOff x="2664764" y="956775"/>
              <a:chExt cx="5550301" cy="5304133"/>
            </a:xfrm>
          </p:grpSpPr>
          <p:grpSp>
            <p:nvGrpSpPr>
              <p:cNvPr id="21" name="Gruppieren 20">
                <a:extLst>
                  <a:ext uri="{FF2B5EF4-FFF2-40B4-BE49-F238E27FC236}">
                    <a16:creationId xmlns:a16="http://schemas.microsoft.com/office/drawing/2014/main" id="{35248501-CC35-49A7-8D21-13D6354AB384}"/>
                  </a:ext>
                </a:extLst>
              </p:cNvPr>
              <p:cNvGrpSpPr/>
              <p:nvPr/>
            </p:nvGrpSpPr>
            <p:grpSpPr>
              <a:xfrm>
                <a:off x="2664764" y="956775"/>
                <a:ext cx="5550301" cy="5304133"/>
                <a:chOff x="2664764" y="956775"/>
                <a:chExt cx="5550301" cy="5304133"/>
              </a:xfrm>
            </p:grpSpPr>
            <p:pic>
              <p:nvPicPr>
                <p:cNvPr id="31" name="Grafik 30">
                  <a:extLst>
                    <a:ext uri="{FF2B5EF4-FFF2-40B4-BE49-F238E27FC236}">
                      <a16:creationId xmlns:a16="http://schemas.microsoft.com/office/drawing/2014/main" id="{79AEBF89-3B6E-42CF-A337-0766D55B25B7}"/>
                    </a:ext>
                  </a:extLst>
                </p:cNvPr>
                <p:cNvPicPr>
                  <a:picLocks noChangeAspect="1"/>
                </p:cNvPicPr>
                <p:nvPr/>
              </p:nvPicPr>
              <p:blipFill>
                <a:blip r:embed="rId4"/>
                <a:stretch>
                  <a:fillRect/>
                </a:stretch>
              </p:blipFill>
              <p:spPr>
                <a:xfrm>
                  <a:off x="2664764" y="956775"/>
                  <a:ext cx="5438414" cy="5304133"/>
                </a:xfrm>
                <a:prstGeom prst="rect">
                  <a:avLst/>
                </a:prstGeom>
              </p:spPr>
            </p:pic>
            <p:sp>
              <p:nvSpPr>
                <p:cNvPr id="32" name="Textfeld 31">
                  <a:extLst>
                    <a:ext uri="{FF2B5EF4-FFF2-40B4-BE49-F238E27FC236}">
                      <a16:creationId xmlns:a16="http://schemas.microsoft.com/office/drawing/2014/main" id="{48E77162-AE86-4C43-87FD-FDA15C37D453}"/>
                    </a:ext>
                  </a:extLst>
                </p:cNvPr>
                <p:cNvSpPr txBox="1"/>
                <p:nvPr/>
              </p:nvSpPr>
              <p:spPr>
                <a:xfrm>
                  <a:off x="2699837" y="3120444"/>
                  <a:ext cx="5515228" cy="769441"/>
                </a:xfrm>
                <a:prstGeom prst="rect">
                  <a:avLst/>
                </a:prstGeom>
                <a:noFill/>
              </p:spPr>
              <p:txBody>
                <a:bodyPr wrap="none" rtlCol="0">
                  <a:spAutoFit/>
                </a:bodyPr>
                <a:lstStyle/>
                <a:p>
                  <a:r>
                    <a:rPr lang="en-GB" sz="4400" b="1" dirty="0">
                      <a:solidFill>
                        <a:schemeClr val="accent2"/>
                      </a:solidFill>
                    </a:rPr>
                    <a:t>The two sides of a coin</a:t>
                  </a:r>
                </a:p>
              </p:txBody>
            </p:sp>
          </p:grpSp>
          <p:sp>
            <p:nvSpPr>
              <p:cNvPr id="22" name="Textfeld 21">
                <a:extLst>
                  <a:ext uri="{FF2B5EF4-FFF2-40B4-BE49-F238E27FC236}">
                    <a16:creationId xmlns:a16="http://schemas.microsoft.com/office/drawing/2014/main" id="{C2DE2F96-DC20-4C33-BEED-1C1105053405}"/>
                  </a:ext>
                </a:extLst>
              </p:cNvPr>
              <p:cNvSpPr txBox="1"/>
              <p:nvPr/>
            </p:nvSpPr>
            <p:spPr>
              <a:xfrm>
                <a:off x="3437701" y="2721136"/>
                <a:ext cx="3892540" cy="523220"/>
              </a:xfrm>
              <a:prstGeom prst="rect">
                <a:avLst/>
              </a:prstGeom>
              <a:noFill/>
            </p:spPr>
            <p:txBody>
              <a:bodyPr wrap="none" rtlCol="0">
                <a:spAutoFit/>
              </a:bodyPr>
              <a:lstStyle/>
              <a:p>
                <a:r>
                  <a:rPr lang="en-GB" sz="2800" b="1" dirty="0">
                    <a:solidFill>
                      <a:srgbClr val="FF9933"/>
                    </a:solidFill>
                  </a:rPr>
                  <a:t>Secchi Disk Transparency</a:t>
                </a:r>
              </a:p>
            </p:txBody>
          </p:sp>
        </p:grpSp>
      </p:grpSp>
      <p:sp>
        <p:nvSpPr>
          <p:cNvPr id="33" name="Text Box 21">
            <a:extLst>
              <a:ext uri="{FF2B5EF4-FFF2-40B4-BE49-F238E27FC236}">
                <a16:creationId xmlns:a16="http://schemas.microsoft.com/office/drawing/2014/main" id="{0B64E436-79D3-4F53-873E-4B4D7F5AD036}"/>
              </a:ext>
            </a:extLst>
          </p:cNvPr>
          <p:cNvSpPr txBox="1">
            <a:spLocks noChangeArrowheads="1"/>
          </p:cNvSpPr>
          <p:nvPr/>
        </p:nvSpPr>
        <p:spPr bwMode="auto">
          <a:xfrm>
            <a:off x="9839942" y="6590342"/>
            <a:ext cx="2486578" cy="276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de-DE" altLang="en-US" sz="1200" dirty="0">
                <a:solidFill>
                  <a:srgbClr val="002060"/>
                </a:solidFill>
              </a:rPr>
              <a:t> 43</a:t>
            </a:r>
            <a:r>
              <a:rPr lang="de-DE" altLang="en-US" sz="1200" baseline="30000" dirty="0">
                <a:solidFill>
                  <a:srgbClr val="002060"/>
                </a:solidFill>
              </a:rPr>
              <a:t>rd</a:t>
            </a:r>
            <a:r>
              <a:rPr lang="de-DE" altLang="en-US" sz="1200" dirty="0">
                <a:solidFill>
                  <a:srgbClr val="002060"/>
                </a:solidFill>
              </a:rPr>
              <a:t> IAD-</a:t>
            </a:r>
            <a:r>
              <a:rPr lang="de-DE" altLang="en-US" sz="1200" dirty="0" err="1">
                <a:solidFill>
                  <a:srgbClr val="002060"/>
                </a:solidFill>
              </a:rPr>
              <a:t>conference</a:t>
            </a:r>
            <a:r>
              <a:rPr lang="de-DE" altLang="en-US" sz="1200" dirty="0">
                <a:solidFill>
                  <a:srgbClr val="002060"/>
                </a:solidFill>
              </a:rPr>
              <a:t>, June 2021 </a:t>
            </a:r>
            <a:endParaRPr lang="de-DE" altLang="en-US" sz="1200" dirty="0">
              <a:solidFill>
                <a:srgbClr val="002060"/>
              </a:solidFill>
              <a:latin typeface="Times New Roman" panose="02020603050405020304" pitchFamily="18" charset="0"/>
            </a:endParaRPr>
          </a:p>
        </p:txBody>
      </p:sp>
    </p:spTree>
    <p:extLst>
      <p:ext uri="{BB962C8B-B14F-4D97-AF65-F5344CB8AC3E}">
        <p14:creationId xmlns:p14="http://schemas.microsoft.com/office/powerpoint/2010/main" val="8667805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nodeType="clickEffect">
                                  <p:stCondLst>
                                    <p:cond delay="0"/>
                                  </p:stCondLst>
                                  <p:childTnLst>
                                    <p:animEffect transition="out" filter="fade">
                                      <p:cBhvr>
                                        <p:cTn id="6" dur="2000"/>
                                        <p:tgtEl>
                                          <p:spTgt spid="10"/>
                                        </p:tgtEl>
                                      </p:cBhvr>
                                    </p:animEffect>
                                    <p:anim calcmode="lin" valueType="num">
                                      <p:cBhvr>
                                        <p:cTn id="7" dur="2000"/>
                                        <p:tgtEl>
                                          <p:spTgt spid="1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10"/>
                                        </p:tgtEl>
                                        <p:attrNameLst>
                                          <p:attrName>ppt_h</p:attrName>
                                        </p:attrNameLst>
                                      </p:cBhvr>
                                      <p:tavLst>
                                        <p:tav tm="0">
                                          <p:val>
                                            <p:strVal val="ppt_h"/>
                                          </p:val>
                                        </p:tav>
                                        <p:tav tm="100000">
                                          <p:val>
                                            <p:strVal val="ppt_h"/>
                                          </p:val>
                                        </p:tav>
                                      </p:tavLst>
                                    </p:anim>
                                    <p:set>
                                      <p:cBhvr>
                                        <p:cTn id="9" dur="1" fill="hold">
                                          <p:stCondLst>
                                            <p:cond delay="1999"/>
                                          </p:stCondLst>
                                        </p:cTn>
                                        <p:tgtEl>
                                          <p:spTgt spid="1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3">
            <a:extLst>
              <a:ext uri="{FF2B5EF4-FFF2-40B4-BE49-F238E27FC236}">
                <a16:creationId xmlns:a16="http://schemas.microsoft.com/office/drawing/2014/main" id="{198A71BD-25C4-45C2-9101-0D20322F30C7}"/>
              </a:ext>
            </a:extLst>
          </p:cNvPr>
          <p:cNvGrpSpPr>
            <a:grpSpLocks/>
          </p:cNvGrpSpPr>
          <p:nvPr/>
        </p:nvGrpSpPr>
        <p:grpSpPr bwMode="auto">
          <a:xfrm>
            <a:off x="-151407" y="-7912"/>
            <a:ext cx="723900" cy="6862763"/>
            <a:chOff x="-96" y="0"/>
            <a:chExt cx="456" cy="4323"/>
          </a:xfrm>
        </p:grpSpPr>
        <p:sp>
          <p:nvSpPr>
            <p:cNvPr id="24" name="Rectangle 4">
              <a:extLst>
                <a:ext uri="{FF2B5EF4-FFF2-40B4-BE49-F238E27FC236}">
                  <a16:creationId xmlns:a16="http://schemas.microsoft.com/office/drawing/2014/main" id="{F6766F77-9D16-49D5-A149-CE2A1605A71A}"/>
                </a:ext>
              </a:extLst>
            </p:cNvPr>
            <p:cNvSpPr>
              <a:spLocks noChangeArrowheads="1"/>
            </p:cNvSpPr>
            <p:nvPr/>
          </p:nvSpPr>
          <p:spPr bwMode="auto">
            <a:xfrm>
              <a:off x="0" y="0"/>
              <a:ext cx="288" cy="43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25" name="Group 5">
              <a:extLst>
                <a:ext uri="{FF2B5EF4-FFF2-40B4-BE49-F238E27FC236}">
                  <a16:creationId xmlns:a16="http://schemas.microsoft.com/office/drawing/2014/main" id="{EE591A04-CDBF-48AC-94C3-ED7306203050}"/>
                </a:ext>
              </a:extLst>
            </p:cNvPr>
            <p:cNvGrpSpPr>
              <a:grpSpLocks/>
            </p:cNvGrpSpPr>
            <p:nvPr/>
          </p:nvGrpSpPr>
          <p:grpSpPr bwMode="auto">
            <a:xfrm>
              <a:off x="-96" y="0"/>
              <a:ext cx="456" cy="4323"/>
              <a:chOff x="-108" y="-3"/>
              <a:chExt cx="456" cy="4323"/>
            </a:xfrm>
          </p:grpSpPr>
          <p:grpSp>
            <p:nvGrpSpPr>
              <p:cNvPr id="26" name="Group 6">
                <a:extLst>
                  <a:ext uri="{FF2B5EF4-FFF2-40B4-BE49-F238E27FC236}">
                    <a16:creationId xmlns:a16="http://schemas.microsoft.com/office/drawing/2014/main" id="{FF5E3F2D-7B70-4884-AA72-A53CBEE84532}"/>
                  </a:ext>
                </a:extLst>
              </p:cNvPr>
              <p:cNvGrpSpPr>
                <a:grpSpLocks/>
              </p:cNvGrpSpPr>
              <p:nvPr/>
            </p:nvGrpSpPr>
            <p:grpSpPr bwMode="auto">
              <a:xfrm>
                <a:off x="-108" y="0"/>
                <a:ext cx="456" cy="4320"/>
                <a:chOff x="-108" y="0"/>
                <a:chExt cx="456" cy="4320"/>
              </a:xfrm>
            </p:grpSpPr>
            <p:sp>
              <p:nvSpPr>
                <p:cNvPr id="28" name="Rectangle 7">
                  <a:extLst>
                    <a:ext uri="{FF2B5EF4-FFF2-40B4-BE49-F238E27FC236}">
                      <a16:creationId xmlns:a16="http://schemas.microsoft.com/office/drawing/2014/main" id="{EBF24AB5-E484-4BAA-BFE2-11C04D55956B}"/>
                    </a:ext>
                  </a:extLst>
                </p:cNvPr>
                <p:cNvSpPr>
                  <a:spLocks noChangeArrowheads="1"/>
                </p:cNvSpPr>
                <p:nvPr/>
              </p:nvSpPr>
              <p:spPr bwMode="auto">
                <a:xfrm>
                  <a:off x="0" y="0"/>
                  <a:ext cx="240" cy="1200"/>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aphicFrame>
              <p:nvGraphicFramePr>
                <p:cNvPr id="29" name="Object 8">
                  <a:extLst>
                    <a:ext uri="{FF2B5EF4-FFF2-40B4-BE49-F238E27FC236}">
                      <a16:creationId xmlns:a16="http://schemas.microsoft.com/office/drawing/2014/main" id="{10EAD8FB-E392-40E6-9593-1C6ACA224BDF}"/>
                    </a:ext>
                  </a:extLst>
                </p:cNvPr>
                <p:cNvGraphicFramePr>
                  <a:graphicFrameLocks noChangeAspect="1"/>
                </p:cNvGraphicFramePr>
                <p:nvPr/>
              </p:nvGraphicFramePr>
              <p:xfrm>
                <a:off x="-108" y="1249"/>
                <a:ext cx="456" cy="215"/>
              </p:xfrm>
              <a:graphic>
                <a:graphicData uri="http://schemas.openxmlformats.org/presentationml/2006/ole">
                  <mc:AlternateContent xmlns:mc="http://schemas.openxmlformats.org/markup-compatibility/2006">
                    <mc:Choice xmlns:v="urn:schemas-microsoft-com:vml" Requires="v">
                      <p:oleObj name="Paket" r:id="rId2" imgW="647640" imgH="485640" progId="Package">
                        <p:embed/>
                      </p:oleObj>
                    </mc:Choice>
                    <mc:Fallback>
                      <p:oleObj name="Paket" r:id="rId2" imgW="647640" imgH="485640" progId="Package">
                        <p:embed/>
                        <p:pic>
                          <p:nvPicPr>
                            <p:cNvPr id="29" name="Object 8">
                              <a:extLst>
                                <a:ext uri="{FF2B5EF4-FFF2-40B4-BE49-F238E27FC236}">
                                  <a16:creationId xmlns:a16="http://schemas.microsoft.com/office/drawing/2014/main" id="{10EAD8FB-E392-40E6-9593-1C6ACA224B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1372"/>
                            <a:stretch>
                              <a:fillRect/>
                            </a:stretch>
                          </p:blipFill>
                          <p:spPr bwMode="auto">
                            <a:xfrm>
                              <a:off x="-108" y="1249"/>
                              <a:ext cx="456" cy="21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 name="Rectangle 9">
                  <a:extLst>
                    <a:ext uri="{FF2B5EF4-FFF2-40B4-BE49-F238E27FC236}">
                      <a16:creationId xmlns:a16="http://schemas.microsoft.com/office/drawing/2014/main" id="{AB7B6A6A-7D81-4303-855D-1A0BA0AB6C07}"/>
                    </a:ext>
                  </a:extLst>
                </p:cNvPr>
                <p:cNvSpPr>
                  <a:spLocks noChangeArrowheads="1"/>
                </p:cNvSpPr>
                <p:nvPr/>
              </p:nvSpPr>
              <p:spPr bwMode="auto">
                <a:xfrm>
                  <a:off x="0" y="1488"/>
                  <a:ext cx="240" cy="283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27" name="Text Box 7">
                <a:extLst>
                  <a:ext uri="{FF2B5EF4-FFF2-40B4-BE49-F238E27FC236}">
                    <a16:creationId xmlns:a16="http://schemas.microsoft.com/office/drawing/2014/main" id="{167F908B-7FED-4684-8A68-C8C98C40656C}"/>
                  </a:ext>
                </a:extLst>
              </p:cNvPr>
              <p:cNvSpPr txBox="1">
                <a:spLocks noChangeArrowheads="1"/>
              </p:cNvSpPr>
              <p:nvPr/>
            </p:nvSpPr>
            <p:spPr bwMode="auto">
              <a:xfrm rot="-5400000">
                <a:off x="-1959" y="1956"/>
                <a:ext cx="4130"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altLang="de-DE" sz="1600" dirty="0">
                    <a:latin typeface="Arial Rounded MT Bold" panose="020F0704030504030204" pitchFamily="34" charset="0"/>
                  </a:rPr>
                  <a:t>Univ.-</a:t>
                </a:r>
                <a:r>
                  <a:rPr lang="de-DE" altLang="de-DE" sz="1600" dirty="0" err="1">
                    <a:latin typeface="Arial Rounded MT Bold" panose="020F0704030504030204" pitchFamily="34" charset="0"/>
                  </a:rPr>
                  <a:t>Doz</a:t>
                </a:r>
                <a:r>
                  <a:rPr lang="de-DE" altLang="de-DE" sz="1600" dirty="0">
                    <a:latin typeface="Arial Rounded MT Bold" panose="020F0704030504030204" pitchFamily="34" charset="0"/>
                  </a:rPr>
                  <a:t>. Dr. Katrin Teubner</a:t>
                </a:r>
                <a:r>
                  <a:rPr lang="de-DE" altLang="de-DE" sz="1600" dirty="0">
                    <a:solidFill>
                      <a:srgbClr val="0000CC"/>
                    </a:solidFill>
                    <a:latin typeface="Arial Rounded MT Bold" panose="020F0704030504030204" pitchFamily="34" charset="0"/>
                  </a:rPr>
                  <a:t>                                  </a:t>
                </a:r>
                <a:r>
                  <a:rPr lang="de-AT" altLang="de-DE" sz="1600" dirty="0">
                    <a:solidFill>
                      <a:srgbClr val="0000CC"/>
                    </a:solidFill>
                    <a:latin typeface="Arial Rounded MT Bold" panose="020F0704030504030204" pitchFamily="34" charset="0"/>
                  </a:rPr>
                  <a:t>www.lakeriver.at</a:t>
                </a:r>
                <a:endParaRPr lang="de-DE" altLang="de-DE" sz="1600" dirty="0">
                  <a:solidFill>
                    <a:srgbClr val="0000CC"/>
                  </a:solidFill>
                  <a:latin typeface="Arial Rounded MT Bold" panose="020F0704030504030204" pitchFamily="34" charset="0"/>
                </a:endParaRPr>
              </a:p>
            </p:txBody>
          </p:sp>
        </p:grpSp>
      </p:grpSp>
      <p:sp>
        <p:nvSpPr>
          <p:cNvPr id="17" name="Textfeld 16">
            <a:extLst>
              <a:ext uri="{FF2B5EF4-FFF2-40B4-BE49-F238E27FC236}">
                <a16:creationId xmlns:a16="http://schemas.microsoft.com/office/drawing/2014/main" id="{EE8A6481-CF76-4842-A18F-05C092B51B37}"/>
              </a:ext>
            </a:extLst>
          </p:cNvPr>
          <p:cNvSpPr txBox="1"/>
          <p:nvPr/>
        </p:nvSpPr>
        <p:spPr>
          <a:xfrm>
            <a:off x="1474512" y="219713"/>
            <a:ext cx="3717428" cy="461665"/>
          </a:xfrm>
          <a:prstGeom prst="rect">
            <a:avLst/>
          </a:prstGeom>
          <a:solidFill>
            <a:schemeClr val="bg1"/>
          </a:solidFill>
        </p:spPr>
        <p:txBody>
          <a:bodyPr wrap="none" rtlCol="0">
            <a:spAutoFit/>
          </a:bodyPr>
          <a:lstStyle/>
          <a:p>
            <a:r>
              <a:rPr lang="en-US" sz="2400" b="1" i="1" dirty="0">
                <a:solidFill>
                  <a:srgbClr val="00B0F0"/>
                </a:solidFill>
                <a:effectLst/>
                <a:latin typeface="Calibri" panose="020F0502020204030204" pitchFamily="34" charset="0"/>
                <a:ea typeface="Times New Roman" panose="02020603050405020304" pitchFamily="18" charset="0"/>
                <a:cs typeface="Times New Roman" panose="02020603050405020304" pitchFamily="18" charset="0"/>
              </a:rPr>
              <a:t>Response </a:t>
            </a:r>
            <a:r>
              <a:rPr lang="en-US" sz="2400" i="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to (algal) turbidity</a:t>
            </a:r>
            <a:endParaRPr lang="en-GB" sz="2400" i="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8" name="Textfeld 17">
            <a:extLst>
              <a:ext uri="{FF2B5EF4-FFF2-40B4-BE49-F238E27FC236}">
                <a16:creationId xmlns:a16="http://schemas.microsoft.com/office/drawing/2014/main" id="{B4F0AC72-DA48-42B2-A3FC-03E100A9262B}"/>
              </a:ext>
            </a:extLst>
          </p:cNvPr>
          <p:cNvSpPr txBox="1"/>
          <p:nvPr/>
        </p:nvSpPr>
        <p:spPr>
          <a:xfrm>
            <a:off x="7208202" y="219713"/>
            <a:ext cx="4620624" cy="461665"/>
          </a:xfrm>
          <a:prstGeom prst="rect">
            <a:avLst/>
          </a:prstGeom>
          <a:solidFill>
            <a:schemeClr val="bg1"/>
          </a:solidFill>
        </p:spPr>
        <p:txBody>
          <a:bodyPr wrap="none" rtlCol="0">
            <a:spAutoFit/>
          </a:bodyPr>
          <a:lstStyle/>
          <a:p>
            <a:r>
              <a:rPr lang="en-US" sz="2400" b="1" i="1" dirty="0">
                <a:solidFill>
                  <a:srgbClr val="00B0F0"/>
                </a:solidFill>
                <a:effectLst/>
                <a:latin typeface="Calibri" panose="020F0502020204030204" pitchFamily="34" charset="0"/>
                <a:ea typeface="Times New Roman" panose="02020603050405020304" pitchFamily="18" charset="0"/>
                <a:cs typeface="Times New Roman" panose="02020603050405020304" pitchFamily="18" charset="0"/>
              </a:rPr>
              <a:t>Stimulation </a:t>
            </a:r>
            <a:r>
              <a:rPr lang="en-US" sz="2400" i="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for macrophyte growth</a:t>
            </a:r>
            <a:endParaRPr lang="en-GB" sz="2400" i="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grpSp>
        <p:nvGrpSpPr>
          <p:cNvPr id="8" name="Gruppieren 7">
            <a:extLst>
              <a:ext uri="{FF2B5EF4-FFF2-40B4-BE49-F238E27FC236}">
                <a16:creationId xmlns:a16="http://schemas.microsoft.com/office/drawing/2014/main" id="{77CAA430-95D8-4361-AE9B-E1D3D31B73F3}"/>
              </a:ext>
            </a:extLst>
          </p:cNvPr>
          <p:cNvGrpSpPr/>
          <p:nvPr/>
        </p:nvGrpSpPr>
        <p:grpSpPr>
          <a:xfrm>
            <a:off x="2031948" y="834503"/>
            <a:ext cx="7239715" cy="5866756"/>
            <a:chOff x="2664764" y="664388"/>
            <a:chExt cx="7239715" cy="5866756"/>
          </a:xfrm>
        </p:grpSpPr>
        <p:pic>
          <p:nvPicPr>
            <p:cNvPr id="4" name="Grafik 3">
              <a:extLst>
                <a:ext uri="{FF2B5EF4-FFF2-40B4-BE49-F238E27FC236}">
                  <a16:creationId xmlns:a16="http://schemas.microsoft.com/office/drawing/2014/main" id="{A576A6E7-5DD5-4ADF-9F3C-3CA65164F9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4764" y="664388"/>
              <a:ext cx="7239715" cy="5460885"/>
            </a:xfrm>
            <a:prstGeom prst="rect">
              <a:avLst/>
            </a:prstGeom>
          </p:spPr>
        </p:pic>
        <p:sp>
          <p:nvSpPr>
            <p:cNvPr id="7" name="Textfeld 6">
              <a:extLst>
                <a:ext uri="{FF2B5EF4-FFF2-40B4-BE49-F238E27FC236}">
                  <a16:creationId xmlns:a16="http://schemas.microsoft.com/office/drawing/2014/main" id="{19A2E188-4FEC-43F6-96A8-D947F36FB744}"/>
                </a:ext>
              </a:extLst>
            </p:cNvPr>
            <p:cNvSpPr txBox="1"/>
            <p:nvPr/>
          </p:nvSpPr>
          <p:spPr>
            <a:xfrm>
              <a:off x="2700893" y="5977146"/>
              <a:ext cx="7200561" cy="553998"/>
            </a:xfrm>
            <a:prstGeom prst="rect">
              <a:avLst/>
            </a:prstGeom>
            <a:noFill/>
          </p:spPr>
          <p:txBody>
            <a:bodyPr wrap="none" rtlCol="0">
              <a:spAutoFit/>
            </a:bodyPr>
            <a:lstStyle/>
            <a:p>
              <a:r>
                <a:rPr lang="en-GB" sz="3000" b="1" dirty="0">
                  <a:solidFill>
                    <a:schemeClr val="accent2"/>
                  </a:solidFill>
                </a:rPr>
                <a:t>Case study: Oxbow Lake Alte Donau, Vienna</a:t>
              </a:r>
            </a:p>
          </p:txBody>
        </p:sp>
      </p:grpSp>
      <p:sp>
        <p:nvSpPr>
          <p:cNvPr id="15" name="Text Box 21">
            <a:extLst>
              <a:ext uri="{FF2B5EF4-FFF2-40B4-BE49-F238E27FC236}">
                <a16:creationId xmlns:a16="http://schemas.microsoft.com/office/drawing/2014/main" id="{AC7D060E-24A7-4DB2-A709-2A3C90DDD1B5}"/>
              </a:ext>
            </a:extLst>
          </p:cNvPr>
          <p:cNvSpPr txBox="1">
            <a:spLocks noChangeArrowheads="1"/>
          </p:cNvSpPr>
          <p:nvPr/>
        </p:nvSpPr>
        <p:spPr bwMode="auto">
          <a:xfrm>
            <a:off x="9839942" y="6590342"/>
            <a:ext cx="2486578" cy="276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de-DE" altLang="en-US" sz="1200" dirty="0">
                <a:solidFill>
                  <a:srgbClr val="002060"/>
                </a:solidFill>
              </a:rPr>
              <a:t> 43</a:t>
            </a:r>
            <a:r>
              <a:rPr lang="de-DE" altLang="en-US" sz="1200" baseline="30000" dirty="0">
                <a:solidFill>
                  <a:srgbClr val="002060"/>
                </a:solidFill>
              </a:rPr>
              <a:t>rd</a:t>
            </a:r>
            <a:r>
              <a:rPr lang="de-DE" altLang="en-US" sz="1200" dirty="0">
                <a:solidFill>
                  <a:srgbClr val="002060"/>
                </a:solidFill>
              </a:rPr>
              <a:t> IAD-</a:t>
            </a:r>
            <a:r>
              <a:rPr lang="de-DE" altLang="en-US" sz="1200" dirty="0" err="1">
                <a:solidFill>
                  <a:srgbClr val="002060"/>
                </a:solidFill>
              </a:rPr>
              <a:t>conference</a:t>
            </a:r>
            <a:r>
              <a:rPr lang="de-DE" altLang="en-US" sz="1200" dirty="0">
                <a:solidFill>
                  <a:srgbClr val="002060"/>
                </a:solidFill>
              </a:rPr>
              <a:t>, June 2021 </a:t>
            </a:r>
            <a:endParaRPr lang="de-DE" altLang="en-US" sz="1200" dirty="0">
              <a:solidFill>
                <a:srgbClr val="002060"/>
              </a:solidFill>
              <a:latin typeface="Times New Roman" panose="02020603050405020304" pitchFamily="18" charset="0"/>
            </a:endParaRPr>
          </a:p>
        </p:txBody>
      </p:sp>
    </p:spTree>
    <p:extLst>
      <p:ext uri="{BB962C8B-B14F-4D97-AF65-F5344CB8AC3E}">
        <p14:creationId xmlns:p14="http://schemas.microsoft.com/office/powerpoint/2010/main" val="1784566714"/>
      </p:ext>
    </p:extLst>
  </p:cSld>
  <p:clrMapOvr>
    <a:masterClrMapping/>
  </p:clrMapOvr>
  <p:transition>
    <p:dissolv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38D87C2-FCC2-4795-9F52-EA1FBC565B93}"/>
              </a:ext>
            </a:extLst>
          </p:cNvPr>
          <p:cNvPicPr>
            <a:picLocks noChangeAspect="1"/>
          </p:cNvPicPr>
          <p:nvPr/>
        </p:nvPicPr>
        <p:blipFill rotWithShape="1">
          <a:blip r:embed="rId2">
            <a:extLst>
              <a:ext uri="{28A0092B-C50C-407E-A947-70E740481C1C}">
                <a14:useLocalDpi xmlns:a14="http://schemas.microsoft.com/office/drawing/2010/main" val="0"/>
              </a:ext>
            </a:extLst>
          </a:blip>
          <a:srcRect l="-1" t="13107" r="1568"/>
          <a:stretch/>
        </p:blipFill>
        <p:spPr>
          <a:xfrm>
            <a:off x="188317" y="132269"/>
            <a:ext cx="12003683" cy="5959098"/>
          </a:xfrm>
          <a:prstGeom prst="rect">
            <a:avLst/>
          </a:prstGeom>
        </p:spPr>
      </p:pic>
      <p:grpSp>
        <p:nvGrpSpPr>
          <p:cNvPr id="23" name="Group 3">
            <a:extLst>
              <a:ext uri="{FF2B5EF4-FFF2-40B4-BE49-F238E27FC236}">
                <a16:creationId xmlns:a16="http://schemas.microsoft.com/office/drawing/2014/main" id="{198A71BD-25C4-45C2-9101-0D20322F30C7}"/>
              </a:ext>
            </a:extLst>
          </p:cNvPr>
          <p:cNvGrpSpPr>
            <a:grpSpLocks/>
          </p:cNvGrpSpPr>
          <p:nvPr/>
        </p:nvGrpSpPr>
        <p:grpSpPr bwMode="auto">
          <a:xfrm>
            <a:off x="-151407" y="-7912"/>
            <a:ext cx="723900" cy="6862763"/>
            <a:chOff x="-96" y="0"/>
            <a:chExt cx="456" cy="4323"/>
          </a:xfrm>
        </p:grpSpPr>
        <p:sp>
          <p:nvSpPr>
            <p:cNvPr id="24" name="Rectangle 4">
              <a:extLst>
                <a:ext uri="{FF2B5EF4-FFF2-40B4-BE49-F238E27FC236}">
                  <a16:creationId xmlns:a16="http://schemas.microsoft.com/office/drawing/2014/main" id="{F6766F77-9D16-49D5-A149-CE2A1605A71A}"/>
                </a:ext>
              </a:extLst>
            </p:cNvPr>
            <p:cNvSpPr>
              <a:spLocks noChangeArrowheads="1"/>
            </p:cNvSpPr>
            <p:nvPr/>
          </p:nvSpPr>
          <p:spPr bwMode="auto">
            <a:xfrm>
              <a:off x="0" y="0"/>
              <a:ext cx="288" cy="43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25" name="Group 5">
              <a:extLst>
                <a:ext uri="{FF2B5EF4-FFF2-40B4-BE49-F238E27FC236}">
                  <a16:creationId xmlns:a16="http://schemas.microsoft.com/office/drawing/2014/main" id="{EE591A04-CDBF-48AC-94C3-ED7306203050}"/>
                </a:ext>
              </a:extLst>
            </p:cNvPr>
            <p:cNvGrpSpPr>
              <a:grpSpLocks/>
            </p:cNvGrpSpPr>
            <p:nvPr/>
          </p:nvGrpSpPr>
          <p:grpSpPr bwMode="auto">
            <a:xfrm>
              <a:off x="-96" y="0"/>
              <a:ext cx="456" cy="4323"/>
              <a:chOff x="-108" y="-3"/>
              <a:chExt cx="456" cy="4323"/>
            </a:xfrm>
          </p:grpSpPr>
          <p:grpSp>
            <p:nvGrpSpPr>
              <p:cNvPr id="26" name="Group 6">
                <a:extLst>
                  <a:ext uri="{FF2B5EF4-FFF2-40B4-BE49-F238E27FC236}">
                    <a16:creationId xmlns:a16="http://schemas.microsoft.com/office/drawing/2014/main" id="{FF5E3F2D-7B70-4884-AA72-A53CBEE84532}"/>
                  </a:ext>
                </a:extLst>
              </p:cNvPr>
              <p:cNvGrpSpPr>
                <a:grpSpLocks/>
              </p:cNvGrpSpPr>
              <p:nvPr/>
            </p:nvGrpSpPr>
            <p:grpSpPr bwMode="auto">
              <a:xfrm>
                <a:off x="-108" y="0"/>
                <a:ext cx="456" cy="4320"/>
                <a:chOff x="-108" y="0"/>
                <a:chExt cx="456" cy="4320"/>
              </a:xfrm>
            </p:grpSpPr>
            <p:sp>
              <p:nvSpPr>
                <p:cNvPr id="28" name="Rectangle 7">
                  <a:extLst>
                    <a:ext uri="{FF2B5EF4-FFF2-40B4-BE49-F238E27FC236}">
                      <a16:creationId xmlns:a16="http://schemas.microsoft.com/office/drawing/2014/main" id="{EBF24AB5-E484-4BAA-BFE2-11C04D55956B}"/>
                    </a:ext>
                  </a:extLst>
                </p:cNvPr>
                <p:cNvSpPr>
                  <a:spLocks noChangeArrowheads="1"/>
                </p:cNvSpPr>
                <p:nvPr/>
              </p:nvSpPr>
              <p:spPr bwMode="auto">
                <a:xfrm>
                  <a:off x="0" y="0"/>
                  <a:ext cx="240" cy="1200"/>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aphicFrame>
              <p:nvGraphicFramePr>
                <p:cNvPr id="29" name="Object 8">
                  <a:extLst>
                    <a:ext uri="{FF2B5EF4-FFF2-40B4-BE49-F238E27FC236}">
                      <a16:creationId xmlns:a16="http://schemas.microsoft.com/office/drawing/2014/main" id="{10EAD8FB-E392-40E6-9593-1C6ACA224BDF}"/>
                    </a:ext>
                  </a:extLst>
                </p:cNvPr>
                <p:cNvGraphicFramePr>
                  <a:graphicFrameLocks noChangeAspect="1"/>
                </p:cNvGraphicFramePr>
                <p:nvPr/>
              </p:nvGraphicFramePr>
              <p:xfrm>
                <a:off x="-108" y="1249"/>
                <a:ext cx="456" cy="215"/>
              </p:xfrm>
              <a:graphic>
                <a:graphicData uri="http://schemas.openxmlformats.org/presentationml/2006/ole">
                  <mc:AlternateContent xmlns:mc="http://schemas.openxmlformats.org/markup-compatibility/2006">
                    <mc:Choice xmlns:v="urn:schemas-microsoft-com:vml" Requires="v">
                      <p:oleObj name="Paket" r:id="rId3" imgW="647640" imgH="485640" progId="Package">
                        <p:embed/>
                      </p:oleObj>
                    </mc:Choice>
                    <mc:Fallback>
                      <p:oleObj name="Paket" r:id="rId3" imgW="647640" imgH="485640" progId="Package">
                        <p:embed/>
                        <p:pic>
                          <p:nvPicPr>
                            <p:cNvPr id="29" name="Object 8">
                              <a:extLst>
                                <a:ext uri="{FF2B5EF4-FFF2-40B4-BE49-F238E27FC236}">
                                  <a16:creationId xmlns:a16="http://schemas.microsoft.com/office/drawing/2014/main" id="{10EAD8FB-E392-40E6-9593-1C6ACA224B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1372"/>
                            <a:stretch>
                              <a:fillRect/>
                            </a:stretch>
                          </p:blipFill>
                          <p:spPr bwMode="auto">
                            <a:xfrm>
                              <a:off x="-108" y="1249"/>
                              <a:ext cx="456" cy="21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 name="Rectangle 9">
                  <a:extLst>
                    <a:ext uri="{FF2B5EF4-FFF2-40B4-BE49-F238E27FC236}">
                      <a16:creationId xmlns:a16="http://schemas.microsoft.com/office/drawing/2014/main" id="{AB7B6A6A-7D81-4303-855D-1A0BA0AB6C07}"/>
                    </a:ext>
                  </a:extLst>
                </p:cNvPr>
                <p:cNvSpPr>
                  <a:spLocks noChangeArrowheads="1"/>
                </p:cNvSpPr>
                <p:nvPr/>
              </p:nvSpPr>
              <p:spPr bwMode="auto">
                <a:xfrm>
                  <a:off x="0" y="1488"/>
                  <a:ext cx="240" cy="283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27" name="Text Box 7">
                <a:extLst>
                  <a:ext uri="{FF2B5EF4-FFF2-40B4-BE49-F238E27FC236}">
                    <a16:creationId xmlns:a16="http://schemas.microsoft.com/office/drawing/2014/main" id="{167F908B-7FED-4684-8A68-C8C98C40656C}"/>
                  </a:ext>
                </a:extLst>
              </p:cNvPr>
              <p:cNvSpPr txBox="1">
                <a:spLocks noChangeArrowheads="1"/>
              </p:cNvSpPr>
              <p:nvPr/>
            </p:nvSpPr>
            <p:spPr bwMode="auto">
              <a:xfrm rot="-5400000">
                <a:off x="-1959" y="1956"/>
                <a:ext cx="4130"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altLang="de-DE" sz="1600" dirty="0">
                    <a:latin typeface="Arial Rounded MT Bold" panose="020F0704030504030204" pitchFamily="34" charset="0"/>
                  </a:rPr>
                  <a:t>Univ.-</a:t>
                </a:r>
                <a:r>
                  <a:rPr lang="de-DE" altLang="de-DE" sz="1600" dirty="0" err="1">
                    <a:latin typeface="Arial Rounded MT Bold" panose="020F0704030504030204" pitchFamily="34" charset="0"/>
                  </a:rPr>
                  <a:t>Doz</a:t>
                </a:r>
                <a:r>
                  <a:rPr lang="de-DE" altLang="de-DE" sz="1600" dirty="0">
                    <a:latin typeface="Arial Rounded MT Bold" panose="020F0704030504030204" pitchFamily="34" charset="0"/>
                  </a:rPr>
                  <a:t>. Dr. Katrin Teubner</a:t>
                </a:r>
                <a:r>
                  <a:rPr lang="de-DE" altLang="de-DE" sz="1600" dirty="0">
                    <a:solidFill>
                      <a:srgbClr val="0000CC"/>
                    </a:solidFill>
                    <a:latin typeface="Arial Rounded MT Bold" panose="020F0704030504030204" pitchFamily="34" charset="0"/>
                  </a:rPr>
                  <a:t>                                  </a:t>
                </a:r>
                <a:r>
                  <a:rPr lang="de-AT" altLang="de-DE" sz="1600" dirty="0">
                    <a:solidFill>
                      <a:srgbClr val="0000CC"/>
                    </a:solidFill>
                    <a:latin typeface="Arial Rounded MT Bold" panose="020F0704030504030204" pitchFamily="34" charset="0"/>
                  </a:rPr>
                  <a:t>www.lakeriver.at</a:t>
                </a:r>
                <a:endParaRPr lang="de-DE" altLang="de-DE" sz="1600" dirty="0">
                  <a:solidFill>
                    <a:srgbClr val="0000CC"/>
                  </a:solidFill>
                  <a:latin typeface="Arial Rounded MT Bold" panose="020F0704030504030204" pitchFamily="34" charset="0"/>
                </a:endParaRPr>
              </a:p>
            </p:txBody>
          </p:sp>
        </p:grpSp>
      </p:grpSp>
      <p:sp>
        <p:nvSpPr>
          <p:cNvPr id="17" name="Textfeld 16">
            <a:extLst>
              <a:ext uri="{FF2B5EF4-FFF2-40B4-BE49-F238E27FC236}">
                <a16:creationId xmlns:a16="http://schemas.microsoft.com/office/drawing/2014/main" id="{EE8A6481-CF76-4842-A18F-05C092B51B37}"/>
              </a:ext>
            </a:extLst>
          </p:cNvPr>
          <p:cNvSpPr txBox="1"/>
          <p:nvPr/>
        </p:nvSpPr>
        <p:spPr>
          <a:xfrm>
            <a:off x="1474512" y="219713"/>
            <a:ext cx="3717428" cy="461665"/>
          </a:xfrm>
          <a:prstGeom prst="rect">
            <a:avLst/>
          </a:prstGeom>
          <a:solidFill>
            <a:schemeClr val="bg1"/>
          </a:solidFill>
        </p:spPr>
        <p:txBody>
          <a:bodyPr wrap="none" rtlCol="0">
            <a:spAutoFit/>
          </a:bodyPr>
          <a:lstStyle/>
          <a:p>
            <a:r>
              <a:rPr lang="en-US" sz="2400" b="1" i="1" dirty="0">
                <a:solidFill>
                  <a:srgbClr val="00B0F0"/>
                </a:solidFill>
                <a:effectLst/>
                <a:latin typeface="Calibri" panose="020F0502020204030204" pitchFamily="34" charset="0"/>
                <a:ea typeface="Times New Roman" panose="02020603050405020304" pitchFamily="18" charset="0"/>
                <a:cs typeface="Times New Roman" panose="02020603050405020304" pitchFamily="18" charset="0"/>
              </a:rPr>
              <a:t>Response </a:t>
            </a:r>
            <a:r>
              <a:rPr lang="en-US" sz="2400" i="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to (algal) turbidity</a:t>
            </a:r>
            <a:endParaRPr lang="en-GB" sz="2400" i="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8" name="Textfeld 17">
            <a:extLst>
              <a:ext uri="{FF2B5EF4-FFF2-40B4-BE49-F238E27FC236}">
                <a16:creationId xmlns:a16="http://schemas.microsoft.com/office/drawing/2014/main" id="{B4F0AC72-DA48-42B2-A3FC-03E100A9262B}"/>
              </a:ext>
            </a:extLst>
          </p:cNvPr>
          <p:cNvSpPr txBox="1"/>
          <p:nvPr/>
        </p:nvSpPr>
        <p:spPr>
          <a:xfrm>
            <a:off x="7208202" y="219713"/>
            <a:ext cx="4620624" cy="461665"/>
          </a:xfrm>
          <a:prstGeom prst="rect">
            <a:avLst/>
          </a:prstGeom>
          <a:solidFill>
            <a:schemeClr val="bg1"/>
          </a:solidFill>
        </p:spPr>
        <p:txBody>
          <a:bodyPr wrap="none" rtlCol="0">
            <a:spAutoFit/>
          </a:bodyPr>
          <a:lstStyle/>
          <a:p>
            <a:r>
              <a:rPr lang="en-US" sz="2400" b="1" i="1" dirty="0">
                <a:solidFill>
                  <a:srgbClr val="00B0F0"/>
                </a:solidFill>
                <a:effectLst/>
                <a:latin typeface="Calibri" panose="020F0502020204030204" pitchFamily="34" charset="0"/>
                <a:ea typeface="Times New Roman" panose="02020603050405020304" pitchFamily="18" charset="0"/>
                <a:cs typeface="Times New Roman" panose="02020603050405020304" pitchFamily="18" charset="0"/>
              </a:rPr>
              <a:t>Stimulation </a:t>
            </a:r>
            <a:r>
              <a:rPr lang="en-US" sz="2400" i="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for macrophyte growth</a:t>
            </a:r>
            <a:endParaRPr lang="en-GB" sz="2400" i="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0" name="Grafik 19">
            <a:extLst>
              <a:ext uri="{FF2B5EF4-FFF2-40B4-BE49-F238E27FC236}">
                <a16:creationId xmlns:a16="http://schemas.microsoft.com/office/drawing/2014/main" id="{D3F760BA-CC7A-4C02-B235-6C9A87436A49}"/>
              </a:ext>
            </a:extLst>
          </p:cNvPr>
          <p:cNvPicPr>
            <a:picLocks noChangeAspect="1"/>
          </p:cNvPicPr>
          <p:nvPr/>
        </p:nvPicPr>
        <p:blipFill>
          <a:blip r:embed="rId5"/>
          <a:stretch>
            <a:fillRect/>
          </a:stretch>
        </p:blipFill>
        <p:spPr>
          <a:xfrm>
            <a:off x="5902372" y="1130060"/>
            <a:ext cx="387255" cy="377693"/>
          </a:xfrm>
          <a:prstGeom prst="rect">
            <a:avLst/>
          </a:prstGeom>
        </p:spPr>
      </p:pic>
      <p:pic>
        <p:nvPicPr>
          <p:cNvPr id="22" name="Grafik 21">
            <a:extLst>
              <a:ext uri="{FF2B5EF4-FFF2-40B4-BE49-F238E27FC236}">
                <a16:creationId xmlns:a16="http://schemas.microsoft.com/office/drawing/2014/main" id="{27FE0815-A4E6-49BC-8FEB-7C0FC5C3DD62}"/>
              </a:ext>
            </a:extLst>
          </p:cNvPr>
          <p:cNvPicPr>
            <a:picLocks noChangeAspect="1"/>
          </p:cNvPicPr>
          <p:nvPr/>
        </p:nvPicPr>
        <p:blipFill>
          <a:blip r:embed="rId5"/>
          <a:stretch>
            <a:fillRect/>
          </a:stretch>
        </p:blipFill>
        <p:spPr>
          <a:xfrm>
            <a:off x="7130536" y="3240153"/>
            <a:ext cx="387255" cy="377693"/>
          </a:xfrm>
          <a:prstGeom prst="rect">
            <a:avLst/>
          </a:prstGeom>
        </p:spPr>
      </p:pic>
      <p:sp>
        <p:nvSpPr>
          <p:cNvPr id="19" name="Text Box 21">
            <a:extLst>
              <a:ext uri="{FF2B5EF4-FFF2-40B4-BE49-F238E27FC236}">
                <a16:creationId xmlns:a16="http://schemas.microsoft.com/office/drawing/2014/main" id="{19E74EC6-2278-42C9-99D7-205AE602678B}"/>
              </a:ext>
            </a:extLst>
          </p:cNvPr>
          <p:cNvSpPr txBox="1">
            <a:spLocks noChangeArrowheads="1"/>
          </p:cNvSpPr>
          <p:nvPr/>
        </p:nvSpPr>
        <p:spPr bwMode="auto">
          <a:xfrm>
            <a:off x="7336594" y="6258369"/>
            <a:ext cx="4690130" cy="276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de-DE" altLang="en-US" sz="1200" dirty="0" err="1">
                <a:solidFill>
                  <a:srgbClr val="002060"/>
                </a:solidFill>
              </a:rPr>
              <a:t>from</a:t>
            </a:r>
            <a:r>
              <a:rPr lang="de-DE" altLang="en-US" sz="1200" dirty="0">
                <a:solidFill>
                  <a:srgbClr val="002060"/>
                </a:solidFill>
              </a:rPr>
              <a:t>: Teubner et al. 2021, </a:t>
            </a:r>
            <a:r>
              <a:rPr lang="de-DE" altLang="en-US" sz="1200" dirty="0" err="1">
                <a:solidFill>
                  <a:srgbClr val="002060"/>
                </a:solidFill>
              </a:rPr>
              <a:t>extended</a:t>
            </a:r>
            <a:r>
              <a:rPr lang="de-DE" altLang="en-US" sz="1200" dirty="0">
                <a:solidFill>
                  <a:srgbClr val="002060"/>
                </a:solidFill>
              </a:rPr>
              <a:t> </a:t>
            </a:r>
            <a:r>
              <a:rPr lang="de-DE" altLang="en-US" sz="1200" dirty="0" err="1">
                <a:solidFill>
                  <a:srgbClr val="002060"/>
                </a:solidFill>
              </a:rPr>
              <a:t>abstract</a:t>
            </a:r>
            <a:r>
              <a:rPr lang="de-DE" altLang="en-US" sz="1200" dirty="0">
                <a:solidFill>
                  <a:srgbClr val="002060"/>
                </a:solidFill>
              </a:rPr>
              <a:t>, 43</a:t>
            </a:r>
            <a:r>
              <a:rPr lang="de-DE" altLang="en-US" sz="1200" baseline="30000" dirty="0">
                <a:solidFill>
                  <a:srgbClr val="002060"/>
                </a:solidFill>
              </a:rPr>
              <a:t>rd</a:t>
            </a:r>
            <a:r>
              <a:rPr lang="de-DE" altLang="en-US" sz="1200" dirty="0">
                <a:solidFill>
                  <a:srgbClr val="002060"/>
                </a:solidFill>
              </a:rPr>
              <a:t> IAD-</a:t>
            </a:r>
            <a:r>
              <a:rPr lang="de-DE" altLang="en-US" sz="1200" dirty="0" err="1">
                <a:solidFill>
                  <a:srgbClr val="002060"/>
                </a:solidFill>
              </a:rPr>
              <a:t>conference</a:t>
            </a:r>
            <a:endParaRPr lang="de-DE" altLang="en-US" sz="1200" dirty="0">
              <a:solidFill>
                <a:srgbClr val="002060"/>
              </a:solidFill>
              <a:latin typeface="Times New Roman" panose="02020603050405020304" pitchFamily="18" charset="0"/>
            </a:endParaRPr>
          </a:p>
        </p:txBody>
      </p:sp>
    </p:spTree>
    <p:extLst>
      <p:ext uri="{BB962C8B-B14F-4D97-AF65-F5344CB8AC3E}">
        <p14:creationId xmlns:p14="http://schemas.microsoft.com/office/powerpoint/2010/main" val="65297089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654 -0.00092 L -0.01654 -0.00092 C -0.01784 -0.00046 -0.01901 -1.11111E-6 -0.02031 0.00046 C -0.0207 0.00046 -0.02096 0.00116 -0.02135 0.00116 C -0.0319 0.00116 -0.04245 0.0007 -0.05299 0.00046 C -0.05625 -0.00069 -0.05417 -1.11111E-6 -0.05924 -0.00162 L -0.06146 -0.00208 C -0.06458 -0.00208 -0.06784 -0.00208 -0.07096 -0.00162 C -0.07383 -0.00116 -0.07318 -0.00046 -0.075 0.00046 C -0.07565 0.0007 -0.0763 0.00093 -0.07695 0.00116 C -0.08542 0.00139 -0.09401 0.00139 -0.1026 0.00162 L -0.13789 0.00301 C -0.13906 0.00324 -0.1401 0.00347 -0.14128 0.0037 C -0.14167 0.0037 -0.14219 0.00417 -0.14271 0.0044 C -0.14362 0.00463 -0.14466 0.00486 -0.14557 0.00509 C -0.14727 0.00486 -0.14883 0.00463 -0.15039 0.0044 C -0.15091 0.00417 -0.15143 0.00394 -0.15182 0.0037 C -0.1526 0.00347 -0.15339 0.00324 -0.15404 0.00301 C -0.15794 0.00324 -0.16172 0.00324 -0.16549 0.0037 C -0.16641 0.0037 -0.16979 0.00556 -0.17031 0.00556 C -0.17682 0.00695 -0.17253 0.00625 -0.18346 0.00764 C -0.18477 0.0081 -0.18594 0.00833 -0.18711 0.0088 C -0.18763 0.00903 -0.18815 0.00926 -0.18867 0.00949 C -0.18906 0.00972 -0.18932 0.01019 -0.18971 0.01019 C -0.19062 0.01042 -0.19141 0.01088 -0.19232 0.01088 C -0.19544 0.01111 -0.19844 0.01134 -0.20156 0.01158 C -0.20286 0.01204 -0.20339 0.0125 -0.20482 0.01273 C -0.20664 0.01343 -0.20755 0.01343 -0.20924 0.01412 C -0.21094 0.01482 -0.21302 0.0162 -0.21471 0.01667 C -0.21641 0.01736 -0.21888 0.01713 -0.22057 0.01806 C -0.22122 0.01829 -0.22422 0.02037 -0.22539 0.0206 C -0.22656 0.02107 -0.22786 0.02107 -0.22904 0.0213 C -0.22956 0.02176 -0.23008 0.02245 -0.2306 0.02269 C -0.23138 0.02315 -0.23229 0.02315 -0.23307 0.02338 C -0.23385 0.02338 -0.23464 0.02361 -0.23529 0.02384 C -0.23646 0.02523 -0.23672 0.02593 -0.23828 0.02662 C -0.23945 0.02708 -0.24076 0.02732 -0.24193 0.02778 C -0.24779 0.03056 -0.24062 0.02801 -0.24635 0.02986 C -0.24674 0.03033 -0.24961 0.03449 -0.25078 0.03565 C -0.25391 0.03889 -0.25078 0.03565 -0.25339 0.03773 C -0.2543 0.03843 -0.25521 0.03958 -0.25625 0.04028 C -0.25768 0.0412 -0.26107 0.04352 -0.26185 0.04491 L -0.26471 0.05 C -0.2651 0.0507 -0.26536 0.05162 -0.26589 0.05208 C -0.2681 0.0537 -0.26706 0.05301 -0.26875 0.05394 C -0.26914 0.0544 -0.26953 0.05486 -0.26992 0.05533 C -0.27148 0.05671 -0.27057 0.05486 -0.27214 0.05718 C -0.27253 0.05787 -0.27279 0.0588 -0.27318 0.05926 C -0.2737 0.05972 -0.27422 0.05995 -0.27461 0.06065 C -0.27513 0.06111 -0.27539 0.06181 -0.27578 0.0625 C -0.27617 0.06296 -0.27656 0.06343 -0.27682 0.06389 C -0.27891 0.06852 -0.27721 0.06435 -0.27943 0.07107 C -0.27969 0.07176 -0.27982 0.07245 -0.28021 0.07292 C -0.2806 0.07361 -0.28112 0.07384 -0.28164 0.07431 C -0.2819 0.075 -0.28216 0.0757 -0.28242 0.07616 C -0.28268 0.07685 -0.2832 0.07732 -0.28346 0.07824 C -0.28385 0.07917 -0.28385 0.08033 -0.28424 0.08148 C -0.28568 0.08611 -0.28555 0.08519 -0.28789 0.08796 C -0.28815 0.08866 -0.28841 0.08935 -0.28867 0.09005 C -0.2888 0.09051 -0.2888 0.09144 -0.28906 0.0919 C -0.28958 0.09329 -0.29115 0.09583 -0.29115 0.09583 C -0.29141 0.09653 -0.29232 0.10093 -0.29271 0.10162 C -0.29297 0.10232 -0.29336 0.10255 -0.29375 0.10301 C -0.29401 0.10394 -0.29427 0.10463 -0.29453 0.10556 C -0.29479 0.10695 -0.29479 0.10857 -0.29531 0.10949 C -0.2957 0.11065 -0.29622 0.11181 -0.29674 0.11273 C -0.29727 0.11412 -0.29818 0.11667 -0.29818 0.11667 C -0.29831 0.11759 -0.29831 0.11852 -0.29857 0.11945 C -0.2987 0.12014 -0.29909 0.1206 -0.29935 0.1213 C -0.30013 0.12315 -0.30052 0.12408 -0.30117 0.12593 C -0.30169 0.12732 -0.30208 0.12894 -0.3026 0.13056 C -0.30286 0.13125 -0.30312 0.13171 -0.30339 0.13241 C -0.30365 0.13333 -0.30391 0.13426 -0.30404 0.13495 C -0.3043 0.13611 -0.30443 0.13727 -0.30482 0.13843 C -0.30521 0.13958 -0.30586 0.14051 -0.30625 0.14167 C -0.30794 0.14607 -0.3082 0.14699 -0.30924 0.1507 C -0.30937 0.15208 -0.30924 0.15347 -0.30964 0.15463 C -0.30977 0.15556 -0.31042 0.15579 -0.31068 0.15671 C -0.31107 0.15741 -0.3112 0.15833 -0.31146 0.15926 C -0.31159 0.15995 -0.31198 0.16065 -0.31211 0.16111 C -0.31224 0.16204 -0.31237 0.16296 -0.3125 0.16389 C -0.31315 0.16667 -0.31328 0.16597 -0.31406 0.16829 C -0.31523 0.17245 -0.31406 0.16968 -0.31589 0.17292 C -0.31615 0.17431 -0.31628 0.17546 -0.31654 0.17685 C -0.31719 0.17963 -0.31836 0.18542 -0.31836 0.18542 C -0.31901 0.19329 -0.31836 0.18727 -0.31914 0.1919 C -0.31927 0.19283 -0.3194 0.19375 -0.31953 0.19445 C -0.31979 0.19607 -0.32044 0.19769 -0.32096 0.19908 C -0.32135 0.2 -0.32174 0.2007 -0.32214 0.20162 C -0.32253 0.20278 -0.32292 0.20394 -0.32318 0.20486 C -0.32331 0.20556 -0.32344 0.20625 -0.32357 0.20695 C -0.325 0.21273 -0.3237 0.20556 -0.325 0.21482 C -0.32513 0.21551 -0.32552 0.22269 -0.32578 0.22384 C -0.32604 0.22546 -0.32721 0.22847 -0.3276 0.22986 C -0.32773 0.23033 -0.32786 0.23102 -0.32799 0.23171 C -0.32826 0.23333 -0.32891 0.23611 -0.32943 0.23773 C -0.32982 0.23866 -0.33021 0.23935 -0.3306 0.24028 C -0.3319 0.24468 -0.33216 0.24607 -0.33307 0.25 C -0.3332 0.25093 -0.33359 0.25533 -0.33385 0.25671 C -0.33398 0.25741 -0.33437 0.25787 -0.33464 0.25857 C -0.33477 0.25972 -0.33477 0.26088 -0.3349 0.26181 C -0.33516 0.26273 -0.33555 0.26343 -0.33568 0.26435 C -0.33594 0.26597 -0.3362 0.26759 -0.33646 0.26898 C -0.33672 0.27083 -0.33698 0.27245 -0.33711 0.27431 C -0.33737 0.27546 -0.33737 0.27685 -0.3375 0.27824 C -0.33776 0.2794 -0.33802 0.28033 -0.33828 0.28148 C -0.33867 0.28357 -0.33867 0.28519 -0.33906 0.28727 C -0.33919 0.28889 -0.33945 0.29028 -0.33971 0.2919 C -0.33984 0.29283 -0.33997 0.29352 -0.3401 0.29445 C -0.34023 0.2956 -0.34036 0.29676 -0.34049 0.29769 C -0.34062 0.29908 -0.34102 0.30046 -0.34115 0.30162 C -0.34128 0.30255 -0.34141 0.30347 -0.34154 0.3044 C -0.3418 0.30556 -0.34232 0.30833 -0.34232 0.30833 C -0.34245 0.30949 -0.34258 0.31088 -0.34271 0.31227 C -0.34284 0.3132 -0.34297 0.31435 -0.3431 0.31551 C -0.34323 0.31736 -0.34297 0.31945 -0.34336 0.3213 C -0.34375 0.32269 -0.34453 0.32384 -0.34531 0.32454 C -0.34596 0.32523 -0.3474 0.32593 -0.3474 0.32593 C -0.34766 0.32662 -0.34805 0.32708 -0.34818 0.32778 C -0.3487 0.33079 -0.34831 0.33125 -0.34896 0.3338 C -0.34896 0.33403 -0.34922 0.33426 -0.34935 0.33449 L -0.35143 0.33449 " pathEditMode="relative" ptsTypes="AAAAAAAAAAAAAAAAAAAAAAAAAAAAAAAAAAAAAAAAAAAAAAAAAAAAAAAAAAAAAAAAAAAAAAAAAAAAAAAAAAAAAAAAAAAAAAAAAAAAAAAAAAAAAAAAAAAAAAAAAA">
                                      <p:cBhvr>
                                        <p:cTn id="6" dur="2000" fill="hold"/>
                                        <p:tgtEl>
                                          <p:spTgt spid="20"/>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1758 -0.00023 L 0.01758 -0.00023 C 0.02162 0.00046 0.02539 0.00046 0.0293 0.00185 C 0.02982 0.00185 0.03021 0.00231 0.03073 0.00255 L 0.0694 0.00116 C 0.06992 0.00116 0.07057 0.00069 0.07123 0.00046 C 0.07188 0.00023 0.07266 0 0.07344 -0.00023 C 0.07422 -0.00046 0.07513 -0.00139 0.07591 -0.00139 C 0.07891 -0.00208 0.0819 -0.00185 0.08477 -0.00208 C 0.0862 -0.00231 0.0875 -0.00255 0.0888 -0.00278 C 0.08971 -0.00301 0.0905 -0.00324 0.09141 -0.00347 C 0.09701 -0.0044 0.10326 -0.0044 0.10873 -0.00486 C 0.10977 -0.00486 0.11094 -0.00509 0.11198 -0.00532 C 0.12253 -0.00926 0.11042 -0.00602 0.11823 -0.0081 C 0.12318 -0.01088 0.11862 -0.00856 0.12813 -0.01065 C 0.12969 -0.01088 0.13112 -0.01157 0.13255 -0.01204 L 0.13477 -0.0125 C 0.13529 -0.01296 0.13568 -0.01366 0.13633 -0.01389 C 0.13815 -0.01435 0.14024 -0.01435 0.14219 -0.01458 C 0.14323 -0.01481 0.1444 -0.01481 0.14544 -0.01528 C 0.14675 -0.01551 0.14792 -0.01574 0.14909 -0.01644 C 0.14987 -0.0169 0.15052 -0.01759 0.1513 -0.01782 C 0.15404 -0.01875 0.15677 -0.01852 0.15938 -0.01968 C 0.1599 -0.01991 0.16042 -0.02037 0.16094 -0.02037 C 0.1638 -0.02083 0.1668 -0.02083 0.16966 -0.02106 C 0.17018 -0.0213 0.1707 -0.02153 0.17123 -0.02176 C 0.17188 -0.02222 0.17266 -0.02269 0.17344 -0.02315 C 0.17448 -0.02361 0.17565 -0.02384 0.17669 -0.02431 C 0.17774 -0.02477 0.17865 -0.02523 0.17969 -0.02569 C 0.18112 -0.02616 0.18255 -0.02639 0.18412 -0.02685 C 0.18503 -0.02731 0.18698 -0.02824 0.18698 -0.02824 C 0.19011 -0.03102 0.18672 -0.02824 0.19037 -0.03032 C 0.19089 -0.03056 0.19154 -0.03102 0.19219 -0.03148 C 0.19258 -0.03194 0.19284 -0.03264 0.19323 -0.03287 C 0.19401 -0.03333 0.19466 -0.03333 0.19544 -0.03356 C 0.19701 -0.03495 0.20352 -0.04051 0.20508 -0.04259 C 0.20573 -0.04375 0.20638 -0.04491 0.20716 -0.04583 C 0.20768 -0.04653 0.2082 -0.04676 0.20873 -0.04722 C 0.20912 -0.04769 0.20938 -0.04815 0.20977 -0.04861 C 0.21094 -0.04977 0.21224 -0.05069 0.21341 -0.05185 C 0.21419 -0.05255 0.21498 -0.05278 0.21563 -0.0537 C 0.22044 -0.06065 0.21432 -0.05231 0.21966 -0.05833 C 0.22005 -0.0588 0.22201 -0.06181 0.22266 -0.06227 C 0.22318 -0.0625 0.2237 -0.06273 0.22409 -0.06296 C 0.22487 -0.06366 0.22565 -0.06458 0.2263 -0.06551 C 0.22748 -0.0669 0.22852 -0.06875 0.22969 -0.07014 C 0.22995 -0.0706 0.23047 -0.07083 0.23073 -0.0713 C 0.23164 -0.07292 0.23281 -0.07407 0.23333 -0.07593 C 0.23529 -0.08287 0.23399 -0.07986 0.23698 -0.08519 L 0.23698 -0.08519 C 0.23724 -0.08565 0.2375 -0.08634 0.23776 -0.08704 C 0.23802 -0.08796 0.23815 -0.08889 0.23841 -0.08958 C 0.2388 -0.09028 0.23919 -0.09051 0.23958 -0.09097 C 0.23998 -0.09259 0.24024 -0.09421 0.24063 -0.0956 C 0.24089 -0.0963 0.24141 -0.09676 0.2418 -0.09745 C 0.24427 -0.10255 0.24128 -0.09792 0.24466 -0.10208 C 0.24883 -0.10718 0.2461 -0.10486 0.24948 -0.10741 C 0.25117 -0.11204 0.24883 -0.10625 0.25208 -0.11111 C 0.25248 -0.11204 0.25274 -0.11296 0.25313 -0.11389 C 0.25365 -0.11458 0.25417 -0.11505 0.25469 -0.11574 C 0.2556 -0.11736 0.25716 -0.12037 0.25716 -0.12037 C 0.25742 -0.12153 0.25755 -0.12269 0.25794 -0.12361 C 0.2586 -0.12546 0.26016 -0.12894 0.26016 -0.12894 C 0.26029 -0.12963 0.26029 -0.13079 0.26055 -0.13148 C 0.26146 -0.13472 0.26159 -0.13333 0.26276 -0.13611 C 0.2655 -0.14259 0.26237 -0.13657 0.26498 -0.1412 C 0.26524 -0.14236 0.26537 -0.14352 0.26563 -0.14444 C 0.26602 -0.1456 0.26719 -0.14815 0.26758 -0.14907 C 0.2694 -0.1544 0.26758 -0.15069 0.27005 -0.15509 C 0.27057 -0.15764 0.27044 -0.15718 0.27162 -0.16019 C 0.27188 -0.16111 0.2724 -0.16181 0.27266 -0.16273 C 0.27292 -0.16366 0.27318 -0.16458 0.27344 -0.16551 C 0.27383 -0.1669 0.27448 -0.16806 0.27487 -0.16944 C 0.27526 -0.1706 0.27565 -0.17199 0.27591 -0.17338 C 0.27617 -0.17384 0.27617 -0.17454 0.2763 -0.17523 C 0.27682 -0.17662 0.27748 -0.17778 0.27787 -0.17917 C 0.278 -0.18032 0.27826 -0.18125 0.27852 -0.18241 C 0.27865 -0.1831 0.27878 -0.1838 0.27891 -0.18449 C 0.2793 -0.18565 0.28034 -0.18819 0.28034 -0.18819 C 0.28047 -0.18889 0.28086 -0.19329 0.28112 -0.19421 C 0.28216 -0.19861 0.28164 -0.19375 0.28216 -0.19815 C 0.28281 -0.20208 0.28229 -0.20069 0.28333 -0.20394 C 0.2836 -0.20463 0.28386 -0.20532 0.28412 -0.20602 C 0.28438 -0.20671 0.28451 -0.20764 0.28477 -0.20856 C 0.28529 -0.20995 0.28633 -0.2125 0.28633 -0.2125 C 0.28646 -0.21412 0.28711 -0.21875 0.28737 -0.21968 C 0.28763 -0.2206 0.28815 -0.2213 0.28841 -0.22222 C 0.2888 -0.22338 0.28919 -0.22454 0.28958 -0.22546 C 0.28985 -0.22639 0.29011 -0.22731 0.29037 -0.22824 C 0.2905 -0.2287 0.2905 -0.2294 0.29063 -0.23009 C 0.29089 -0.23079 0.29128 -0.23148 0.29141 -0.23218 C 0.29167 -0.2331 0.29193 -0.23426 0.29219 -0.23542 C 0.29232 -0.23588 0.29232 -0.23657 0.29258 -0.23727 C 0.29427 -0.24352 0.2931 -0.23819 0.29401 -0.24259 C 0.29427 -0.24606 0.29427 -0.24838 0.29505 -0.25162 C 0.29531 -0.25231 0.29557 -0.25301 0.29583 -0.2537 C 0.29792 -0.26088 0.29531 -0.25324 0.29727 -0.25949 C 0.29766 -0.26065 0.29805 -0.26157 0.29844 -0.26273 C 0.29857 -0.26343 0.29857 -0.26412 0.29883 -0.26481 C 0.29948 -0.2669 0.30039 -0.26898 0.30091 -0.2713 C 0.30261 -0.27708 0.30182 -0.27477 0.30313 -0.27847 C 0.30326 -0.2794 0.30339 -0.28009 0.30352 -0.28102 C 0.30365 -0.28171 0.30378 -0.28241 0.30391 -0.2831 C 0.30404 -0.28426 0.30404 -0.28565 0.3043 -0.28704 C 0.30443 -0.28819 0.30508 -0.29074 0.30508 -0.29074 L 0.30508 -0.29074 " pathEditMode="relative" ptsTypes="AAAAAAAAAAAAAAAAAAAAAAAAAAAAAAAAAAAAAAAAAAAAAAAAAAAAAAAAAAAAAAAAAAAAAAAAAAAAAAAAAAAAAAAAAAAAAAAAAAAAAAAAAA">
                                      <p:cBhvr>
                                        <p:cTn id="10" dur="2000" fill="hold"/>
                                        <p:tgtEl>
                                          <p:spTgt spid="2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D2AD9747-FBCC-4990-ACD8-046296695375}"/>
              </a:ext>
            </a:extLst>
          </p:cNvPr>
          <p:cNvPicPr>
            <a:picLocks noChangeAspect="1"/>
          </p:cNvPicPr>
          <p:nvPr/>
        </p:nvPicPr>
        <p:blipFill rotWithShape="1">
          <a:blip r:embed="rId2">
            <a:extLst>
              <a:ext uri="{28A0092B-C50C-407E-A947-70E740481C1C}">
                <a14:useLocalDpi xmlns:a14="http://schemas.microsoft.com/office/drawing/2010/main" val="0"/>
              </a:ext>
            </a:extLst>
          </a:blip>
          <a:srcRect l="1510" t="19565" r="50186" b="15858"/>
          <a:stretch/>
        </p:blipFill>
        <p:spPr>
          <a:xfrm>
            <a:off x="20042" y="480447"/>
            <a:ext cx="7512134" cy="5649019"/>
          </a:xfrm>
          <a:prstGeom prst="rect">
            <a:avLst/>
          </a:prstGeom>
        </p:spPr>
      </p:pic>
      <p:grpSp>
        <p:nvGrpSpPr>
          <p:cNvPr id="23" name="Group 3">
            <a:extLst>
              <a:ext uri="{FF2B5EF4-FFF2-40B4-BE49-F238E27FC236}">
                <a16:creationId xmlns:a16="http://schemas.microsoft.com/office/drawing/2014/main" id="{198A71BD-25C4-45C2-9101-0D20322F30C7}"/>
              </a:ext>
            </a:extLst>
          </p:cNvPr>
          <p:cNvGrpSpPr>
            <a:grpSpLocks/>
          </p:cNvGrpSpPr>
          <p:nvPr/>
        </p:nvGrpSpPr>
        <p:grpSpPr bwMode="auto">
          <a:xfrm>
            <a:off x="-151407" y="-7912"/>
            <a:ext cx="723900" cy="6862763"/>
            <a:chOff x="-96" y="0"/>
            <a:chExt cx="456" cy="4323"/>
          </a:xfrm>
        </p:grpSpPr>
        <p:sp>
          <p:nvSpPr>
            <p:cNvPr id="24" name="Rectangle 4">
              <a:extLst>
                <a:ext uri="{FF2B5EF4-FFF2-40B4-BE49-F238E27FC236}">
                  <a16:creationId xmlns:a16="http://schemas.microsoft.com/office/drawing/2014/main" id="{F6766F77-9D16-49D5-A149-CE2A1605A71A}"/>
                </a:ext>
              </a:extLst>
            </p:cNvPr>
            <p:cNvSpPr>
              <a:spLocks noChangeArrowheads="1"/>
            </p:cNvSpPr>
            <p:nvPr/>
          </p:nvSpPr>
          <p:spPr bwMode="auto">
            <a:xfrm>
              <a:off x="0" y="0"/>
              <a:ext cx="288" cy="43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25" name="Group 5">
              <a:extLst>
                <a:ext uri="{FF2B5EF4-FFF2-40B4-BE49-F238E27FC236}">
                  <a16:creationId xmlns:a16="http://schemas.microsoft.com/office/drawing/2014/main" id="{EE591A04-CDBF-48AC-94C3-ED7306203050}"/>
                </a:ext>
              </a:extLst>
            </p:cNvPr>
            <p:cNvGrpSpPr>
              <a:grpSpLocks/>
            </p:cNvGrpSpPr>
            <p:nvPr/>
          </p:nvGrpSpPr>
          <p:grpSpPr bwMode="auto">
            <a:xfrm>
              <a:off x="-96" y="0"/>
              <a:ext cx="456" cy="4323"/>
              <a:chOff x="-108" y="-3"/>
              <a:chExt cx="456" cy="4323"/>
            </a:xfrm>
          </p:grpSpPr>
          <p:grpSp>
            <p:nvGrpSpPr>
              <p:cNvPr id="26" name="Group 6">
                <a:extLst>
                  <a:ext uri="{FF2B5EF4-FFF2-40B4-BE49-F238E27FC236}">
                    <a16:creationId xmlns:a16="http://schemas.microsoft.com/office/drawing/2014/main" id="{FF5E3F2D-7B70-4884-AA72-A53CBEE84532}"/>
                  </a:ext>
                </a:extLst>
              </p:cNvPr>
              <p:cNvGrpSpPr>
                <a:grpSpLocks/>
              </p:cNvGrpSpPr>
              <p:nvPr/>
            </p:nvGrpSpPr>
            <p:grpSpPr bwMode="auto">
              <a:xfrm>
                <a:off x="-108" y="0"/>
                <a:ext cx="456" cy="4320"/>
                <a:chOff x="-108" y="0"/>
                <a:chExt cx="456" cy="4320"/>
              </a:xfrm>
            </p:grpSpPr>
            <p:sp>
              <p:nvSpPr>
                <p:cNvPr id="28" name="Rectangle 7">
                  <a:extLst>
                    <a:ext uri="{FF2B5EF4-FFF2-40B4-BE49-F238E27FC236}">
                      <a16:creationId xmlns:a16="http://schemas.microsoft.com/office/drawing/2014/main" id="{EBF24AB5-E484-4BAA-BFE2-11C04D55956B}"/>
                    </a:ext>
                  </a:extLst>
                </p:cNvPr>
                <p:cNvSpPr>
                  <a:spLocks noChangeArrowheads="1"/>
                </p:cNvSpPr>
                <p:nvPr/>
              </p:nvSpPr>
              <p:spPr bwMode="auto">
                <a:xfrm>
                  <a:off x="0" y="0"/>
                  <a:ext cx="240" cy="1200"/>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aphicFrame>
              <p:nvGraphicFramePr>
                <p:cNvPr id="29" name="Object 8">
                  <a:extLst>
                    <a:ext uri="{FF2B5EF4-FFF2-40B4-BE49-F238E27FC236}">
                      <a16:creationId xmlns:a16="http://schemas.microsoft.com/office/drawing/2014/main" id="{10EAD8FB-E392-40E6-9593-1C6ACA224BDF}"/>
                    </a:ext>
                  </a:extLst>
                </p:cNvPr>
                <p:cNvGraphicFramePr>
                  <a:graphicFrameLocks noChangeAspect="1"/>
                </p:cNvGraphicFramePr>
                <p:nvPr/>
              </p:nvGraphicFramePr>
              <p:xfrm>
                <a:off x="-108" y="1249"/>
                <a:ext cx="456" cy="215"/>
              </p:xfrm>
              <a:graphic>
                <a:graphicData uri="http://schemas.openxmlformats.org/presentationml/2006/ole">
                  <mc:AlternateContent xmlns:mc="http://schemas.openxmlformats.org/markup-compatibility/2006">
                    <mc:Choice xmlns:v="urn:schemas-microsoft-com:vml" Requires="v">
                      <p:oleObj name="Paket" r:id="rId3" imgW="647640" imgH="485640" progId="Package">
                        <p:embed/>
                      </p:oleObj>
                    </mc:Choice>
                    <mc:Fallback>
                      <p:oleObj name="Paket" r:id="rId3" imgW="647640" imgH="485640" progId="Package">
                        <p:embed/>
                        <p:pic>
                          <p:nvPicPr>
                            <p:cNvPr id="29" name="Object 8">
                              <a:extLst>
                                <a:ext uri="{FF2B5EF4-FFF2-40B4-BE49-F238E27FC236}">
                                  <a16:creationId xmlns:a16="http://schemas.microsoft.com/office/drawing/2014/main" id="{10EAD8FB-E392-40E6-9593-1C6ACA224B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1372"/>
                            <a:stretch>
                              <a:fillRect/>
                            </a:stretch>
                          </p:blipFill>
                          <p:spPr bwMode="auto">
                            <a:xfrm>
                              <a:off x="-108" y="1249"/>
                              <a:ext cx="456" cy="21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 name="Rectangle 9">
                  <a:extLst>
                    <a:ext uri="{FF2B5EF4-FFF2-40B4-BE49-F238E27FC236}">
                      <a16:creationId xmlns:a16="http://schemas.microsoft.com/office/drawing/2014/main" id="{AB7B6A6A-7D81-4303-855D-1A0BA0AB6C07}"/>
                    </a:ext>
                  </a:extLst>
                </p:cNvPr>
                <p:cNvSpPr>
                  <a:spLocks noChangeArrowheads="1"/>
                </p:cNvSpPr>
                <p:nvPr/>
              </p:nvSpPr>
              <p:spPr bwMode="auto">
                <a:xfrm>
                  <a:off x="0" y="1488"/>
                  <a:ext cx="240" cy="283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27" name="Text Box 7">
                <a:extLst>
                  <a:ext uri="{FF2B5EF4-FFF2-40B4-BE49-F238E27FC236}">
                    <a16:creationId xmlns:a16="http://schemas.microsoft.com/office/drawing/2014/main" id="{167F908B-7FED-4684-8A68-C8C98C40656C}"/>
                  </a:ext>
                </a:extLst>
              </p:cNvPr>
              <p:cNvSpPr txBox="1">
                <a:spLocks noChangeArrowheads="1"/>
              </p:cNvSpPr>
              <p:nvPr/>
            </p:nvSpPr>
            <p:spPr bwMode="auto">
              <a:xfrm rot="-5400000">
                <a:off x="-1959" y="1956"/>
                <a:ext cx="4130"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altLang="de-DE" sz="1600" dirty="0">
                    <a:latin typeface="Arial Rounded MT Bold" panose="020F0704030504030204" pitchFamily="34" charset="0"/>
                  </a:rPr>
                  <a:t>Univ.-</a:t>
                </a:r>
                <a:r>
                  <a:rPr lang="de-DE" altLang="de-DE" sz="1600" dirty="0" err="1">
                    <a:latin typeface="Arial Rounded MT Bold" panose="020F0704030504030204" pitchFamily="34" charset="0"/>
                  </a:rPr>
                  <a:t>Doz</a:t>
                </a:r>
                <a:r>
                  <a:rPr lang="de-DE" altLang="de-DE" sz="1600" dirty="0">
                    <a:latin typeface="Arial Rounded MT Bold" panose="020F0704030504030204" pitchFamily="34" charset="0"/>
                  </a:rPr>
                  <a:t>. Dr. Katrin Teubner</a:t>
                </a:r>
                <a:r>
                  <a:rPr lang="de-DE" altLang="de-DE" sz="1600" dirty="0">
                    <a:solidFill>
                      <a:srgbClr val="0000CC"/>
                    </a:solidFill>
                    <a:latin typeface="Arial Rounded MT Bold" panose="020F0704030504030204" pitchFamily="34" charset="0"/>
                  </a:rPr>
                  <a:t>                                  </a:t>
                </a:r>
                <a:r>
                  <a:rPr lang="de-AT" altLang="de-DE" sz="1600" dirty="0">
                    <a:solidFill>
                      <a:srgbClr val="0000CC"/>
                    </a:solidFill>
                    <a:latin typeface="Arial Rounded MT Bold" panose="020F0704030504030204" pitchFamily="34" charset="0"/>
                  </a:rPr>
                  <a:t>www.lakeriver.at</a:t>
                </a:r>
                <a:endParaRPr lang="de-DE" altLang="de-DE" sz="1600" dirty="0">
                  <a:solidFill>
                    <a:srgbClr val="0000CC"/>
                  </a:solidFill>
                  <a:latin typeface="Arial Rounded MT Bold" panose="020F0704030504030204" pitchFamily="34" charset="0"/>
                </a:endParaRPr>
              </a:p>
            </p:txBody>
          </p:sp>
        </p:grpSp>
      </p:grpSp>
      <p:pic>
        <p:nvPicPr>
          <p:cNvPr id="14" name="Grafik 13">
            <a:extLst>
              <a:ext uri="{FF2B5EF4-FFF2-40B4-BE49-F238E27FC236}">
                <a16:creationId xmlns:a16="http://schemas.microsoft.com/office/drawing/2014/main" id="{D3961AB3-393A-4349-ABDD-6C375EA21AE0}"/>
              </a:ext>
            </a:extLst>
          </p:cNvPr>
          <p:cNvPicPr>
            <a:picLocks noChangeAspect="1"/>
          </p:cNvPicPr>
          <p:nvPr/>
        </p:nvPicPr>
        <p:blipFill rotWithShape="1">
          <a:blip r:embed="rId5">
            <a:extLst>
              <a:ext uri="{28A0092B-C50C-407E-A947-70E740481C1C}">
                <a14:useLocalDpi xmlns:a14="http://schemas.microsoft.com/office/drawing/2010/main" val="0"/>
              </a:ext>
            </a:extLst>
          </a:blip>
          <a:srcRect t="67992"/>
          <a:stretch/>
        </p:blipFill>
        <p:spPr>
          <a:xfrm>
            <a:off x="7532176" y="894586"/>
            <a:ext cx="2031491" cy="1041915"/>
          </a:xfrm>
          <a:prstGeom prst="rect">
            <a:avLst/>
          </a:prstGeom>
        </p:spPr>
      </p:pic>
      <p:sp>
        <p:nvSpPr>
          <p:cNvPr id="22" name="Textfeld 21">
            <a:extLst>
              <a:ext uri="{FF2B5EF4-FFF2-40B4-BE49-F238E27FC236}">
                <a16:creationId xmlns:a16="http://schemas.microsoft.com/office/drawing/2014/main" id="{D252A182-ED8E-45DA-9298-5846945F1B00}"/>
              </a:ext>
            </a:extLst>
          </p:cNvPr>
          <p:cNvSpPr txBox="1"/>
          <p:nvPr/>
        </p:nvSpPr>
        <p:spPr>
          <a:xfrm>
            <a:off x="1474512" y="219713"/>
            <a:ext cx="3717428" cy="461665"/>
          </a:xfrm>
          <a:prstGeom prst="rect">
            <a:avLst/>
          </a:prstGeom>
          <a:solidFill>
            <a:schemeClr val="bg1"/>
          </a:solidFill>
        </p:spPr>
        <p:txBody>
          <a:bodyPr wrap="none" rtlCol="0">
            <a:spAutoFit/>
          </a:bodyPr>
          <a:lstStyle/>
          <a:p>
            <a:r>
              <a:rPr lang="en-US" sz="2400" b="1" i="1" dirty="0">
                <a:solidFill>
                  <a:srgbClr val="00B0F0"/>
                </a:solidFill>
                <a:effectLst/>
                <a:latin typeface="Calibri" panose="020F0502020204030204" pitchFamily="34" charset="0"/>
                <a:ea typeface="Times New Roman" panose="02020603050405020304" pitchFamily="18" charset="0"/>
                <a:cs typeface="Times New Roman" panose="02020603050405020304" pitchFamily="18" charset="0"/>
              </a:rPr>
              <a:t>Response </a:t>
            </a:r>
            <a:r>
              <a:rPr lang="en-US" sz="2400" i="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to (algal) turbidity</a:t>
            </a:r>
            <a:endParaRPr lang="en-GB" sz="2400" i="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grpSp>
        <p:nvGrpSpPr>
          <p:cNvPr id="3" name="Gruppieren 2">
            <a:extLst>
              <a:ext uri="{FF2B5EF4-FFF2-40B4-BE49-F238E27FC236}">
                <a16:creationId xmlns:a16="http://schemas.microsoft.com/office/drawing/2014/main" id="{00D222FA-140E-4AFB-B31C-958395F0005C}"/>
              </a:ext>
            </a:extLst>
          </p:cNvPr>
          <p:cNvGrpSpPr/>
          <p:nvPr/>
        </p:nvGrpSpPr>
        <p:grpSpPr>
          <a:xfrm>
            <a:off x="458193" y="89267"/>
            <a:ext cx="11244340" cy="2808908"/>
            <a:chOff x="458193" y="89267"/>
            <a:chExt cx="11244340" cy="2808908"/>
          </a:xfrm>
        </p:grpSpPr>
        <p:sp>
          <p:nvSpPr>
            <p:cNvPr id="5" name="Ellipse 4">
              <a:extLst>
                <a:ext uri="{FF2B5EF4-FFF2-40B4-BE49-F238E27FC236}">
                  <a16:creationId xmlns:a16="http://schemas.microsoft.com/office/drawing/2014/main" id="{EB3D4925-EF61-4C20-86A0-02DFA0E7526B}"/>
                </a:ext>
              </a:extLst>
            </p:cNvPr>
            <p:cNvSpPr/>
            <p:nvPr/>
          </p:nvSpPr>
          <p:spPr>
            <a:xfrm>
              <a:off x="458193" y="1162373"/>
              <a:ext cx="1835556" cy="1735802"/>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feld 31">
              <a:extLst>
                <a:ext uri="{FF2B5EF4-FFF2-40B4-BE49-F238E27FC236}">
                  <a16:creationId xmlns:a16="http://schemas.microsoft.com/office/drawing/2014/main" id="{5EC76569-880C-4485-8633-6A3917AFA5A9}"/>
                </a:ext>
              </a:extLst>
            </p:cNvPr>
            <p:cNvSpPr txBox="1"/>
            <p:nvPr/>
          </p:nvSpPr>
          <p:spPr>
            <a:xfrm>
              <a:off x="7336594" y="89267"/>
              <a:ext cx="4365939" cy="461665"/>
            </a:xfrm>
            <a:prstGeom prst="rect">
              <a:avLst/>
            </a:prstGeom>
            <a:solidFill>
              <a:schemeClr val="bg1"/>
            </a:solidFill>
          </p:spPr>
          <p:txBody>
            <a:bodyPr wrap="none" rtlCol="0">
              <a:spAutoFit/>
            </a:bodyPr>
            <a:lstStyle/>
            <a:p>
              <a:r>
                <a:rPr lang="en-US" sz="2400" b="1" i="1" dirty="0">
                  <a:solidFill>
                    <a:srgbClr val="00B0F0"/>
                  </a:solidFill>
                  <a:effectLst/>
                  <a:latin typeface="Calibri" panose="020F0502020204030204" pitchFamily="34" charset="0"/>
                  <a:ea typeface="Times New Roman" panose="02020603050405020304" pitchFamily="18" charset="0"/>
                  <a:cs typeface="Times New Roman" panose="02020603050405020304" pitchFamily="18" charset="0"/>
                </a:rPr>
                <a:t>1.5 m</a:t>
              </a:r>
              <a:r>
                <a:rPr lang="en-US" sz="2400" i="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 Secchi depth = </a:t>
              </a:r>
              <a:r>
                <a:rPr lang="de-AT" sz="2400" i="1" dirty="0" err="1">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critical</a:t>
              </a:r>
              <a:r>
                <a:rPr lang="de-AT" sz="2400" i="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 </a:t>
              </a:r>
              <a:r>
                <a:rPr lang="de-AT" sz="2400" i="1" dirty="0" err="1">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point</a:t>
              </a:r>
              <a:endParaRPr lang="en-GB" sz="2400" i="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grpSp>
      <p:grpSp>
        <p:nvGrpSpPr>
          <p:cNvPr id="8" name="Gruppieren 7">
            <a:extLst>
              <a:ext uri="{FF2B5EF4-FFF2-40B4-BE49-F238E27FC236}">
                <a16:creationId xmlns:a16="http://schemas.microsoft.com/office/drawing/2014/main" id="{D28F63E1-7803-43AE-8E27-4BB5B3077513}"/>
              </a:ext>
            </a:extLst>
          </p:cNvPr>
          <p:cNvGrpSpPr/>
          <p:nvPr/>
        </p:nvGrpSpPr>
        <p:grpSpPr>
          <a:xfrm>
            <a:off x="2828925" y="804103"/>
            <a:ext cx="6720684" cy="1373380"/>
            <a:chOff x="2828925" y="804103"/>
            <a:chExt cx="6720684" cy="1373380"/>
          </a:xfrm>
        </p:grpSpPr>
        <p:grpSp>
          <p:nvGrpSpPr>
            <p:cNvPr id="34" name="Gruppieren 33">
              <a:extLst>
                <a:ext uri="{FF2B5EF4-FFF2-40B4-BE49-F238E27FC236}">
                  <a16:creationId xmlns:a16="http://schemas.microsoft.com/office/drawing/2014/main" id="{DD73003F-B0F7-43B7-898A-DA9A5971F1A6}"/>
                </a:ext>
              </a:extLst>
            </p:cNvPr>
            <p:cNvGrpSpPr/>
            <p:nvPr/>
          </p:nvGrpSpPr>
          <p:grpSpPr>
            <a:xfrm>
              <a:off x="7561152" y="804103"/>
              <a:ext cx="1988457" cy="1373379"/>
              <a:chOff x="7561152" y="804103"/>
              <a:chExt cx="1988457" cy="1373379"/>
            </a:xfrm>
          </p:grpSpPr>
          <p:sp>
            <p:nvSpPr>
              <p:cNvPr id="31" name="Freihandform: Form 30">
                <a:extLst>
                  <a:ext uri="{FF2B5EF4-FFF2-40B4-BE49-F238E27FC236}">
                    <a16:creationId xmlns:a16="http://schemas.microsoft.com/office/drawing/2014/main" id="{75D7B8E6-C2AA-456A-9D6C-59118E2A1CFC}"/>
                  </a:ext>
                </a:extLst>
              </p:cNvPr>
              <p:cNvSpPr/>
              <p:nvPr/>
            </p:nvSpPr>
            <p:spPr>
              <a:xfrm>
                <a:off x="7561152" y="818335"/>
                <a:ext cx="1924691" cy="1270197"/>
              </a:xfrm>
              <a:custGeom>
                <a:avLst/>
                <a:gdLst>
                  <a:gd name="connsiteX0" fmla="*/ 0 w 2127670"/>
                  <a:gd name="connsiteY0" fmla="*/ 0 h 1423996"/>
                  <a:gd name="connsiteX1" fmla="*/ 49812 w 2127670"/>
                  <a:gd name="connsiteY1" fmla="*/ 17790 h 1423996"/>
                  <a:gd name="connsiteX2" fmla="*/ 78275 w 2127670"/>
                  <a:gd name="connsiteY2" fmla="*/ 32021 h 1423996"/>
                  <a:gd name="connsiteX3" fmla="*/ 106739 w 2127670"/>
                  <a:gd name="connsiteY3" fmla="*/ 39137 h 1423996"/>
                  <a:gd name="connsiteX4" fmla="*/ 224152 w 2127670"/>
                  <a:gd name="connsiteY4" fmla="*/ 96065 h 1423996"/>
                  <a:gd name="connsiteX5" fmla="*/ 338008 w 2127670"/>
                  <a:gd name="connsiteY5" fmla="*/ 156551 h 1423996"/>
                  <a:gd name="connsiteX6" fmla="*/ 412725 w 2127670"/>
                  <a:gd name="connsiteY6" fmla="*/ 209920 h 1423996"/>
                  <a:gd name="connsiteX7" fmla="*/ 451863 w 2127670"/>
                  <a:gd name="connsiteY7" fmla="*/ 231268 h 1423996"/>
                  <a:gd name="connsiteX8" fmla="*/ 476769 w 2127670"/>
                  <a:gd name="connsiteY8" fmla="*/ 241942 h 1423996"/>
                  <a:gd name="connsiteX9" fmla="*/ 569276 w 2127670"/>
                  <a:gd name="connsiteY9" fmla="*/ 309544 h 1423996"/>
                  <a:gd name="connsiteX10" fmla="*/ 615530 w 2127670"/>
                  <a:gd name="connsiteY10" fmla="*/ 341565 h 1423996"/>
                  <a:gd name="connsiteX11" fmla="*/ 718711 w 2127670"/>
                  <a:gd name="connsiteY11" fmla="*/ 412725 h 1423996"/>
                  <a:gd name="connsiteX12" fmla="*/ 903726 w 2127670"/>
                  <a:gd name="connsiteY12" fmla="*/ 544370 h 1423996"/>
                  <a:gd name="connsiteX13" fmla="*/ 1067393 w 2127670"/>
                  <a:gd name="connsiteY13" fmla="*/ 679573 h 1423996"/>
                  <a:gd name="connsiteX14" fmla="*/ 1277313 w 2127670"/>
                  <a:gd name="connsiteY14" fmla="*/ 829008 h 1423996"/>
                  <a:gd name="connsiteX15" fmla="*/ 1440980 w 2127670"/>
                  <a:gd name="connsiteY15" fmla="*/ 953537 h 1423996"/>
                  <a:gd name="connsiteX16" fmla="*/ 1540604 w 2127670"/>
                  <a:gd name="connsiteY16" fmla="*/ 1024697 h 1423996"/>
                  <a:gd name="connsiteX17" fmla="*/ 1665133 w 2127670"/>
                  <a:gd name="connsiteY17" fmla="*/ 1110088 h 1423996"/>
                  <a:gd name="connsiteX18" fmla="*/ 1807452 w 2127670"/>
                  <a:gd name="connsiteY18" fmla="*/ 1209712 h 1423996"/>
                  <a:gd name="connsiteX19" fmla="*/ 1964003 w 2127670"/>
                  <a:gd name="connsiteY19" fmla="*/ 1312893 h 1423996"/>
                  <a:gd name="connsiteX20" fmla="*/ 2116996 w 2127670"/>
                  <a:gd name="connsiteY20" fmla="*/ 1423190 h 1423996"/>
                  <a:gd name="connsiteX21" fmla="*/ 2127670 w 2127670"/>
                  <a:gd name="connsiteY21" fmla="*/ 1423190 h 142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27670" h="1423996">
                    <a:moveTo>
                      <a:pt x="0" y="0"/>
                    </a:moveTo>
                    <a:cubicBezTo>
                      <a:pt x="15201" y="5067"/>
                      <a:pt x="35616" y="11579"/>
                      <a:pt x="49812" y="17790"/>
                    </a:cubicBezTo>
                    <a:cubicBezTo>
                      <a:pt x="59530" y="22042"/>
                      <a:pt x="68343" y="28297"/>
                      <a:pt x="78275" y="32021"/>
                    </a:cubicBezTo>
                    <a:cubicBezTo>
                      <a:pt x="87432" y="35455"/>
                      <a:pt x="97640" y="35552"/>
                      <a:pt x="106739" y="39137"/>
                    </a:cubicBezTo>
                    <a:cubicBezTo>
                      <a:pt x="292150" y="112178"/>
                      <a:pt x="138440" y="50953"/>
                      <a:pt x="224152" y="96065"/>
                    </a:cubicBezTo>
                    <a:cubicBezTo>
                      <a:pt x="281229" y="126106"/>
                      <a:pt x="267212" y="105982"/>
                      <a:pt x="338008" y="156551"/>
                    </a:cubicBezTo>
                    <a:cubicBezTo>
                      <a:pt x="362914" y="174341"/>
                      <a:pt x="385856" y="195264"/>
                      <a:pt x="412725" y="209920"/>
                    </a:cubicBezTo>
                    <a:cubicBezTo>
                      <a:pt x="425771" y="217036"/>
                      <a:pt x="438571" y="224622"/>
                      <a:pt x="451863" y="231268"/>
                    </a:cubicBezTo>
                    <a:cubicBezTo>
                      <a:pt x="459942" y="235307"/>
                      <a:pt x="469254" y="236932"/>
                      <a:pt x="476769" y="241942"/>
                    </a:cubicBezTo>
                    <a:cubicBezTo>
                      <a:pt x="508546" y="263127"/>
                      <a:pt x="538252" y="287270"/>
                      <a:pt x="569276" y="309544"/>
                    </a:cubicBezTo>
                    <a:cubicBezTo>
                      <a:pt x="584509" y="320480"/>
                      <a:pt x="599249" y="332261"/>
                      <a:pt x="615530" y="341565"/>
                    </a:cubicBezTo>
                    <a:cubicBezTo>
                      <a:pt x="709742" y="395400"/>
                      <a:pt x="621079" y="341323"/>
                      <a:pt x="718711" y="412725"/>
                    </a:cubicBezTo>
                    <a:cubicBezTo>
                      <a:pt x="779806" y="457406"/>
                      <a:pt x="844210" y="497607"/>
                      <a:pt x="903726" y="544370"/>
                    </a:cubicBezTo>
                    <a:cubicBezTo>
                      <a:pt x="1190723" y="769870"/>
                      <a:pt x="860249" y="506953"/>
                      <a:pt x="1067393" y="679573"/>
                    </a:cubicBezTo>
                    <a:cubicBezTo>
                      <a:pt x="1204419" y="793761"/>
                      <a:pt x="1105080" y="705681"/>
                      <a:pt x="1277313" y="829008"/>
                    </a:cubicBezTo>
                    <a:cubicBezTo>
                      <a:pt x="1333050" y="868918"/>
                      <a:pt x="1385960" y="912644"/>
                      <a:pt x="1440980" y="953537"/>
                    </a:cubicBezTo>
                    <a:cubicBezTo>
                      <a:pt x="1473733" y="977881"/>
                      <a:pt x="1507147" y="1001330"/>
                      <a:pt x="1540604" y="1024697"/>
                    </a:cubicBezTo>
                    <a:cubicBezTo>
                      <a:pt x="1581868" y="1053516"/>
                      <a:pt x="1623771" y="1081410"/>
                      <a:pt x="1665133" y="1110088"/>
                    </a:cubicBezTo>
                    <a:cubicBezTo>
                      <a:pt x="1712721" y="1143083"/>
                      <a:pt x="1759498" y="1177251"/>
                      <a:pt x="1807452" y="1209712"/>
                    </a:cubicBezTo>
                    <a:cubicBezTo>
                      <a:pt x="1839582" y="1231462"/>
                      <a:pt x="1929256" y="1285461"/>
                      <a:pt x="1964003" y="1312893"/>
                    </a:cubicBezTo>
                    <a:cubicBezTo>
                      <a:pt x="2023950" y="1360219"/>
                      <a:pt x="2048831" y="1382796"/>
                      <a:pt x="2116996" y="1423190"/>
                    </a:cubicBezTo>
                    <a:cubicBezTo>
                      <a:pt x="2120057" y="1425004"/>
                      <a:pt x="2124112" y="1423190"/>
                      <a:pt x="2127670" y="1423190"/>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Freihandform: Form 32">
                <a:extLst>
                  <a:ext uri="{FF2B5EF4-FFF2-40B4-BE49-F238E27FC236}">
                    <a16:creationId xmlns:a16="http://schemas.microsoft.com/office/drawing/2014/main" id="{D762378D-9188-4E85-8D52-98BE43478769}"/>
                  </a:ext>
                </a:extLst>
              </p:cNvPr>
              <p:cNvSpPr/>
              <p:nvPr/>
            </p:nvSpPr>
            <p:spPr>
              <a:xfrm>
                <a:off x="7582048" y="804103"/>
                <a:ext cx="1967561" cy="1373379"/>
              </a:xfrm>
              <a:custGeom>
                <a:avLst/>
                <a:gdLst>
                  <a:gd name="connsiteX0" fmla="*/ 0 w 1967561"/>
                  <a:gd name="connsiteY0" fmla="*/ 1373379 h 1373379"/>
                  <a:gd name="connsiteX1" fmla="*/ 7116 w 1967561"/>
                  <a:gd name="connsiteY1" fmla="*/ 1355589 h 1373379"/>
                  <a:gd name="connsiteX2" fmla="*/ 181457 w 1967561"/>
                  <a:gd name="connsiteY2" fmla="*/ 1216828 h 1373379"/>
                  <a:gd name="connsiteX3" fmla="*/ 327334 w 1967561"/>
                  <a:gd name="connsiteY3" fmla="*/ 1106530 h 1373379"/>
                  <a:gd name="connsiteX4" fmla="*/ 754291 w 1967561"/>
                  <a:gd name="connsiteY4" fmla="*/ 761407 h 1373379"/>
                  <a:gd name="connsiteX5" fmla="*/ 878820 w 1967561"/>
                  <a:gd name="connsiteY5" fmla="*/ 679573 h 1373379"/>
                  <a:gd name="connsiteX6" fmla="*/ 1142111 w 1967561"/>
                  <a:gd name="connsiteY6" fmla="*/ 547928 h 1373379"/>
                  <a:gd name="connsiteX7" fmla="*/ 1693597 w 1967561"/>
                  <a:gd name="connsiteY7" fmla="*/ 163667 h 1373379"/>
                  <a:gd name="connsiteX8" fmla="*/ 1939098 w 1967561"/>
                  <a:gd name="connsiteY8" fmla="*/ 14232 h 1373379"/>
                  <a:gd name="connsiteX9" fmla="*/ 1967561 w 1967561"/>
                  <a:gd name="connsiteY9" fmla="*/ 0 h 1373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7561" h="1373379">
                    <a:moveTo>
                      <a:pt x="0" y="1373379"/>
                    </a:moveTo>
                    <a:cubicBezTo>
                      <a:pt x="2372" y="1367449"/>
                      <a:pt x="2280" y="1359761"/>
                      <a:pt x="7116" y="1355589"/>
                    </a:cubicBezTo>
                    <a:cubicBezTo>
                      <a:pt x="63353" y="1307071"/>
                      <a:pt x="122829" y="1262428"/>
                      <a:pt x="181457" y="1216828"/>
                    </a:cubicBezTo>
                    <a:cubicBezTo>
                      <a:pt x="229576" y="1179402"/>
                      <a:pt x="281177" y="1146351"/>
                      <a:pt x="327334" y="1106530"/>
                    </a:cubicBezTo>
                    <a:cubicBezTo>
                      <a:pt x="457869" y="993912"/>
                      <a:pt x="612134" y="854825"/>
                      <a:pt x="754291" y="761407"/>
                    </a:cubicBezTo>
                    <a:cubicBezTo>
                      <a:pt x="795801" y="734129"/>
                      <a:pt x="835307" y="703525"/>
                      <a:pt x="878820" y="679573"/>
                    </a:cubicBezTo>
                    <a:cubicBezTo>
                      <a:pt x="964780" y="632256"/>
                      <a:pt x="1059210" y="600420"/>
                      <a:pt x="1142111" y="547928"/>
                    </a:cubicBezTo>
                    <a:cubicBezTo>
                      <a:pt x="1331407" y="428068"/>
                      <a:pt x="1502212" y="280162"/>
                      <a:pt x="1693597" y="163667"/>
                    </a:cubicBezTo>
                    <a:cubicBezTo>
                      <a:pt x="1775431" y="113855"/>
                      <a:pt x="1859389" y="67377"/>
                      <a:pt x="1939098" y="14232"/>
                    </a:cubicBezTo>
                    <a:cubicBezTo>
                      <a:pt x="1947361" y="8723"/>
                      <a:pt x="1957212" y="0"/>
                      <a:pt x="1967561" y="0"/>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uppieren 5">
              <a:extLst>
                <a:ext uri="{FF2B5EF4-FFF2-40B4-BE49-F238E27FC236}">
                  <a16:creationId xmlns:a16="http://schemas.microsoft.com/office/drawing/2014/main" id="{0A8C6C15-922F-42BC-9016-1346AEE42C14}"/>
                </a:ext>
              </a:extLst>
            </p:cNvPr>
            <p:cNvGrpSpPr/>
            <p:nvPr/>
          </p:nvGrpSpPr>
          <p:grpSpPr>
            <a:xfrm>
              <a:off x="2828925" y="1638301"/>
              <a:ext cx="552450" cy="539182"/>
              <a:chOff x="2828925" y="1638301"/>
              <a:chExt cx="552450" cy="539182"/>
            </a:xfrm>
          </p:grpSpPr>
          <p:sp>
            <p:nvSpPr>
              <p:cNvPr id="4" name="Ellipse 3">
                <a:extLst>
                  <a:ext uri="{FF2B5EF4-FFF2-40B4-BE49-F238E27FC236}">
                    <a16:creationId xmlns:a16="http://schemas.microsoft.com/office/drawing/2014/main" id="{434920FD-015C-43DD-8708-7067C533FC19}"/>
                  </a:ext>
                </a:extLst>
              </p:cNvPr>
              <p:cNvSpPr/>
              <p:nvPr/>
            </p:nvSpPr>
            <p:spPr>
              <a:xfrm>
                <a:off x="2828925" y="1638301"/>
                <a:ext cx="552450" cy="53918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Grafik 37">
                <a:extLst>
                  <a:ext uri="{FF2B5EF4-FFF2-40B4-BE49-F238E27FC236}">
                    <a16:creationId xmlns:a16="http://schemas.microsoft.com/office/drawing/2014/main" id="{3F3E1311-4EB3-431D-8E5C-1363784A9C12}"/>
                  </a:ext>
                </a:extLst>
              </p:cNvPr>
              <p:cNvPicPr>
                <a:picLocks noChangeAspect="1"/>
              </p:cNvPicPr>
              <p:nvPr/>
            </p:nvPicPr>
            <p:blipFill>
              <a:blip r:embed="rId6"/>
              <a:stretch>
                <a:fillRect/>
              </a:stretch>
            </p:blipFill>
            <p:spPr>
              <a:xfrm>
                <a:off x="2911522" y="1722529"/>
                <a:ext cx="387255" cy="377693"/>
              </a:xfrm>
              <a:prstGeom prst="rect">
                <a:avLst/>
              </a:prstGeom>
            </p:spPr>
          </p:pic>
        </p:grpSp>
      </p:grpSp>
      <p:sp>
        <p:nvSpPr>
          <p:cNvPr id="35" name="Text Box 21">
            <a:extLst>
              <a:ext uri="{FF2B5EF4-FFF2-40B4-BE49-F238E27FC236}">
                <a16:creationId xmlns:a16="http://schemas.microsoft.com/office/drawing/2014/main" id="{2FF97253-083F-4244-BF8B-9E171DE6B23D}"/>
              </a:ext>
            </a:extLst>
          </p:cNvPr>
          <p:cNvSpPr txBox="1">
            <a:spLocks noChangeArrowheads="1"/>
          </p:cNvSpPr>
          <p:nvPr/>
        </p:nvSpPr>
        <p:spPr bwMode="auto">
          <a:xfrm>
            <a:off x="7336594" y="6258369"/>
            <a:ext cx="4690130" cy="276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de-DE" altLang="en-US" sz="1200" dirty="0" err="1">
                <a:solidFill>
                  <a:srgbClr val="002060"/>
                </a:solidFill>
              </a:rPr>
              <a:t>from</a:t>
            </a:r>
            <a:r>
              <a:rPr lang="de-DE" altLang="en-US" sz="1200" dirty="0">
                <a:solidFill>
                  <a:srgbClr val="002060"/>
                </a:solidFill>
              </a:rPr>
              <a:t>: Teubner et al. 2021, </a:t>
            </a:r>
            <a:r>
              <a:rPr lang="de-DE" altLang="en-US" sz="1200" dirty="0" err="1">
                <a:solidFill>
                  <a:srgbClr val="002060"/>
                </a:solidFill>
              </a:rPr>
              <a:t>extended</a:t>
            </a:r>
            <a:r>
              <a:rPr lang="de-DE" altLang="en-US" sz="1200" dirty="0">
                <a:solidFill>
                  <a:srgbClr val="002060"/>
                </a:solidFill>
              </a:rPr>
              <a:t> </a:t>
            </a:r>
            <a:r>
              <a:rPr lang="de-DE" altLang="en-US" sz="1200" dirty="0" err="1">
                <a:solidFill>
                  <a:srgbClr val="002060"/>
                </a:solidFill>
              </a:rPr>
              <a:t>abstract</a:t>
            </a:r>
            <a:r>
              <a:rPr lang="de-DE" altLang="en-US" sz="1200" dirty="0">
                <a:solidFill>
                  <a:srgbClr val="002060"/>
                </a:solidFill>
              </a:rPr>
              <a:t>, 43</a:t>
            </a:r>
            <a:r>
              <a:rPr lang="de-DE" altLang="en-US" sz="1200" baseline="30000" dirty="0">
                <a:solidFill>
                  <a:srgbClr val="002060"/>
                </a:solidFill>
              </a:rPr>
              <a:t>rd</a:t>
            </a:r>
            <a:r>
              <a:rPr lang="de-DE" altLang="en-US" sz="1200" dirty="0">
                <a:solidFill>
                  <a:srgbClr val="002060"/>
                </a:solidFill>
              </a:rPr>
              <a:t> IAD-</a:t>
            </a:r>
            <a:r>
              <a:rPr lang="de-DE" altLang="en-US" sz="1200" dirty="0" err="1">
                <a:solidFill>
                  <a:srgbClr val="002060"/>
                </a:solidFill>
              </a:rPr>
              <a:t>conference</a:t>
            </a:r>
            <a:endParaRPr lang="de-DE" altLang="en-US" sz="1200" dirty="0">
              <a:solidFill>
                <a:srgbClr val="002060"/>
              </a:solidFill>
              <a:latin typeface="Times New Roman" panose="02020603050405020304" pitchFamily="18" charset="0"/>
            </a:endParaRPr>
          </a:p>
        </p:txBody>
      </p:sp>
    </p:spTree>
    <p:extLst>
      <p:ext uri="{BB962C8B-B14F-4D97-AF65-F5344CB8AC3E}">
        <p14:creationId xmlns:p14="http://schemas.microsoft.com/office/powerpoint/2010/main" val="383331432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D2AD9747-FBCC-4990-ACD8-046296695375}"/>
              </a:ext>
            </a:extLst>
          </p:cNvPr>
          <p:cNvPicPr>
            <a:picLocks noChangeAspect="1"/>
          </p:cNvPicPr>
          <p:nvPr/>
        </p:nvPicPr>
        <p:blipFill rotWithShape="1">
          <a:blip r:embed="rId2">
            <a:extLst>
              <a:ext uri="{28A0092B-C50C-407E-A947-70E740481C1C}">
                <a14:useLocalDpi xmlns:a14="http://schemas.microsoft.com/office/drawing/2010/main" val="0"/>
              </a:ext>
            </a:extLst>
          </a:blip>
          <a:srcRect l="1510" t="19565" r="50684" b="15858"/>
          <a:stretch/>
        </p:blipFill>
        <p:spPr>
          <a:xfrm>
            <a:off x="20042" y="480447"/>
            <a:ext cx="7434643" cy="5649019"/>
          </a:xfrm>
          <a:prstGeom prst="rect">
            <a:avLst/>
          </a:prstGeom>
        </p:spPr>
      </p:pic>
      <p:grpSp>
        <p:nvGrpSpPr>
          <p:cNvPr id="23" name="Group 3">
            <a:extLst>
              <a:ext uri="{FF2B5EF4-FFF2-40B4-BE49-F238E27FC236}">
                <a16:creationId xmlns:a16="http://schemas.microsoft.com/office/drawing/2014/main" id="{198A71BD-25C4-45C2-9101-0D20322F30C7}"/>
              </a:ext>
            </a:extLst>
          </p:cNvPr>
          <p:cNvGrpSpPr>
            <a:grpSpLocks/>
          </p:cNvGrpSpPr>
          <p:nvPr/>
        </p:nvGrpSpPr>
        <p:grpSpPr bwMode="auto">
          <a:xfrm>
            <a:off x="-151407" y="-7912"/>
            <a:ext cx="723900" cy="6862763"/>
            <a:chOff x="-96" y="0"/>
            <a:chExt cx="456" cy="4323"/>
          </a:xfrm>
        </p:grpSpPr>
        <p:sp>
          <p:nvSpPr>
            <p:cNvPr id="24" name="Rectangle 4">
              <a:extLst>
                <a:ext uri="{FF2B5EF4-FFF2-40B4-BE49-F238E27FC236}">
                  <a16:creationId xmlns:a16="http://schemas.microsoft.com/office/drawing/2014/main" id="{F6766F77-9D16-49D5-A149-CE2A1605A71A}"/>
                </a:ext>
              </a:extLst>
            </p:cNvPr>
            <p:cNvSpPr>
              <a:spLocks noChangeArrowheads="1"/>
            </p:cNvSpPr>
            <p:nvPr/>
          </p:nvSpPr>
          <p:spPr bwMode="auto">
            <a:xfrm>
              <a:off x="0" y="0"/>
              <a:ext cx="288" cy="43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25" name="Group 5">
              <a:extLst>
                <a:ext uri="{FF2B5EF4-FFF2-40B4-BE49-F238E27FC236}">
                  <a16:creationId xmlns:a16="http://schemas.microsoft.com/office/drawing/2014/main" id="{EE591A04-CDBF-48AC-94C3-ED7306203050}"/>
                </a:ext>
              </a:extLst>
            </p:cNvPr>
            <p:cNvGrpSpPr>
              <a:grpSpLocks/>
            </p:cNvGrpSpPr>
            <p:nvPr/>
          </p:nvGrpSpPr>
          <p:grpSpPr bwMode="auto">
            <a:xfrm>
              <a:off x="-96" y="0"/>
              <a:ext cx="456" cy="4323"/>
              <a:chOff x="-108" y="-3"/>
              <a:chExt cx="456" cy="4323"/>
            </a:xfrm>
          </p:grpSpPr>
          <p:grpSp>
            <p:nvGrpSpPr>
              <p:cNvPr id="26" name="Group 6">
                <a:extLst>
                  <a:ext uri="{FF2B5EF4-FFF2-40B4-BE49-F238E27FC236}">
                    <a16:creationId xmlns:a16="http://schemas.microsoft.com/office/drawing/2014/main" id="{FF5E3F2D-7B70-4884-AA72-A53CBEE84532}"/>
                  </a:ext>
                </a:extLst>
              </p:cNvPr>
              <p:cNvGrpSpPr>
                <a:grpSpLocks/>
              </p:cNvGrpSpPr>
              <p:nvPr/>
            </p:nvGrpSpPr>
            <p:grpSpPr bwMode="auto">
              <a:xfrm>
                <a:off x="-108" y="0"/>
                <a:ext cx="456" cy="4320"/>
                <a:chOff x="-108" y="0"/>
                <a:chExt cx="456" cy="4320"/>
              </a:xfrm>
            </p:grpSpPr>
            <p:sp>
              <p:nvSpPr>
                <p:cNvPr id="28" name="Rectangle 7">
                  <a:extLst>
                    <a:ext uri="{FF2B5EF4-FFF2-40B4-BE49-F238E27FC236}">
                      <a16:creationId xmlns:a16="http://schemas.microsoft.com/office/drawing/2014/main" id="{EBF24AB5-E484-4BAA-BFE2-11C04D55956B}"/>
                    </a:ext>
                  </a:extLst>
                </p:cNvPr>
                <p:cNvSpPr>
                  <a:spLocks noChangeArrowheads="1"/>
                </p:cNvSpPr>
                <p:nvPr/>
              </p:nvSpPr>
              <p:spPr bwMode="auto">
                <a:xfrm>
                  <a:off x="0" y="0"/>
                  <a:ext cx="240" cy="1200"/>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aphicFrame>
              <p:nvGraphicFramePr>
                <p:cNvPr id="29" name="Object 8">
                  <a:extLst>
                    <a:ext uri="{FF2B5EF4-FFF2-40B4-BE49-F238E27FC236}">
                      <a16:creationId xmlns:a16="http://schemas.microsoft.com/office/drawing/2014/main" id="{10EAD8FB-E392-40E6-9593-1C6ACA224BDF}"/>
                    </a:ext>
                  </a:extLst>
                </p:cNvPr>
                <p:cNvGraphicFramePr>
                  <a:graphicFrameLocks noChangeAspect="1"/>
                </p:cNvGraphicFramePr>
                <p:nvPr/>
              </p:nvGraphicFramePr>
              <p:xfrm>
                <a:off x="-108" y="1249"/>
                <a:ext cx="456" cy="215"/>
              </p:xfrm>
              <a:graphic>
                <a:graphicData uri="http://schemas.openxmlformats.org/presentationml/2006/ole">
                  <mc:AlternateContent xmlns:mc="http://schemas.openxmlformats.org/markup-compatibility/2006">
                    <mc:Choice xmlns:v="urn:schemas-microsoft-com:vml" Requires="v">
                      <p:oleObj name="Paket" r:id="rId3" imgW="647640" imgH="485640" progId="Package">
                        <p:embed/>
                      </p:oleObj>
                    </mc:Choice>
                    <mc:Fallback>
                      <p:oleObj name="Paket" r:id="rId3" imgW="647640" imgH="485640" progId="Package">
                        <p:embed/>
                        <p:pic>
                          <p:nvPicPr>
                            <p:cNvPr id="29" name="Object 8">
                              <a:extLst>
                                <a:ext uri="{FF2B5EF4-FFF2-40B4-BE49-F238E27FC236}">
                                  <a16:creationId xmlns:a16="http://schemas.microsoft.com/office/drawing/2014/main" id="{10EAD8FB-E392-40E6-9593-1C6ACA224B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1372"/>
                            <a:stretch>
                              <a:fillRect/>
                            </a:stretch>
                          </p:blipFill>
                          <p:spPr bwMode="auto">
                            <a:xfrm>
                              <a:off x="-108" y="1249"/>
                              <a:ext cx="456" cy="21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 name="Rectangle 9">
                  <a:extLst>
                    <a:ext uri="{FF2B5EF4-FFF2-40B4-BE49-F238E27FC236}">
                      <a16:creationId xmlns:a16="http://schemas.microsoft.com/office/drawing/2014/main" id="{AB7B6A6A-7D81-4303-855D-1A0BA0AB6C07}"/>
                    </a:ext>
                  </a:extLst>
                </p:cNvPr>
                <p:cNvSpPr>
                  <a:spLocks noChangeArrowheads="1"/>
                </p:cNvSpPr>
                <p:nvPr/>
              </p:nvSpPr>
              <p:spPr bwMode="auto">
                <a:xfrm>
                  <a:off x="0" y="1488"/>
                  <a:ext cx="240" cy="283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27" name="Text Box 7">
                <a:extLst>
                  <a:ext uri="{FF2B5EF4-FFF2-40B4-BE49-F238E27FC236}">
                    <a16:creationId xmlns:a16="http://schemas.microsoft.com/office/drawing/2014/main" id="{167F908B-7FED-4684-8A68-C8C98C40656C}"/>
                  </a:ext>
                </a:extLst>
              </p:cNvPr>
              <p:cNvSpPr txBox="1">
                <a:spLocks noChangeArrowheads="1"/>
              </p:cNvSpPr>
              <p:nvPr/>
            </p:nvSpPr>
            <p:spPr bwMode="auto">
              <a:xfrm rot="-5400000">
                <a:off x="-1959" y="1956"/>
                <a:ext cx="4130"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altLang="de-DE" sz="1600" dirty="0">
                    <a:latin typeface="Arial Rounded MT Bold" panose="020F0704030504030204" pitchFamily="34" charset="0"/>
                  </a:rPr>
                  <a:t>Univ.-</a:t>
                </a:r>
                <a:r>
                  <a:rPr lang="de-DE" altLang="de-DE" sz="1600" dirty="0" err="1">
                    <a:latin typeface="Arial Rounded MT Bold" panose="020F0704030504030204" pitchFamily="34" charset="0"/>
                  </a:rPr>
                  <a:t>Doz</a:t>
                </a:r>
                <a:r>
                  <a:rPr lang="de-DE" altLang="de-DE" sz="1600" dirty="0">
                    <a:latin typeface="Arial Rounded MT Bold" panose="020F0704030504030204" pitchFamily="34" charset="0"/>
                  </a:rPr>
                  <a:t>. Dr. Katrin Teubner</a:t>
                </a:r>
                <a:r>
                  <a:rPr lang="de-DE" altLang="de-DE" sz="1600" dirty="0">
                    <a:solidFill>
                      <a:srgbClr val="0000CC"/>
                    </a:solidFill>
                    <a:latin typeface="Arial Rounded MT Bold" panose="020F0704030504030204" pitchFamily="34" charset="0"/>
                  </a:rPr>
                  <a:t>                                  </a:t>
                </a:r>
                <a:r>
                  <a:rPr lang="de-AT" altLang="de-DE" sz="1600" dirty="0">
                    <a:solidFill>
                      <a:srgbClr val="0000CC"/>
                    </a:solidFill>
                    <a:latin typeface="Arial Rounded MT Bold" panose="020F0704030504030204" pitchFamily="34" charset="0"/>
                  </a:rPr>
                  <a:t>www.lakeriver.at</a:t>
                </a:r>
                <a:endParaRPr lang="de-DE" altLang="de-DE" sz="1600" dirty="0">
                  <a:solidFill>
                    <a:srgbClr val="0000CC"/>
                  </a:solidFill>
                  <a:latin typeface="Arial Rounded MT Bold" panose="020F0704030504030204" pitchFamily="34" charset="0"/>
                </a:endParaRPr>
              </a:p>
            </p:txBody>
          </p:sp>
        </p:grpSp>
      </p:grpSp>
      <p:sp>
        <p:nvSpPr>
          <p:cNvPr id="5" name="Ellipse 4">
            <a:extLst>
              <a:ext uri="{FF2B5EF4-FFF2-40B4-BE49-F238E27FC236}">
                <a16:creationId xmlns:a16="http://schemas.microsoft.com/office/drawing/2014/main" id="{EB3D4925-EF61-4C20-86A0-02DFA0E7526B}"/>
              </a:ext>
            </a:extLst>
          </p:cNvPr>
          <p:cNvSpPr/>
          <p:nvPr/>
        </p:nvSpPr>
        <p:spPr>
          <a:xfrm>
            <a:off x="458193" y="1162373"/>
            <a:ext cx="1835556" cy="1735802"/>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feld 17">
            <a:extLst>
              <a:ext uri="{FF2B5EF4-FFF2-40B4-BE49-F238E27FC236}">
                <a16:creationId xmlns:a16="http://schemas.microsoft.com/office/drawing/2014/main" id="{980DADBA-3312-41F5-9317-94EF0B722947}"/>
              </a:ext>
            </a:extLst>
          </p:cNvPr>
          <p:cNvSpPr txBox="1"/>
          <p:nvPr/>
        </p:nvSpPr>
        <p:spPr>
          <a:xfrm>
            <a:off x="7336594" y="89267"/>
            <a:ext cx="4365939" cy="461665"/>
          </a:xfrm>
          <a:prstGeom prst="rect">
            <a:avLst/>
          </a:prstGeom>
          <a:solidFill>
            <a:schemeClr val="bg1"/>
          </a:solidFill>
        </p:spPr>
        <p:txBody>
          <a:bodyPr wrap="none" rtlCol="0">
            <a:spAutoFit/>
          </a:bodyPr>
          <a:lstStyle/>
          <a:p>
            <a:r>
              <a:rPr lang="en-US" sz="2400" b="1" i="1" dirty="0">
                <a:solidFill>
                  <a:srgbClr val="00B0F0"/>
                </a:solidFill>
                <a:effectLst/>
                <a:latin typeface="Calibri" panose="020F0502020204030204" pitchFamily="34" charset="0"/>
                <a:ea typeface="Times New Roman" panose="02020603050405020304" pitchFamily="18" charset="0"/>
                <a:cs typeface="Times New Roman" panose="02020603050405020304" pitchFamily="18" charset="0"/>
              </a:rPr>
              <a:t>1.5 m</a:t>
            </a:r>
            <a:r>
              <a:rPr lang="en-US" sz="2400" i="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 Secchi depth = </a:t>
            </a:r>
            <a:r>
              <a:rPr lang="de-AT" sz="2400" i="1" dirty="0" err="1">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critical</a:t>
            </a:r>
            <a:r>
              <a:rPr lang="de-AT" sz="2400" i="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 </a:t>
            </a:r>
            <a:r>
              <a:rPr lang="de-AT" sz="2400" i="1" dirty="0" err="1">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point</a:t>
            </a:r>
            <a:endParaRPr lang="en-GB" sz="2400" i="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9" name="Textfeld 18">
            <a:extLst>
              <a:ext uri="{FF2B5EF4-FFF2-40B4-BE49-F238E27FC236}">
                <a16:creationId xmlns:a16="http://schemas.microsoft.com/office/drawing/2014/main" id="{E6BF577D-78CB-44C6-A6F4-743620082F3F}"/>
              </a:ext>
            </a:extLst>
          </p:cNvPr>
          <p:cNvSpPr txBox="1"/>
          <p:nvPr/>
        </p:nvSpPr>
        <p:spPr>
          <a:xfrm>
            <a:off x="1474512" y="219713"/>
            <a:ext cx="3717428" cy="461665"/>
          </a:xfrm>
          <a:prstGeom prst="rect">
            <a:avLst/>
          </a:prstGeom>
          <a:solidFill>
            <a:schemeClr val="bg1"/>
          </a:solidFill>
        </p:spPr>
        <p:txBody>
          <a:bodyPr wrap="none" rtlCol="0">
            <a:spAutoFit/>
          </a:bodyPr>
          <a:lstStyle/>
          <a:p>
            <a:r>
              <a:rPr lang="en-US" sz="2400" b="1" i="1" dirty="0">
                <a:solidFill>
                  <a:srgbClr val="00B0F0"/>
                </a:solidFill>
                <a:effectLst/>
                <a:latin typeface="Calibri" panose="020F0502020204030204" pitchFamily="34" charset="0"/>
                <a:ea typeface="Times New Roman" panose="02020603050405020304" pitchFamily="18" charset="0"/>
                <a:cs typeface="Times New Roman" panose="02020603050405020304" pitchFamily="18" charset="0"/>
              </a:rPr>
              <a:t>Response </a:t>
            </a:r>
            <a:r>
              <a:rPr lang="en-US" sz="2400" i="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to (algal) turbidity</a:t>
            </a:r>
            <a:endParaRPr lang="en-GB" sz="2400" i="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grpSp>
        <p:nvGrpSpPr>
          <p:cNvPr id="7" name="Gruppieren 6">
            <a:extLst>
              <a:ext uri="{FF2B5EF4-FFF2-40B4-BE49-F238E27FC236}">
                <a16:creationId xmlns:a16="http://schemas.microsoft.com/office/drawing/2014/main" id="{FC91A33B-D464-4E64-963C-76A55C4B1334}"/>
              </a:ext>
            </a:extLst>
          </p:cNvPr>
          <p:cNvGrpSpPr/>
          <p:nvPr/>
        </p:nvGrpSpPr>
        <p:grpSpPr>
          <a:xfrm>
            <a:off x="7184476" y="587080"/>
            <a:ext cx="5072569" cy="461665"/>
            <a:chOff x="7184476" y="587080"/>
            <a:chExt cx="5072569" cy="461665"/>
          </a:xfrm>
        </p:grpSpPr>
        <p:sp>
          <p:nvSpPr>
            <p:cNvPr id="2" name="Textfeld 1">
              <a:extLst>
                <a:ext uri="{FF2B5EF4-FFF2-40B4-BE49-F238E27FC236}">
                  <a16:creationId xmlns:a16="http://schemas.microsoft.com/office/drawing/2014/main" id="{ABACAED6-B05F-4B12-B20D-99F093669FE2}"/>
                </a:ext>
              </a:extLst>
            </p:cNvPr>
            <p:cNvSpPr txBox="1"/>
            <p:nvPr/>
          </p:nvSpPr>
          <p:spPr>
            <a:xfrm>
              <a:off x="7511835" y="587080"/>
              <a:ext cx="4745210" cy="461665"/>
            </a:xfrm>
            <a:prstGeom prst="rect">
              <a:avLst/>
            </a:prstGeom>
            <a:noFill/>
          </p:spPr>
          <p:txBody>
            <a:bodyPr wrap="none" rtlCol="0">
              <a:spAutoFit/>
            </a:bodyPr>
            <a:lstStyle/>
            <a:p>
              <a:r>
                <a:rPr lang="en-US" sz="2400" i="1" dirty="0">
                  <a:solidFill>
                    <a:srgbClr val="00B0F0"/>
                  </a:solidFill>
                  <a:effectLst/>
                  <a:latin typeface="Calibri" panose="020F0502020204030204" pitchFamily="34" charset="0"/>
                  <a:ea typeface="Times New Roman" panose="02020603050405020304" pitchFamily="18" charset="0"/>
                  <a:cs typeface="Times New Roman" panose="02020603050405020304" pitchFamily="18" charset="0"/>
                </a:rPr>
                <a:t>shift from </a:t>
              </a:r>
              <a:r>
                <a:rPr lang="en-US" sz="2400" i="1" dirty="0" err="1">
                  <a:solidFill>
                    <a:srgbClr val="00B0F0"/>
                  </a:solidFill>
                  <a:effectLst/>
                  <a:latin typeface="Calibri" panose="020F0502020204030204" pitchFamily="34" charset="0"/>
                  <a:ea typeface="Times New Roman" panose="02020603050405020304" pitchFamily="18" charset="0"/>
                  <a:cs typeface="Times New Roman" panose="02020603050405020304" pitchFamily="18" charset="0"/>
                </a:rPr>
                <a:t>eu</a:t>
              </a:r>
              <a:r>
                <a:rPr lang="en-US" sz="2400" i="1" dirty="0" err="1">
                  <a:solidFill>
                    <a:srgbClr val="00B0F0"/>
                  </a:solidFill>
                  <a:latin typeface="Calibri" panose="020F0502020204030204" pitchFamily="34" charset="0"/>
                  <a:ea typeface="Times New Roman" panose="02020603050405020304" pitchFamily="18" charset="0"/>
                  <a:cs typeface="Times New Roman" panose="02020603050405020304" pitchFamily="18" charset="0"/>
                </a:rPr>
                <a:t>tr</a:t>
              </a:r>
              <a:r>
                <a:rPr lang="en-US" sz="2400" i="1" dirty="0">
                  <a:solidFill>
                    <a:srgbClr val="00B0F0"/>
                  </a:solidFill>
                  <a:latin typeface="Calibri" panose="020F0502020204030204" pitchFamily="34" charset="0"/>
                  <a:ea typeface="Times New Roman" panose="02020603050405020304" pitchFamily="18" charset="0"/>
                  <a:cs typeface="Times New Roman" panose="02020603050405020304" pitchFamily="18" charset="0"/>
                </a:rPr>
                <a:t>.</a:t>
              </a:r>
              <a:r>
                <a:rPr lang="en-US" sz="2400" i="1" dirty="0">
                  <a:solidFill>
                    <a:srgbClr val="00B0F0"/>
                  </a:solidFill>
                  <a:effectLst/>
                  <a:latin typeface="Calibri" panose="020F0502020204030204" pitchFamily="34" charset="0"/>
                  <a:ea typeface="Times New Roman" panose="02020603050405020304" pitchFamily="18" charset="0"/>
                  <a:cs typeface="Times New Roman" panose="02020603050405020304" pitchFamily="18" charset="0"/>
                </a:rPr>
                <a:t> to mesotrophic state</a:t>
              </a:r>
              <a:r>
                <a:rPr lang="en-US" sz="2400" i="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4" name="Pfeil: nach rechts 3">
              <a:extLst>
                <a:ext uri="{FF2B5EF4-FFF2-40B4-BE49-F238E27FC236}">
                  <a16:creationId xmlns:a16="http://schemas.microsoft.com/office/drawing/2014/main" id="{F70AC729-7924-47CD-9F28-CA3468596DB2}"/>
                </a:ext>
              </a:extLst>
            </p:cNvPr>
            <p:cNvSpPr/>
            <p:nvPr/>
          </p:nvSpPr>
          <p:spPr>
            <a:xfrm>
              <a:off x="7184476" y="634618"/>
              <a:ext cx="327803" cy="399447"/>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uppieren 7">
            <a:extLst>
              <a:ext uri="{FF2B5EF4-FFF2-40B4-BE49-F238E27FC236}">
                <a16:creationId xmlns:a16="http://schemas.microsoft.com/office/drawing/2014/main" id="{8EC42E70-1C9F-456A-9FBA-DDCAE15CA546}"/>
              </a:ext>
            </a:extLst>
          </p:cNvPr>
          <p:cNvGrpSpPr/>
          <p:nvPr/>
        </p:nvGrpSpPr>
        <p:grpSpPr>
          <a:xfrm>
            <a:off x="7182259" y="1120623"/>
            <a:ext cx="4345034" cy="1200329"/>
            <a:chOff x="7182259" y="1120623"/>
            <a:chExt cx="4345034" cy="1200329"/>
          </a:xfrm>
        </p:grpSpPr>
        <p:sp>
          <p:nvSpPr>
            <p:cNvPr id="15" name="Textfeld 14">
              <a:extLst>
                <a:ext uri="{FF2B5EF4-FFF2-40B4-BE49-F238E27FC236}">
                  <a16:creationId xmlns:a16="http://schemas.microsoft.com/office/drawing/2014/main" id="{F7F98C24-D401-4912-9180-D3134555CE67}"/>
                </a:ext>
              </a:extLst>
            </p:cNvPr>
            <p:cNvSpPr txBox="1"/>
            <p:nvPr/>
          </p:nvSpPr>
          <p:spPr>
            <a:xfrm>
              <a:off x="7511835" y="1120623"/>
              <a:ext cx="4015458" cy="1200329"/>
            </a:xfrm>
            <a:prstGeom prst="rect">
              <a:avLst/>
            </a:prstGeom>
            <a:solidFill>
              <a:schemeClr val="bg1"/>
            </a:solidFill>
          </p:spPr>
          <p:txBody>
            <a:bodyPr wrap="none" rtlCol="0">
              <a:spAutoFit/>
            </a:bodyPr>
            <a:lstStyle/>
            <a:p>
              <a:r>
                <a:rPr lang="en-US" sz="2400" i="1" dirty="0">
                  <a:solidFill>
                    <a:srgbClr val="FF6600"/>
                  </a:solidFill>
                  <a:latin typeface="Calibri" panose="020F0502020204030204" pitchFamily="34" charset="0"/>
                  <a:ea typeface="Times New Roman" panose="02020603050405020304" pitchFamily="18" charset="0"/>
                  <a:cs typeface="Times New Roman" panose="02020603050405020304" pitchFamily="18" charset="0"/>
                </a:rPr>
                <a:t>j</a:t>
              </a:r>
              <a:r>
                <a:rPr lang="en-US" sz="2400" i="1" dirty="0">
                  <a:solidFill>
                    <a:srgbClr val="FF6600"/>
                  </a:solidFill>
                  <a:effectLst/>
                  <a:latin typeface="Calibri" panose="020F0502020204030204" pitchFamily="34" charset="0"/>
                  <a:ea typeface="Times New Roman" panose="02020603050405020304" pitchFamily="18" charset="0"/>
                  <a:cs typeface="Times New Roman" panose="02020603050405020304" pitchFamily="18" charset="0"/>
                </a:rPr>
                <a:t>udged as good water quality,</a:t>
              </a:r>
            </a:p>
            <a:p>
              <a:r>
                <a:rPr lang="en-GB" sz="2400" i="1" dirty="0">
                  <a:solidFill>
                    <a:srgbClr val="FF6600"/>
                  </a:solidFill>
                  <a:effectLst/>
                  <a:latin typeface="Calibri" panose="020F0502020204030204" pitchFamily="34" charset="0"/>
                  <a:ea typeface="Times New Roman" panose="02020603050405020304" pitchFamily="18" charset="0"/>
                  <a:cs typeface="Times New Roman" panose="02020603050405020304" pitchFamily="18" charset="0"/>
                </a:rPr>
                <a:t>satisfying bathing aesthetics </a:t>
              </a:r>
            </a:p>
            <a:p>
              <a:r>
                <a:rPr lang="en-GB" sz="2400" i="1" dirty="0">
                  <a:solidFill>
                    <a:srgbClr val="FF6600"/>
                  </a:solidFill>
                  <a:effectLst/>
                  <a:latin typeface="Calibri" panose="020F0502020204030204" pitchFamily="34" charset="0"/>
                  <a:ea typeface="Times New Roman" panose="02020603050405020304" pitchFamily="18" charset="0"/>
                  <a:cs typeface="Times New Roman" panose="02020603050405020304" pitchFamily="18" charset="0"/>
                </a:rPr>
                <a:t>by </a:t>
              </a:r>
              <a:r>
                <a:rPr lang="en-GB" sz="2400" i="1" u="sng" dirty="0">
                  <a:solidFill>
                    <a:srgbClr val="FF6600"/>
                  </a:solidFill>
                  <a:effectLst/>
                  <a:latin typeface="Calibri" panose="020F0502020204030204" pitchFamily="34" charset="0"/>
                  <a:ea typeface="Times New Roman" panose="02020603050405020304" pitchFamily="18" charset="0"/>
                  <a:cs typeface="Times New Roman" panose="02020603050405020304" pitchFamily="18" charset="0"/>
                </a:rPr>
                <a:t>human perception</a:t>
              </a:r>
              <a:r>
                <a:rPr lang="en-GB" sz="2400" i="1" dirty="0">
                  <a:solidFill>
                    <a:srgbClr val="FF6600"/>
                  </a:solidFill>
                  <a:effectLst/>
                  <a:latin typeface="Calibri" panose="020F0502020204030204" pitchFamily="34" charset="0"/>
                  <a:ea typeface="Times New Roman" panose="02020603050405020304" pitchFamily="18" charset="0"/>
                  <a:cs typeface="Times New Roman" panose="02020603050405020304" pitchFamily="18" charset="0"/>
                </a:rPr>
                <a:t>,</a:t>
              </a:r>
            </a:p>
          </p:txBody>
        </p:sp>
        <p:sp>
          <p:nvSpPr>
            <p:cNvPr id="20" name="Pfeil: nach rechts 19">
              <a:extLst>
                <a:ext uri="{FF2B5EF4-FFF2-40B4-BE49-F238E27FC236}">
                  <a16:creationId xmlns:a16="http://schemas.microsoft.com/office/drawing/2014/main" id="{4E8786AF-B717-477B-8861-88B4E4B6E6DE}"/>
                </a:ext>
              </a:extLst>
            </p:cNvPr>
            <p:cNvSpPr/>
            <p:nvPr/>
          </p:nvSpPr>
          <p:spPr>
            <a:xfrm>
              <a:off x="7182259" y="1192919"/>
              <a:ext cx="327803" cy="399447"/>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2" name="Textfeld 31">
            <a:extLst>
              <a:ext uri="{FF2B5EF4-FFF2-40B4-BE49-F238E27FC236}">
                <a16:creationId xmlns:a16="http://schemas.microsoft.com/office/drawing/2014/main" id="{547AAF20-76B6-48D5-8329-F998A8A0A41C}"/>
              </a:ext>
            </a:extLst>
          </p:cNvPr>
          <p:cNvSpPr txBox="1"/>
          <p:nvPr/>
        </p:nvSpPr>
        <p:spPr>
          <a:xfrm>
            <a:off x="10981310" y="5944162"/>
            <a:ext cx="1091966" cy="246221"/>
          </a:xfrm>
          <a:prstGeom prst="rect">
            <a:avLst/>
          </a:prstGeom>
          <a:noFill/>
        </p:spPr>
        <p:txBody>
          <a:bodyPr wrap="none" rtlCol="0">
            <a:spAutoFit/>
          </a:bodyPr>
          <a:lstStyle/>
          <a:p>
            <a:r>
              <a:rPr lang="en-GB" sz="1000" dirty="0">
                <a:solidFill>
                  <a:schemeClr val="bg1"/>
                </a:solidFill>
              </a:rPr>
              <a:t>Photo: K Teubner</a:t>
            </a:r>
          </a:p>
        </p:txBody>
      </p:sp>
      <p:sp>
        <p:nvSpPr>
          <p:cNvPr id="9" name="Textfeld 8">
            <a:extLst>
              <a:ext uri="{FF2B5EF4-FFF2-40B4-BE49-F238E27FC236}">
                <a16:creationId xmlns:a16="http://schemas.microsoft.com/office/drawing/2014/main" id="{3D8628FF-7949-49A0-9480-1E170C88080C}"/>
              </a:ext>
            </a:extLst>
          </p:cNvPr>
          <p:cNvSpPr txBox="1"/>
          <p:nvPr/>
        </p:nvSpPr>
        <p:spPr>
          <a:xfrm>
            <a:off x="8381080" y="2711623"/>
            <a:ext cx="3014158" cy="1569660"/>
          </a:xfrm>
          <a:prstGeom prst="rect">
            <a:avLst/>
          </a:prstGeom>
          <a:noFill/>
        </p:spPr>
        <p:txBody>
          <a:bodyPr wrap="none" rtlCol="0">
            <a:spAutoFit/>
          </a:bodyPr>
          <a:lstStyle/>
          <a:p>
            <a:r>
              <a:rPr lang="en-GB" sz="9600" i="1" dirty="0">
                <a:solidFill>
                  <a:srgbClr val="FF6600"/>
                </a:solidFill>
              </a:rPr>
              <a:t>Why?</a:t>
            </a:r>
          </a:p>
        </p:txBody>
      </p:sp>
      <p:sp>
        <p:nvSpPr>
          <p:cNvPr id="31" name="Text Box 21">
            <a:extLst>
              <a:ext uri="{FF2B5EF4-FFF2-40B4-BE49-F238E27FC236}">
                <a16:creationId xmlns:a16="http://schemas.microsoft.com/office/drawing/2014/main" id="{217FB910-A501-4DFC-94BD-A2F88016AB9F}"/>
              </a:ext>
            </a:extLst>
          </p:cNvPr>
          <p:cNvSpPr txBox="1">
            <a:spLocks noChangeArrowheads="1"/>
          </p:cNvSpPr>
          <p:nvPr/>
        </p:nvSpPr>
        <p:spPr bwMode="auto">
          <a:xfrm>
            <a:off x="7336594" y="6258369"/>
            <a:ext cx="4690130" cy="276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de-DE" altLang="en-US" sz="1200" dirty="0" err="1">
                <a:solidFill>
                  <a:srgbClr val="002060"/>
                </a:solidFill>
              </a:rPr>
              <a:t>from</a:t>
            </a:r>
            <a:r>
              <a:rPr lang="de-DE" altLang="en-US" sz="1200" dirty="0">
                <a:solidFill>
                  <a:srgbClr val="002060"/>
                </a:solidFill>
              </a:rPr>
              <a:t>: Teubner et al. 2021, </a:t>
            </a:r>
            <a:r>
              <a:rPr lang="de-DE" altLang="en-US" sz="1200" dirty="0" err="1">
                <a:solidFill>
                  <a:srgbClr val="002060"/>
                </a:solidFill>
              </a:rPr>
              <a:t>extended</a:t>
            </a:r>
            <a:r>
              <a:rPr lang="de-DE" altLang="en-US" sz="1200" dirty="0">
                <a:solidFill>
                  <a:srgbClr val="002060"/>
                </a:solidFill>
              </a:rPr>
              <a:t> </a:t>
            </a:r>
            <a:r>
              <a:rPr lang="de-DE" altLang="en-US" sz="1200" dirty="0" err="1">
                <a:solidFill>
                  <a:srgbClr val="002060"/>
                </a:solidFill>
              </a:rPr>
              <a:t>abstract</a:t>
            </a:r>
            <a:r>
              <a:rPr lang="de-DE" altLang="en-US" sz="1200" dirty="0">
                <a:solidFill>
                  <a:srgbClr val="002060"/>
                </a:solidFill>
              </a:rPr>
              <a:t>, 43</a:t>
            </a:r>
            <a:r>
              <a:rPr lang="de-DE" altLang="en-US" sz="1200" baseline="30000" dirty="0">
                <a:solidFill>
                  <a:srgbClr val="002060"/>
                </a:solidFill>
              </a:rPr>
              <a:t>rd</a:t>
            </a:r>
            <a:r>
              <a:rPr lang="de-DE" altLang="en-US" sz="1200" dirty="0">
                <a:solidFill>
                  <a:srgbClr val="002060"/>
                </a:solidFill>
              </a:rPr>
              <a:t> IAD-</a:t>
            </a:r>
            <a:r>
              <a:rPr lang="de-DE" altLang="en-US" sz="1200" dirty="0" err="1">
                <a:solidFill>
                  <a:srgbClr val="002060"/>
                </a:solidFill>
              </a:rPr>
              <a:t>conference</a:t>
            </a:r>
            <a:endParaRPr lang="de-DE" altLang="en-US" sz="1200" dirty="0">
              <a:solidFill>
                <a:srgbClr val="002060"/>
              </a:solidFill>
              <a:latin typeface="Times New Roman" panose="02020603050405020304" pitchFamily="18" charset="0"/>
            </a:endParaRPr>
          </a:p>
        </p:txBody>
      </p:sp>
    </p:spTree>
    <p:extLst>
      <p:ext uri="{BB962C8B-B14F-4D97-AF65-F5344CB8AC3E}">
        <p14:creationId xmlns:p14="http://schemas.microsoft.com/office/powerpoint/2010/main" val="268441498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D2AD9747-FBCC-4990-ACD8-046296695375}"/>
              </a:ext>
            </a:extLst>
          </p:cNvPr>
          <p:cNvPicPr>
            <a:picLocks noChangeAspect="1"/>
          </p:cNvPicPr>
          <p:nvPr/>
        </p:nvPicPr>
        <p:blipFill rotWithShape="1">
          <a:blip r:embed="rId2">
            <a:extLst>
              <a:ext uri="{28A0092B-C50C-407E-A947-70E740481C1C}">
                <a14:useLocalDpi xmlns:a14="http://schemas.microsoft.com/office/drawing/2010/main" val="0"/>
              </a:ext>
            </a:extLst>
          </a:blip>
          <a:srcRect l="1510" t="19565" r="50684" b="15858"/>
          <a:stretch/>
        </p:blipFill>
        <p:spPr>
          <a:xfrm>
            <a:off x="20042" y="480447"/>
            <a:ext cx="7434643" cy="5649019"/>
          </a:xfrm>
          <a:prstGeom prst="rect">
            <a:avLst/>
          </a:prstGeom>
        </p:spPr>
      </p:pic>
      <p:grpSp>
        <p:nvGrpSpPr>
          <p:cNvPr id="23" name="Group 3">
            <a:extLst>
              <a:ext uri="{FF2B5EF4-FFF2-40B4-BE49-F238E27FC236}">
                <a16:creationId xmlns:a16="http://schemas.microsoft.com/office/drawing/2014/main" id="{198A71BD-25C4-45C2-9101-0D20322F30C7}"/>
              </a:ext>
            </a:extLst>
          </p:cNvPr>
          <p:cNvGrpSpPr>
            <a:grpSpLocks/>
          </p:cNvGrpSpPr>
          <p:nvPr/>
        </p:nvGrpSpPr>
        <p:grpSpPr bwMode="auto">
          <a:xfrm>
            <a:off x="-151407" y="-7912"/>
            <a:ext cx="723900" cy="6862763"/>
            <a:chOff x="-96" y="0"/>
            <a:chExt cx="456" cy="4323"/>
          </a:xfrm>
        </p:grpSpPr>
        <p:sp>
          <p:nvSpPr>
            <p:cNvPr id="24" name="Rectangle 4">
              <a:extLst>
                <a:ext uri="{FF2B5EF4-FFF2-40B4-BE49-F238E27FC236}">
                  <a16:creationId xmlns:a16="http://schemas.microsoft.com/office/drawing/2014/main" id="{F6766F77-9D16-49D5-A149-CE2A1605A71A}"/>
                </a:ext>
              </a:extLst>
            </p:cNvPr>
            <p:cNvSpPr>
              <a:spLocks noChangeArrowheads="1"/>
            </p:cNvSpPr>
            <p:nvPr/>
          </p:nvSpPr>
          <p:spPr bwMode="auto">
            <a:xfrm>
              <a:off x="0" y="0"/>
              <a:ext cx="288" cy="43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25" name="Group 5">
              <a:extLst>
                <a:ext uri="{FF2B5EF4-FFF2-40B4-BE49-F238E27FC236}">
                  <a16:creationId xmlns:a16="http://schemas.microsoft.com/office/drawing/2014/main" id="{EE591A04-CDBF-48AC-94C3-ED7306203050}"/>
                </a:ext>
              </a:extLst>
            </p:cNvPr>
            <p:cNvGrpSpPr>
              <a:grpSpLocks/>
            </p:cNvGrpSpPr>
            <p:nvPr/>
          </p:nvGrpSpPr>
          <p:grpSpPr bwMode="auto">
            <a:xfrm>
              <a:off x="-96" y="0"/>
              <a:ext cx="456" cy="4323"/>
              <a:chOff x="-108" y="-3"/>
              <a:chExt cx="456" cy="4323"/>
            </a:xfrm>
          </p:grpSpPr>
          <p:grpSp>
            <p:nvGrpSpPr>
              <p:cNvPr id="26" name="Group 6">
                <a:extLst>
                  <a:ext uri="{FF2B5EF4-FFF2-40B4-BE49-F238E27FC236}">
                    <a16:creationId xmlns:a16="http://schemas.microsoft.com/office/drawing/2014/main" id="{FF5E3F2D-7B70-4884-AA72-A53CBEE84532}"/>
                  </a:ext>
                </a:extLst>
              </p:cNvPr>
              <p:cNvGrpSpPr>
                <a:grpSpLocks/>
              </p:cNvGrpSpPr>
              <p:nvPr/>
            </p:nvGrpSpPr>
            <p:grpSpPr bwMode="auto">
              <a:xfrm>
                <a:off x="-108" y="0"/>
                <a:ext cx="456" cy="4320"/>
                <a:chOff x="-108" y="0"/>
                <a:chExt cx="456" cy="4320"/>
              </a:xfrm>
            </p:grpSpPr>
            <p:sp>
              <p:nvSpPr>
                <p:cNvPr id="28" name="Rectangle 7">
                  <a:extLst>
                    <a:ext uri="{FF2B5EF4-FFF2-40B4-BE49-F238E27FC236}">
                      <a16:creationId xmlns:a16="http://schemas.microsoft.com/office/drawing/2014/main" id="{EBF24AB5-E484-4BAA-BFE2-11C04D55956B}"/>
                    </a:ext>
                  </a:extLst>
                </p:cNvPr>
                <p:cNvSpPr>
                  <a:spLocks noChangeArrowheads="1"/>
                </p:cNvSpPr>
                <p:nvPr/>
              </p:nvSpPr>
              <p:spPr bwMode="auto">
                <a:xfrm>
                  <a:off x="0" y="0"/>
                  <a:ext cx="240" cy="1200"/>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aphicFrame>
              <p:nvGraphicFramePr>
                <p:cNvPr id="29" name="Object 8">
                  <a:extLst>
                    <a:ext uri="{FF2B5EF4-FFF2-40B4-BE49-F238E27FC236}">
                      <a16:creationId xmlns:a16="http://schemas.microsoft.com/office/drawing/2014/main" id="{10EAD8FB-E392-40E6-9593-1C6ACA224BDF}"/>
                    </a:ext>
                  </a:extLst>
                </p:cNvPr>
                <p:cNvGraphicFramePr>
                  <a:graphicFrameLocks noChangeAspect="1"/>
                </p:cNvGraphicFramePr>
                <p:nvPr/>
              </p:nvGraphicFramePr>
              <p:xfrm>
                <a:off x="-108" y="1249"/>
                <a:ext cx="456" cy="215"/>
              </p:xfrm>
              <a:graphic>
                <a:graphicData uri="http://schemas.openxmlformats.org/presentationml/2006/ole">
                  <mc:AlternateContent xmlns:mc="http://schemas.openxmlformats.org/markup-compatibility/2006">
                    <mc:Choice xmlns:v="urn:schemas-microsoft-com:vml" Requires="v">
                      <p:oleObj name="Paket" r:id="rId3" imgW="647640" imgH="485640" progId="Package">
                        <p:embed/>
                      </p:oleObj>
                    </mc:Choice>
                    <mc:Fallback>
                      <p:oleObj name="Paket" r:id="rId3" imgW="647640" imgH="485640" progId="Package">
                        <p:embed/>
                        <p:pic>
                          <p:nvPicPr>
                            <p:cNvPr id="29" name="Object 8">
                              <a:extLst>
                                <a:ext uri="{FF2B5EF4-FFF2-40B4-BE49-F238E27FC236}">
                                  <a16:creationId xmlns:a16="http://schemas.microsoft.com/office/drawing/2014/main" id="{10EAD8FB-E392-40E6-9593-1C6ACA224B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1372"/>
                            <a:stretch>
                              <a:fillRect/>
                            </a:stretch>
                          </p:blipFill>
                          <p:spPr bwMode="auto">
                            <a:xfrm>
                              <a:off x="-108" y="1249"/>
                              <a:ext cx="456" cy="21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 name="Rectangle 9">
                  <a:extLst>
                    <a:ext uri="{FF2B5EF4-FFF2-40B4-BE49-F238E27FC236}">
                      <a16:creationId xmlns:a16="http://schemas.microsoft.com/office/drawing/2014/main" id="{AB7B6A6A-7D81-4303-855D-1A0BA0AB6C07}"/>
                    </a:ext>
                  </a:extLst>
                </p:cNvPr>
                <p:cNvSpPr>
                  <a:spLocks noChangeArrowheads="1"/>
                </p:cNvSpPr>
                <p:nvPr/>
              </p:nvSpPr>
              <p:spPr bwMode="auto">
                <a:xfrm>
                  <a:off x="0" y="1488"/>
                  <a:ext cx="240" cy="283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27" name="Text Box 7">
                <a:extLst>
                  <a:ext uri="{FF2B5EF4-FFF2-40B4-BE49-F238E27FC236}">
                    <a16:creationId xmlns:a16="http://schemas.microsoft.com/office/drawing/2014/main" id="{167F908B-7FED-4684-8A68-C8C98C40656C}"/>
                  </a:ext>
                </a:extLst>
              </p:cNvPr>
              <p:cNvSpPr txBox="1">
                <a:spLocks noChangeArrowheads="1"/>
              </p:cNvSpPr>
              <p:nvPr/>
            </p:nvSpPr>
            <p:spPr bwMode="auto">
              <a:xfrm rot="-5400000">
                <a:off x="-1959" y="1956"/>
                <a:ext cx="4130"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altLang="de-DE" sz="1600" dirty="0">
                    <a:latin typeface="Arial Rounded MT Bold" panose="020F0704030504030204" pitchFamily="34" charset="0"/>
                  </a:rPr>
                  <a:t>Univ.-</a:t>
                </a:r>
                <a:r>
                  <a:rPr lang="de-DE" altLang="de-DE" sz="1600" dirty="0" err="1">
                    <a:latin typeface="Arial Rounded MT Bold" panose="020F0704030504030204" pitchFamily="34" charset="0"/>
                  </a:rPr>
                  <a:t>Doz</a:t>
                </a:r>
                <a:r>
                  <a:rPr lang="de-DE" altLang="de-DE" sz="1600" dirty="0">
                    <a:latin typeface="Arial Rounded MT Bold" panose="020F0704030504030204" pitchFamily="34" charset="0"/>
                  </a:rPr>
                  <a:t>. Dr. Katrin Teubner</a:t>
                </a:r>
                <a:r>
                  <a:rPr lang="de-DE" altLang="de-DE" sz="1600" dirty="0">
                    <a:solidFill>
                      <a:srgbClr val="0000CC"/>
                    </a:solidFill>
                    <a:latin typeface="Arial Rounded MT Bold" panose="020F0704030504030204" pitchFamily="34" charset="0"/>
                  </a:rPr>
                  <a:t>                                  </a:t>
                </a:r>
                <a:r>
                  <a:rPr lang="de-AT" altLang="de-DE" sz="1600" dirty="0">
                    <a:solidFill>
                      <a:srgbClr val="0000CC"/>
                    </a:solidFill>
                    <a:latin typeface="Arial Rounded MT Bold" panose="020F0704030504030204" pitchFamily="34" charset="0"/>
                  </a:rPr>
                  <a:t>www.lakeriver.at</a:t>
                </a:r>
                <a:endParaRPr lang="de-DE" altLang="de-DE" sz="1600" dirty="0">
                  <a:solidFill>
                    <a:srgbClr val="0000CC"/>
                  </a:solidFill>
                  <a:latin typeface="Arial Rounded MT Bold" panose="020F0704030504030204" pitchFamily="34" charset="0"/>
                </a:endParaRPr>
              </a:p>
            </p:txBody>
          </p:sp>
        </p:grpSp>
      </p:grpSp>
      <p:sp>
        <p:nvSpPr>
          <p:cNvPr id="5" name="Ellipse 4">
            <a:extLst>
              <a:ext uri="{FF2B5EF4-FFF2-40B4-BE49-F238E27FC236}">
                <a16:creationId xmlns:a16="http://schemas.microsoft.com/office/drawing/2014/main" id="{EB3D4925-EF61-4C20-86A0-02DFA0E7526B}"/>
              </a:ext>
            </a:extLst>
          </p:cNvPr>
          <p:cNvSpPr/>
          <p:nvPr/>
        </p:nvSpPr>
        <p:spPr>
          <a:xfrm>
            <a:off x="458193" y="1162373"/>
            <a:ext cx="1835556" cy="1735802"/>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uppieren 5">
            <a:extLst>
              <a:ext uri="{FF2B5EF4-FFF2-40B4-BE49-F238E27FC236}">
                <a16:creationId xmlns:a16="http://schemas.microsoft.com/office/drawing/2014/main" id="{6BEAF823-8C04-4923-85AC-9F14A0AF7849}"/>
              </a:ext>
            </a:extLst>
          </p:cNvPr>
          <p:cNvGrpSpPr/>
          <p:nvPr/>
        </p:nvGrpSpPr>
        <p:grpSpPr>
          <a:xfrm>
            <a:off x="7404166" y="2240224"/>
            <a:ext cx="4743351" cy="4030696"/>
            <a:chOff x="7404166" y="2240224"/>
            <a:chExt cx="4743351" cy="4030696"/>
          </a:xfrm>
        </p:grpSpPr>
        <p:pic>
          <p:nvPicPr>
            <p:cNvPr id="3" name="Grafik 2">
              <a:extLst>
                <a:ext uri="{FF2B5EF4-FFF2-40B4-BE49-F238E27FC236}">
                  <a16:creationId xmlns:a16="http://schemas.microsoft.com/office/drawing/2014/main" id="{2B4063E5-3F3D-42B7-8483-497123AC47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4166" y="2713407"/>
              <a:ext cx="4743351" cy="3557513"/>
            </a:xfrm>
            <a:prstGeom prst="rect">
              <a:avLst/>
            </a:prstGeom>
          </p:spPr>
        </p:pic>
        <p:sp>
          <p:nvSpPr>
            <p:cNvPr id="17" name="Textfeld 16">
              <a:extLst>
                <a:ext uri="{FF2B5EF4-FFF2-40B4-BE49-F238E27FC236}">
                  <a16:creationId xmlns:a16="http://schemas.microsoft.com/office/drawing/2014/main" id="{47DCCCC7-9A85-458D-9E5D-2678D1FBE857}"/>
                </a:ext>
              </a:extLst>
            </p:cNvPr>
            <p:cNvSpPr txBox="1"/>
            <p:nvPr/>
          </p:nvSpPr>
          <p:spPr>
            <a:xfrm>
              <a:off x="7404166" y="2240224"/>
              <a:ext cx="3685561" cy="461665"/>
            </a:xfrm>
            <a:prstGeom prst="rect">
              <a:avLst/>
            </a:prstGeom>
            <a:solidFill>
              <a:schemeClr val="bg1"/>
            </a:solidFill>
          </p:spPr>
          <p:txBody>
            <a:bodyPr wrap="none" rtlCol="0">
              <a:spAutoFit/>
            </a:bodyPr>
            <a:lstStyle/>
            <a:p>
              <a:r>
                <a:rPr lang="en-GB" sz="2400" i="1" dirty="0">
                  <a:solidFill>
                    <a:srgbClr val="FF6600"/>
                  </a:solidFill>
                  <a:latin typeface="Calibri" panose="020F0502020204030204" pitchFamily="34" charset="0"/>
                  <a:ea typeface="Times New Roman" panose="02020603050405020304" pitchFamily="18" charset="0"/>
                  <a:cs typeface="Times New Roman" panose="02020603050405020304" pitchFamily="18" charset="0"/>
                </a:rPr>
                <a:t> littoral “</a:t>
              </a:r>
              <a:r>
                <a:rPr lang="en-GB" sz="2400" b="1" i="1" dirty="0">
                  <a:solidFill>
                    <a:srgbClr val="FF6600"/>
                  </a:solidFill>
                  <a:latin typeface="Calibri" panose="020F0502020204030204" pitchFamily="34" charset="0"/>
                  <a:ea typeface="Times New Roman" panose="02020603050405020304" pitchFamily="18" charset="0"/>
                  <a:cs typeface="Times New Roman" panose="02020603050405020304" pitchFamily="18" charset="0"/>
                </a:rPr>
                <a:t>lake </a:t>
              </a:r>
              <a:r>
                <a:rPr lang="en-US" sz="2400" b="1" i="1" dirty="0">
                  <a:solidFill>
                    <a:srgbClr val="FF6600"/>
                  </a:solidFill>
                  <a:effectLst/>
                  <a:latin typeface="Calibri" panose="020F0502020204030204" pitchFamily="34" charset="0"/>
                  <a:ea typeface="Times New Roman" panose="02020603050405020304" pitchFamily="18" charset="0"/>
                  <a:cs typeface="Times New Roman" panose="02020603050405020304" pitchFamily="18" charset="0"/>
                </a:rPr>
                <a:t>bottom view</a:t>
              </a:r>
              <a:r>
                <a:rPr lang="en-US" sz="2400" i="1" dirty="0">
                  <a:solidFill>
                    <a:srgbClr val="FF66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GB" sz="2400" dirty="0">
                <a:solidFill>
                  <a:srgbClr val="FF66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grpSp>
      <p:sp>
        <p:nvSpPr>
          <p:cNvPr id="18" name="Textfeld 17">
            <a:extLst>
              <a:ext uri="{FF2B5EF4-FFF2-40B4-BE49-F238E27FC236}">
                <a16:creationId xmlns:a16="http://schemas.microsoft.com/office/drawing/2014/main" id="{980DADBA-3312-41F5-9317-94EF0B722947}"/>
              </a:ext>
            </a:extLst>
          </p:cNvPr>
          <p:cNvSpPr txBox="1"/>
          <p:nvPr/>
        </p:nvSpPr>
        <p:spPr>
          <a:xfrm>
            <a:off x="7336594" y="89267"/>
            <a:ext cx="4365939" cy="461665"/>
          </a:xfrm>
          <a:prstGeom prst="rect">
            <a:avLst/>
          </a:prstGeom>
          <a:solidFill>
            <a:schemeClr val="bg1"/>
          </a:solidFill>
        </p:spPr>
        <p:txBody>
          <a:bodyPr wrap="none" rtlCol="0">
            <a:spAutoFit/>
          </a:bodyPr>
          <a:lstStyle/>
          <a:p>
            <a:r>
              <a:rPr lang="en-US" sz="2400" b="1" i="1" dirty="0">
                <a:solidFill>
                  <a:srgbClr val="00B0F0"/>
                </a:solidFill>
                <a:effectLst/>
                <a:latin typeface="Calibri" panose="020F0502020204030204" pitchFamily="34" charset="0"/>
                <a:ea typeface="Times New Roman" panose="02020603050405020304" pitchFamily="18" charset="0"/>
                <a:cs typeface="Times New Roman" panose="02020603050405020304" pitchFamily="18" charset="0"/>
              </a:rPr>
              <a:t>1.5 m</a:t>
            </a:r>
            <a:r>
              <a:rPr lang="en-US" sz="2400" i="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 Secchi depth = </a:t>
            </a:r>
            <a:r>
              <a:rPr lang="de-AT" sz="2400" i="1" dirty="0" err="1">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critical</a:t>
            </a:r>
            <a:r>
              <a:rPr lang="de-AT" sz="2400" i="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 </a:t>
            </a:r>
            <a:r>
              <a:rPr lang="de-AT" sz="2400" i="1" dirty="0" err="1">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point</a:t>
            </a:r>
            <a:endParaRPr lang="en-GB" sz="2400" i="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9" name="Textfeld 18">
            <a:extLst>
              <a:ext uri="{FF2B5EF4-FFF2-40B4-BE49-F238E27FC236}">
                <a16:creationId xmlns:a16="http://schemas.microsoft.com/office/drawing/2014/main" id="{E6BF577D-78CB-44C6-A6F4-743620082F3F}"/>
              </a:ext>
            </a:extLst>
          </p:cNvPr>
          <p:cNvSpPr txBox="1"/>
          <p:nvPr/>
        </p:nvSpPr>
        <p:spPr>
          <a:xfrm>
            <a:off x="1474512" y="219713"/>
            <a:ext cx="3717428" cy="461665"/>
          </a:xfrm>
          <a:prstGeom prst="rect">
            <a:avLst/>
          </a:prstGeom>
          <a:solidFill>
            <a:schemeClr val="bg1"/>
          </a:solidFill>
        </p:spPr>
        <p:txBody>
          <a:bodyPr wrap="none" rtlCol="0">
            <a:spAutoFit/>
          </a:bodyPr>
          <a:lstStyle/>
          <a:p>
            <a:r>
              <a:rPr lang="en-US" sz="2400" b="1" i="1" dirty="0">
                <a:solidFill>
                  <a:srgbClr val="00B0F0"/>
                </a:solidFill>
                <a:effectLst/>
                <a:latin typeface="Calibri" panose="020F0502020204030204" pitchFamily="34" charset="0"/>
                <a:ea typeface="Times New Roman" panose="02020603050405020304" pitchFamily="18" charset="0"/>
                <a:cs typeface="Times New Roman" panose="02020603050405020304" pitchFamily="18" charset="0"/>
              </a:rPr>
              <a:t>Response </a:t>
            </a:r>
            <a:r>
              <a:rPr lang="en-US" sz="2400" i="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to (algal) turbidity</a:t>
            </a:r>
            <a:endParaRPr lang="en-GB" sz="2400" i="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grpSp>
        <p:nvGrpSpPr>
          <p:cNvPr id="7" name="Gruppieren 6">
            <a:extLst>
              <a:ext uri="{FF2B5EF4-FFF2-40B4-BE49-F238E27FC236}">
                <a16:creationId xmlns:a16="http://schemas.microsoft.com/office/drawing/2014/main" id="{FC91A33B-D464-4E64-963C-76A55C4B1334}"/>
              </a:ext>
            </a:extLst>
          </p:cNvPr>
          <p:cNvGrpSpPr/>
          <p:nvPr/>
        </p:nvGrpSpPr>
        <p:grpSpPr>
          <a:xfrm>
            <a:off x="7184476" y="587080"/>
            <a:ext cx="5167145" cy="461665"/>
            <a:chOff x="7184476" y="587080"/>
            <a:chExt cx="5167145" cy="461665"/>
          </a:xfrm>
        </p:grpSpPr>
        <p:sp>
          <p:nvSpPr>
            <p:cNvPr id="2" name="Textfeld 1">
              <a:extLst>
                <a:ext uri="{FF2B5EF4-FFF2-40B4-BE49-F238E27FC236}">
                  <a16:creationId xmlns:a16="http://schemas.microsoft.com/office/drawing/2014/main" id="{ABACAED6-B05F-4B12-B20D-99F093669FE2}"/>
                </a:ext>
              </a:extLst>
            </p:cNvPr>
            <p:cNvSpPr txBox="1"/>
            <p:nvPr/>
          </p:nvSpPr>
          <p:spPr>
            <a:xfrm>
              <a:off x="7511835" y="587080"/>
              <a:ext cx="4839786" cy="461665"/>
            </a:xfrm>
            <a:prstGeom prst="rect">
              <a:avLst/>
            </a:prstGeom>
            <a:noFill/>
          </p:spPr>
          <p:txBody>
            <a:bodyPr wrap="none" rtlCol="0">
              <a:spAutoFit/>
            </a:bodyPr>
            <a:lstStyle/>
            <a:p>
              <a:r>
                <a:rPr lang="en-US" sz="2400" i="1" dirty="0">
                  <a:solidFill>
                    <a:srgbClr val="00B0F0"/>
                  </a:solidFill>
                  <a:effectLst/>
                  <a:latin typeface="Calibri" panose="020F0502020204030204" pitchFamily="34" charset="0"/>
                  <a:ea typeface="Times New Roman" panose="02020603050405020304" pitchFamily="18" charset="0"/>
                  <a:cs typeface="Times New Roman" panose="02020603050405020304" pitchFamily="18" charset="0"/>
                </a:rPr>
                <a:t>shift from </a:t>
              </a:r>
              <a:r>
                <a:rPr lang="en-US" sz="2400" i="1" dirty="0" err="1">
                  <a:solidFill>
                    <a:srgbClr val="00B0F0"/>
                  </a:solidFill>
                  <a:effectLst/>
                  <a:latin typeface="Calibri" panose="020F0502020204030204" pitchFamily="34" charset="0"/>
                  <a:ea typeface="Times New Roman" panose="02020603050405020304" pitchFamily="18" charset="0"/>
                  <a:cs typeface="Times New Roman" panose="02020603050405020304" pitchFamily="18" charset="0"/>
                </a:rPr>
                <a:t>eutr</a:t>
              </a:r>
              <a:r>
                <a:rPr lang="en-US" sz="2400" i="1" dirty="0">
                  <a:solidFill>
                    <a:srgbClr val="00B0F0"/>
                  </a:solidFill>
                  <a:effectLst/>
                  <a:latin typeface="Calibri" panose="020F0502020204030204" pitchFamily="34" charset="0"/>
                  <a:ea typeface="Times New Roman" panose="02020603050405020304" pitchFamily="18" charset="0"/>
                  <a:cs typeface="Times New Roman" panose="02020603050405020304" pitchFamily="18" charset="0"/>
                </a:rPr>
                <a:t>. to mesotrophic state</a:t>
              </a:r>
              <a:r>
                <a:rPr lang="en-US" sz="2400" i="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4" name="Pfeil: nach rechts 3">
              <a:extLst>
                <a:ext uri="{FF2B5EF4-FFF2-40B4-BE49-F238E27FC236}">
                  <a16:creationId xmlns:a16="http://schemas.microsoft.com/office/drawing/2014/main" id="{F70AC729-7924-47CD-9F28-CA3468596DB2}"/>
                </a:ext>
              </a:extLst>
            </p:cNvPr>
            <p:cNvSpPr/>
            <p:nvPr/>
          </p:nvSpPr>
          <p:spPr>
            <a:xfrm>
              <a:off x="7184476" y="634618"/>
              <a:ext cx="327803" cy="399447"/>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uppieren 7">
            <a:extLst>
              <a:ext uri="{FF2B5EF4-FFF2-40B4-BE49-F238E27FC236}">
                <a16:creationId xmlns:a16="http://schemas.microsoft.com/office/drawing/2014/main" id="{8EC42E70-1C9F-456A-9FBA-DDCAE15CA546}"/>
              </a:ext>
            </a:extLst>
          </p:cNvPr>
          <p:cNvGrpSpPr/>
          <p:nvPr/>
        </p:nvGrpSpPr>
        <p:grpSpPr>
          <a:xfrm>
            <a:off x="7182259" y="1120623"/>
            <a:ext cx="4345034" cy="1200329"/>
            <a:chOff x="7182259" y="1120623"/>
            <a:chExt cx="4345034" cy="1200329"/>
          </a:xfrm>
        </p:grpSpPr>
        <p:sp>
          <p:nvSpPr>
            <p:cNvPr id="15" name="Textfeld 14">
              <a:extLst>
                <a:ext uri="{FF2B5EF4-FFF2-40B4-BE49-F238E27FC236}">
                  <a16:creationId xmlns:a16="http://schemas.microsoft.com/office/drawing/2014/main" id="{F7F98C24-D401-4912-9180-D3134555CE67}"/>
                </a:ext>
              </a:extLst>
            </p:cNvPr>
            <p:cNvSpPr txBox="1"/>
            <p:nvPr/>
          </p:nvSpPr>
          <p:spPr>
            <a:xfrm>
              <a:off x="7511835" y="1120623"/>
              <a:ext cx="4015458" cy="1200329"/>
            </a:xfrm>
            <a:prstGeom prst="rect">
              <a:avLst/>
            </a:prstGeom>
            <a:solidFill>
              <a:schemeClr val="bg1"/>
            </a:solidFill>
          </p:spPr>
          <p:txBody>
            <a:bodyPr wrap="none" rtlCol="0">
              <a:spAutoFit/>
            </a:bodyPr>
            <a:lstStyle/>
            <a:p>
              <a:r>
                <a:rPr lang="en-US" sz="2400" i="1" dirty="0">
                  <a:solidFill>
                    <a:srgbClr val="FF6600"/>
                  </a:solidFill>
                  <a:latin typeface="Calibri" panose="020F0502020204030204" pitchFamily="34" charset="0"/>
                  <a:ea typeface="Times New Roman" panose="02020603050405020304" pitchFamily="18" charset="0"/>
                  <a:cs typeface="Times New Roman" panose="02020603050405020304" pitchFamily="18" charset="0"/>
                </a:rPr>
                <a:t>j</a:t>
              </a:r>
              <a:r>
                <a:rPr lang="en-US" sz="2400" i="1" dirty="0">
                  <a:solidFill>
                    <a:srgbClr val="FF6600"/>
                  </a:solidFill>
                  <a:effectLst/>
                  <a:latin typeface="Calibri" panose="020F0502020204030204" pitchFamily="34" charset="0"/>
                  <a:ea typeface="Times New Roman" panose="02020603050405020304" pitchFamily="18" charset="0"/>
                  <a:cs typeface="Times New Roman" panose="02020603050405020304" pitchFamily="18" charset="0"/>
                </a:rPr>
                <a:t>udged as good water quality,</a:t>
              </a:r>
            </a:p>
            <a:p>
              <a:r>
                <a:rPr lang="en-GB" sz="2400" i="1" dirty="0">
                  <a:solidFill>
                    <a:srgbClr val="FF6600"/>
                  </a:solidFill>
                  <a:effectLst/>
                  <a:latin typeface="Calibri" panose="020F0502020204030204" pitchFamily="34" charset="0"/>
                  <a:ea typeface="Times New Roman" panose="02020603050405020304" pitchFamily="18" charset="0"/>
                  <a:cs typeface="Times New Roman" panose="02020603050405020304" pitchFamily="18" charset="0"/>
                </a:rPr>
                <a:t>satisfying bathing aesthetics </a:t>
              </a:r>
            </a:p>
            <a:p>
              <a:r>
                <a:rPr lang="en-GB" sz="2400" i="1" dirty="0">
                  <a:solidFill>
                    <a:srgbClr val="FF6600"/>
                  </a:solidFill>
                  <a:effectLst/>
                  <a:latin typeface="Calibri" panose="020F0502020204030204" pitchFamily="34" charset="0"/>
                  <a:ea typeface="Times New Roman" panose="02020603050405020304" pitchFamily="18" charset="0"/>
                  <a:cs typeface="Times New Roman" panose="02020603050405020304" pitchFamily="18" charset="0"/>
                </a:rPr>
                <a:t>by </a:t>
              </a:r>
              <a:r>
                <a:rPr lang="en-GB" sz="2400" i="1" u="sng" dirty="0">
                  <a:solidFill>
                    <a:srgbClr val="FF6600"/>
                  </a:solidFill>
                  <a:effectLst/>
                  <a:latin typeface="Calibri" panose="020F0502020204030204" pitchFamily="34" charset="0"/>
                  <a:ea typeface="Times New Roman" panose="02020603050405020304" pitchFamily="18" charset="0"/>
                  <a:cs typeface="Times New Roman" panose="02020603050405020304" pitchFamily="18" charset="0"/>
                </a:rPr>
                <a:t>human perception</a:t>
              </a:r>
              <a:r>
                <a:rPr lang="en-GB" sz="2400" i="1" dirty="0">
                  <a:solidFill>
                    <a:srgbClr val="FF6600"/>
                  </a:solidFill>
                  <a:effectLst/>
                  <a:latin typeface="Calibri" panose="020F0502020204030204" pitchFamily="34" charset="0"/>
                  <a:ea typeface="Times New Roman" panose="02020603050405020304" pitchFamily="18" charset="0"/>
                  <a:cs typeface="Times New Roman" panose="02020603050405020304" pitchFamily="18" charset="0"/>
                </a:rPr>
                <a:t>,</a:t>
              </a:r>
            </a:p>
          </p:txBody>
        </p:sp>
        <p:sp>
          <p:nvSpPr>
            <p:cNvPr id="20" name="Pfeil: nach rechts 19">
              <a:extLst>
                <a:ext uri="{FF2B5EF4-FFF2-40B4-BE49-F238E27FC236}">
                  <a16:creationId xmlns:a16="http://schemas.microsoft.com/office/drawing/2014/main" id="{4E8786AF-B717-477B-8861-88B4E4B6E6DE}"/>
                </a:ext>
              </a:extLst>
            </p:cNvPr>
            <p:cNvSpPr/>
            <p:nvPr/>
          </p:nvSpPr>
          <p:spPr>
            <a:xfrm>
              <a:off x="7182259" y="1192919"/>
              <a:ext cx="327803" cy="399447"/>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2" name="Textfeld 31">
            <a:extLst>
              <a:ext uri="{FF2B5EF4-FFF2-40B4-BE49-F238E27FC236}">
                <a16:creationId xmlns:a16="http://schemas.microsoft.com/office/drawing/2014/main" id="{547AAF20-76B6-48D5-8329-F998A8A0A41C}"/>
              </a:ext>
            </a:extLst>
          </p:cNvPr>
          <p:cNvSpPr txBox="1"/>
          <p:nvPr/>
        </p:nvSpPr>
        <p:spPr>
          <a:xfrm>
            <a:off x="10981310" y="5944162"/>
            <a:ext cx="1091966" cy="246221"/>
          </a:xfrm>
          <a:prstGeom prst="rect">
            <a:avLst/>
          </a:prstGeom>
          <a:noFill/>
        </p:spPr>
        <p:txBody>
          <a:bodyPr wrap="none" rtlCol="0">
            <a:spAutoFit/>
          </a:bodyPr>
          <a:lstStyle/>
          <a:p>
            <a:r>
              <a:rPr lang="en-GB" sz="1000" dirty="0">
                <a:solidFill>
                  <a:schemeClr val="bg1"/>
                </a:solidFill>
              </a:rPr>
              <a:t>Photo: K Teubner</a:t>
            </a:r>
          </a:p>
        </p:txBody>
      </p:sp>
      <p:sp>
        <p:nvSpPr>
          <p:cNvPr id="33" name="Text Box 21">
            <a:extLst>
              <a:ext uri="{FF2B5EF4-FFF2-40B4-BE49-F238E27FC236}">
                <a16:creationId xmlns:a16="http://schemas.microsoft.com/office/drawing/2014/main" id="{E4B911EF-4F9C-487F-BA76-02A166A9B8A4}"/>
              </a:ext>
            </a:extLst>
          </p:cNvPr>
          <p:cNvSpPr txBox="1">
            <a:spLocks noChangeArrowheads="1"/>
          </p:cNvSpPr>
          <p:nvPr/>
        </p:nvSpPr>
        <p:spPr bwMode="auto">
          <a:xfrm>
            <a:off x="7336594" y="6258369"/>
            <a:ext cx="4690130" cy="276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de-DE" altLang="en-US" sz="1200" dirty="0" err="1">
                <a:solidFill>
                  <a:srgbClr val="002060"/>
                </a:solidFill>
              </a:rPr>
              <a:t>from</a:t>
            </a:r>
            <a:r>
              <a:rPr lang="de-DE" altLang="en-US" sz="1200" dirty="0">
                <a:solidFill>
                  <a:srgbClr val="002060"/>
                </a:solidFill>
              </a:rPr>
              <a:t>: Teubner et al. 2021, </a:t>
            </a:r>
            <a:r>
              <a:rPr lang="de-DE" altLang="en-US" sz="1200" dirty="0" err="1">
                <a:solidFill>
                  <a:srgbClr val="002060"/>
                </a:solidFill>
              </a:rPr>
              <a:t>extended</a:t>
            </a:r>
            <a:r>
              <a:rPr lang="de-DE" altLang="en-US" sz="1200" dirty="0">
                <a:solidFill>
                  <a:srgbClr val="002060"/>
                </a:solidFill>
              </a:rPr>
              <a:t> </a:t>
            </a:r>
            <a:r>
              <a:rPr lang="de-DE" altLang="en-US" sz="1200" dirty="0" err="1">
                <a:solidFill>
                  <a:srgbClr val="002060"/>
                </a:solidFill>
              </a:rPr>
              <a:t>abstract</a:t>
            </a:r>
            <a:r>
              <a:rPr lang="de-DE" altLang="en-US" sz="1200" dirty="0">
                <a:solidFill>
                  <a:srgbClr val="002060"/>
                </a:solidFill>
              </a:rPr>
              <a:t>, 43</a:t>
            </a:r>
            <a:r>
              <a:rPr lang="de-DE" altLang="en-US" sz="1200" baseline="30000" dirty="0">
                <a:solidFill>
                  <a:srgbClr val="002060"/>
                </a:solidFill>
              </a:rPr>
              <a:t>rd</a:t>
            </a:r>
            <a:r>
              <a:rPr lang="de-DE" altLang="en-US" sz="1200" dirty="0">
                <a:solidFill>
                  <a:srgbClr val="002060"/>
                </a:solidFill>
              </a:rPr>
              <a:t> IAD-</a:t>
            </a:r>
            <a:r>
              <a:rPr lang="de-DE" altLang="en-US" sz="1200" dirty="0" err="1">
                <a:solidFill>
                  <a:srgbClr val="002060"/>
                </a:solidFill>
              </a:rPr>
              <a:t>conference</a:t>
            </a:r>
            <a:endParaRPr lang="de-DE" altLang="en-US" sz="1200" dirty="0">
              <a:solidFill>
                <a:srgbClr val="002060"/>
              </a:solidFill>
              <a:latin typeface="Times New Roman" panose="02020603050405020304" pitchFamily="18" charset="0"/>
            </a:endParaRPr>
          </a:p>
        </p:txBody>
      </p:sp>
    </p:spTree>
    <p:extLst>
      <p:ext uri="{BB962C8B-B14F-4D97-AF65-F5344CB8AC3E}">
        <p14:creationId xmlns:p14="http://schemas.microsoft.com/office/powerpoint/2010/main" val="3316721362"/>
      </p:ext>
    </p:extLst>
  </p:cSld>
  <p:clrMapOvr>
    <a:masterClrMapping/>
  </p:clrMapOvr>
  <p:transition>
    <p:dissolv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30AF77D8-33A7-4CEB-9EEF-FC09A161AC43}"/>
              </a:ext>
            </a:extLst>
          </p:cNvPr>
          <p:cNvPicPr>
            <a:picLocks noChangeAspect="1"/>
          </p:cNvPicPr>
          <p:nvPr/>
        </p:nvPicPr>
        <p:blipFill>
          <a:blip r:embed="rId2"/>
          <a:stretch>
            <a:fillRect/>
          </a:stretch>
        </p:blipFill>
        <p:spPr>
          <a:xfrm>
            <a:off x="6438048" y="950370"/>
            <a:ext cx="5761219" cy="4767485"/>
          </a:xfrm>
          <a:prstGeom prst="rect">
            <a:avLst/>
          </a:prstGeom>
        </p:spPr>
      </p:pic>
      <p:pic>
        <p:nvPicPr>
          <p:cNvPr id="7" name="Grafik 6">
            <a:extLst>
              <a:ext uri="{FF2B5EF4-FFF2-40B4-BE49-F238E27FC236}">
                <a16:creationId xmlns:a16="http://schemas.microsoft.com/office/drawing/2014/main" id="{6C2CB7B0-50C4-422B-B33A-F4737297BFD5}"/>
              </a:ext>
            </a:extLst>
          </p:cNvPr>
          <p:cNvPicPr>
            <a:picLocks noChangeAspect="1"/>
          </p:cNvPicPr>
          <p:nvPr/>
        </p:nvPicPr>
        <p:blipFill>
          <a:blip r:embed="rId3"/>
          <a:stretch>
            <a:fillRect/>
          </a:stretch>
        </p:blipFill>
        <p:spPr>
          <a:xfrm>
            <a:off x="924543" y="940956"/>
            <a:ext cx="5542933" cy="4767485"/>
          </a:xfrm>
          <a:prstGeom prst="rect">
            <a:avLst/>
          </a:prstGeom>
          <a:ln w="76200">
            <a:noFill/>
          </a:ln>
        </p:spPr>
      </p:pic>
      <p:cxnSp>
        <p:nvCxnSpPr>
          <p:cNvPr id="11" name="Gerader Verbinder 10">
            <a:extLst>
              <a:ext uri="{FF2B5EF4-FFF2-40B4-BE49-F238E27FC236}">
                <a16:creationId xmlns:a16="http://schemas.microsoft.com/office/drawing/2014/main" id="{505A6B09-32D2-4815-A953-AC0E20962154}"/>
              </a:ext>
            </a:extLst>
          </p:cNvPr>
          <p:cNvCxnSpPr>
            <a:cxnSpLocks/>
          </p:cNvCxnSpPr>
          <p:nvPr/>
        </p:nvCxnSpPr>
        <p:spPr>
          <a:xfrm>
            <a:off x="1691930" y="2473401"/>
            <a:ext cx="4396960"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B9880D8C-37E2-4A8D-B428-553EC7B27B17}"/>
              </a:ext>
            </a:extLst>
          </p:cNvPr>
          <p:cNvCxnSpPr>
            <a:cxnSpLocks/>
          </p:cNvCxnSpPr>
          <p:nvPr/>
        </p:nvCxnSpPr>
        <p:spPr>
          <a:xfrm flipV="1">
            <a:off x="10725725" y="4244196"/>
            <a:ext cx="0" cy="612477"/>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97944477-CCD1-4E24-A445-C14393FE301F}"/>
              </a:ext>
            </a:extLst>
          </p:cNvPr>
          <p:cNvCxnSpPr>
            <a:cxnSpLocks/>
          </p:cNvCxnSpPr>
          <p:nvPr/>
        </p:nvCxnSpPr>
        <p:spPr>
          <a:xfrm flipV="1">
            <a:off x="10720963" y="1682151"/>
            <a:ext cx="0" cy="2178666"/>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extfeld 17">
            <a:extLst>
              <a:ext uri="{FF2B5EF4-FFF2-40B4-BE49-F238E27FC236}">
                <a16:creationId xmlns:a16="http://schemas.microsoft.com/office/drawing/2014/main" id="{A0E98F48-8871-4308-ADD2-C66FED4D9876}"/>
              </a:ext>
            </a:extLst>
          </p:cNvPr>
          <p:cNvSpPr txBox="1"/>
          <p:nvPr/>
        </p:nvSpPr>
        <p:spPr>
          <a:xfrm>
            <a:off x="1184629" y="2212622"/>
            <a:ext cx="569387" cy="461665"/>
          </a:xfrm>
          <a:prstGeom prst="rect">
            <a:avLst/>
          </a:prstGeom>
          <a:noFill/>
        </p:spPr>
        <p:txBody>
          <a:bodyPr wrap="none" rtlCol="0">
            <a:spAutoFit/>
          </a:bodyPr>
          <a:lstStyle/>
          <a:p>
            <a:r>
              <a:rPr lang="en-GB" sz="2400" b="1" dirty="0">
                <a:solidFill>
                  <a:srgbClr val="00B0F0"/>
                </a:solidFill>
                <a:latin typeface="Freestyle Script" panose="030804020302050B0404" pitchFamily="66" charset="0"/>
              </a:rPr>
              <a:t>1.5m</a:t>
            </a:r>
          </a:p>
        </p:txBody>
      </p:sp>
      <p:sp>
        <p:nvSpPr>
          <p:cNvPr id="19" name="Textfeld 18">
            <a:extLst>
              <a:ext uri="{FF2B5EF4-FFF2-40B4-BE49-F238E27FC236}">
                <a16:creationId xmlns:a16="http://schemas.microsoft.com/office/drawing/2014/main" id="{9704732D-1CEE-4215-BBFE-97FB6881C4FA}"/>
              </a:ext>
            </a:extLst>
          </p:cNvPr>
          <p:cNvSpPr txBox="1"/>
          <p:nvPr/>
        </p:nvSpPr>
        <p:spPr>
          <a:xfrm>
            <a:off x="10430400" y="3803751"/>
            <a:ext cx="633507" cy="523220"/>
          </a:xfrm>
          <a:prstGeom prst="rect">
            <a:avLst/>
          </a:prstGeom>
          <a:noFill/>
        </p:spPr>
        <p:txBody>
          <a:bodyPr wrap="none" rtlCol="0">
            <a:spAutoFit/>
          </a:bodyPr>
          <a:lstStyle/>
          <a:p>
            <a:r>
              <a:rPr lang="en-GB" sz="2800" b="1" dirty="0">
                <a:solidFill>
                  <a:schemeClr val="accent6">
                    <a:lumMod val="75000"/>
                  </a:schemeClr>
                </a:solidFill>
                <a:latin typeface="Freestyle Script" panose="030804020302050B0404" pitchFamily="66" charset="0"/>
              </a:rPr>
              <a:t>3.5m</a:t>
            </a:r>
          </a:p>
        </p:txBody>
      </p:sp>
      <p:cxnSp>
        <p:nvCxnSpPr>
          <p:cNvPr id="32" name="Gerader Verbinder 31">
            <a:extLst>
              <a:ext uri="{FF2B5EF4-FFF2-40B4-BE49-F238E27FC236}">
                <a16:creationId xmlns:a16="http://schemas.microsoft.com/office/drawing/2014/main" id="{C0D602A2-B15B-40D2-943A-4A8C0764C5DB}"/>
              </a:ext>
            </a:extLst>
          </p:cNvPr>
          <p:cNvCxnSpPr>
            <a:cxnSpLocks/>
          </p:cNvCxnSpPr>
          <p:nvPr/>
        </p:nvCxnSpPr>
        <p:spPr>
          <a:xfrm>
            <a:off x="2929804" y="2514599"/>
            <a:ext cx="0" cy="2342074"/>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34" name="Gerader Verbinder 33">
            <a:extLst>
              <a:ext uri="{FF2B5EF4-FFF2-40B4-BE49-F238E27FC236}">
                <a16:creationId xmlns:a16="http://schemas.microsoft.com/office/drawing/2014/main" id="{E71B5CD6-3BC6-45F3-8DF5-EA53FA7C9200}"/>
              </a:ext>
            </a:extLst>
          </p:cNvPr>
          <p:cNvCxnSpPr>
            <a:cxnSpLocks/>
          </p:cNvCxnSpPr>
          <p:nvPr/>
        </p:nvCxnSpPr>
        <p:spPr>
          <a:xfrm>
            <a:off x="1939211" y="2474492"/>
            <a:ext cx="0" cy="2382181"/>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sp>
        <p:nvSpPr>
          <p:cNvPr id="16" name="Textfeld 15">
            <a:extLst>
              <a:ext uri="{FF2B5EF4-FFF2-40B4-BE49-F238E27FC236}">
                <a16:creationId xmlns:a16="http://schemas.microsoft.com/office/drawing/2014/main" id="{C2A025B9-2593-4766-BAFD-329484693138}"/>
              </a:ext>
            </a:extLst>
          </p:cNvPr>
          <p:cNvSpPr txBox="1"/>
          <p:nvPr/>
        </p:nvSpPr>
        <p:spPr>
          <a:xfrm>
            <a:off x="1944962" y="4498443"/>
            <a:ext cx="1013419" cy="461665"/>
          </a:xfrm>
          <a:prstGeom prst="rect">
            <a:avLst/>
          </a:prstGeom>
          <a:noFill/>
        </p:spPr>
        <p:txBody>
          <a:bodyPr wrap="none" rtlCol="0">
            <a:spAutoFit/>
          </a:bodyPr>
          <a:lstStyle/>
          <a:p>
            <a:r>
              <a:rPr lang="en-GB" sz="2400" b="1" dirty="0">
                <a:solidFill>
                  <a:srgbClr val="FF6600"/>
                </a:solidFill>
                <a:latin typeface="Freestyle Script" panose="030804020302050B0404" pitchFamily="66" charset="0"/>
              </a:rPr>
              <a:t>4 – 12 µg</a:t>
            </a:r>
          </a:p>
        </p:txBody>
      </p:sp>
      <p:sp>
        <p:nvSpPr>
          <p:cNvPr id="20" name="Textfeld 19">
            <a:extLst>
              <a:ext uri="{FF2B5EF4-FFF2-40B4-BE49-F238E27FC236}">
                <a16:creationId xmlns:a16="http://schemas.microsoft.com/office/drawing/2014/main" id="{2E1C8172-E284-484D-843D-243BA64188B3}"/>
              </a:ext>
            </a:extLst>
          </p:cNvPr>
          <p:cNvSpPr txBox="1"/>
          <p:nvPr/>
        </p:nvSpPr>
        <p:spPr>
          <a:xfrm>
            <a:off x="1902247" y="4197847"/>
            <a:ext cx="1161119" cy="523220"/>
          </a:xfrm>
          <a:prstGeom prst="rect">
            <a:avLst/>
          </a:prstGeom>
          <a:noFill/>
        </p:spPr>
        <p:txBody>
          <a:bodyPr wrap="square" rtlCol="0">
            <a:spAutoFit/>
          </a:bodyPr>
          <a:lstStyle/>
          <a:p>
            <a:r>
              <a:rPr lang="en-GB" sz="2800" dirty="0" err="1">
                <a:solidFill>
                  <a:srgbClr val="FF6600"/>
                </a:solidFill>
                <a:latin typeface="Freestyle Script" panose="030804020302050B0404" pitchFamily="66" charset="0"/>
              </a:rPr>
              <a:t>mesotroph</a:t>
            </a:r>
            <a:endParaRPr lang="en-GB" sz="2800" dirty="0">
              <a:solidFill>
                <a:srgbClr val="FF6600"/>
              </a:solidFill>
              <a:latin typeface="Freestyle Script" panose="030804020302050B0404" pitchFamily="66" charset="0"/>
            </a:endParaRPr>
          </a:p>
        </p:txBody>
      </p:sp>
      <p:sp>
        <p:nvSpPr>
          <p:cNvPr id="21" name="Textfeld 20">
            <a:extLst>
              <a:ext uri="{FF2B5EF4-FFF2-40B4-BE49-F238E27FC236}">
                <a16:creationId xmlns:a16="http://schemas.microsoft.com/office/drawing/2014/main" id="{07EAEB29-D2FC-4915-B3EC-F295EB34E8B0}"/>
              </a:ext>
            </a:extLst>
          </p:cNvPr>
          <p:cNvSpPr txBox="1"/>
          <p:nvPr/>
        </p:nvSpPr>
        <p:spPr>
          <a:xfrm>
            <a:off x="10700996" y="1662606"/>
            <a:ext cx="817853" cy="461665"/>
          </a:xfrm>
          <a:prstGeom prst="rect">
            <a:avLst/>
          </a:prstGeom>
          <a:noFill/>
        </p:spPr>
        <p:txBody>
          <a:bodyPr wrap="none" rtlCol="0">
            <a:spAutoFit/>
          </a:bodyPr>
          <a:lstStyle/>
          <a:p>
            <a:r>
              <a:rPr lang="en-GB" sz="2400" dirty="0">
                <a:solidFill>
                  <a:schemeClr val="accent6">
                    <a:lumMod val="75000"/>
                  </a:schemeClr>
                </a:solidFill>
                <a:latin typeface="Freestyle Script" panose="030804020302050B0404" pitchFamily="66" charset="0"/>
              </a:rPr>
              <a:t>  Chara</a:t>
            </a:r>
          </a:p>
        </p:txBody>
      </p:sp>
      <p:sp>
        <p:nvSpPr>
          <p:cNvPr id="22" name="Textfeld 21">
            <a:extLst>
              <a:ext uri="{FF2B5EF4-FFF2-40B4-BE49-F238E27FC236}">
                <a16:creationId xmlns:a16="http://schemas.microsoft.com/office/drawing/2014/main" id="{DF67018B-4FD0-433F-B95D-E96B9BAF7990}"/>
              </a:ext>
            </a:extLst>
          </p:cNvPr>
          <p:cNvSpPr txBox="1"/>
          <p:nvPr/>
        </p:nvSpPr>
        <p:spPr>
          <a:xfrm>
            <a:off x="9463945" y="1790745"/>
            <a:ext cx="1273105" cy="461665"/>
          </a:xfrm>
          <a:prstGeom prst="rect">
            <a:avLst/>
          </a:prstGeom>
          <a:noFill/>
        </p:spPr>
        <p:txBody>
          <a:bodyPr wrap="none" rtlCol="0">
            <a:spAutoFit/>
          </a:bodyPr>
          <a:lstStyle/>
          <a:p>
            <a:r>
              <a:rPr lang="en-GB" sz="2400" dirty="0" err="1">
                <a:solidFill>
                  <a:schemeClr val="accent6">
                    <a:lumMod val="75000"/>
                  </a:schemeClr>
                </a:solidFill>
                <a:latin typeface="Freestyle Script" panose="030804020302050B0404" pitchFamily="66" charset="0"/>
              </a:rPr>
              <a:t>Myriophyllum</a:t>
            </a:r>
            <a:endParaRPr lang="en-GB" sz="2400" dirty="0">
              <a:solidFill>
                <a:schemeClr val="accent6">
                  <a:lumMod val="75000"/>
                </a:schemeClr>
              </a:solidFill>
              <a:latin typeface="Freestyle Script" panose="030804020302050B0404" pitchFamily="66" charset="0"/>
            </a:endParaRPr>
          </a:p>
        </p:txBody>
      </p:sp>
      <p:sp>
        <p:nvSpPr>
          <p:cNvPr id="25" name="Freihandform: Form 24">
            <a:extLst>
              <a:ext uri="{FF2B5EF4-FFF2-40B4-BE49-F238E27FC236}">
                <a16:creationId xmlns:a16="http://schemas.microsoft.com/office/drawing/2014/main" id="{109AE6CA-207B-4366-95FA-ECED5CB0C191}"/>
              </a:ext>
            </a:extLst>
          </p:cNvPr>
          <p:cNvSpPr/>
          <p:nvPr/>
        </p:nvSpPr>
        <p:spPr>
          <a:xfrm flipH="1" flipV="1">
            <a:off x="9959402" y="2382267"/>
            <a:ext cx="471879" cy="252195"/>
          </a:xfrm>
          <a:custGeom>
            <a:avLst/>
            <a:gdLst>
              <a:gd name="connsiteX0" fmla="*/ 0 w 426492"/>
              <a:gd name="connsiteY0" fmla="*/ 317310 h 317310"/>
              <a:gd name="connsiteX1" fmla="*/ 17059 w 426492"/>
              <a:gd name="connsiteY1" fmla="*/ 303662 h 317310"/>
              <a:gd name="connsiteX2" fmla="*/ 68238 w 426492"/>
              <a:gd name="connsiteY2" fmla="*/ 269543 h 317310"/>
              <a:gd name="connsiteX3" fmla="*/ 133065 w 426492"/>
              <a:gd name="connsiteY3" fmla="*/ 214952 h 317310"/>
              <a:gd name="connsiteX4" fmla="*/ 187656 w 426492"/>
              <a:gd name="connsiteY4" fmla="*/ 180833 h 317310"/>
              <a:gd name="connsiteX5" fmla="*/ 252483 w 426492"/>
              <a:gd name="connsiteY5" fmla="*/ 133065 h 317310"/>
              <a:gd name="connsiteX6" fmla="*/ 279779 w 426492"/>
              <a:gd name="connsiteY6" fmla="*/ 112594 h 317310"/>
              <a:gd name="connsiteX7" fmla="*/ 300250 w 426492"/>
              <a:gd name="connsiteY7" fmla="*/ 92122 h 317310"/>
              <a:gd name="connsiteX8" fmla="*/ 313898 w 426492"/>
              <a:gd name="connsiteY8" fmla="*/ 75062 h 317310"/>
              <a:gd name="connsiteX9" fmla="*/ 348018 w 426492"/>
              <a:gd name="connsiteY9" fmla="*/ 51179 h 317310"/>
              <a:gd name="connsiteX10" fmla="*/ 382137 w 426492"/>
              <a:gd name="connsiteY10" fmla="*/ 34119 h 317310"/>
              <a:gd name="connsiteX11" fmla="*/ 409432 w 426492"/>
              <a:gd name="connsiteY11" fmla="*/ 13647 h 317310"/>
              <a:gd name="connsiteX12" fmla="*/ 426492 w 426492"/>
              <a:gd name="connsiteY12" fmla="*/ 0 h 31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6492" h="317310">
                <a:moveTo>
                  <a:pt x="0" y="317310"/>
                </a:moveTo>
                <a:cubicBezTo>
                  <a:pt x="5686" y="312761"/>
                  <a:pt x="11093" y="307838"/>
                  <a:pt x="17059" y="303662"/>
                </a:cubicBezTo>
                <a:cubicBezTo>
                  <a:pt x="33856" y="291904"/>
                  <a:pt x="51951" y="281998"/>
                  <a:pt x="68238" y="269543"/>
                </a:cubicBezTo>
                <a:cubicBezTo>
                  <a:pt x="90679" y="252382"/>
                  <a:pt x="110387" y="231798"/>
                  <a:pt x="133065" y="214952"/>
                </a:cubicBezTo>
                <a:cubicBezTo>
                  <a:pt x="150291" y="202156"/>
                  <a:pt x="169958" y="192969"/>
                  <a:pt x="187656" y="180833"/>
                </a:cubicBezTo>
                <a:cubicBezTo>
                  <a:pt x="209793" y="165653"/>
                  <a:pt x="230914" y="149042"/>
                  <a:pt x="252483" y="133065"/>
                </a:cubicBezTo>
                <a:cubicBezTo>
                  <a:pt x="261622" y="126295"/>
                  <a:pt x="271737" y="120636"/>
                  <a:pt x="279779" y="112594"/>
                </a:cubicBezTo>
                <a:cubicBezTo>
                  <a:pt x="286603" y="105770"/>
                  <a:pt x="293759" y="99263"/>
                  <a:pt x="300250" y="92122"/>
                </a:cubicBezTo>
                <a:cubicBezTo>
                  <a:pt x="305149" y="86733"/>
                  <a:pt x="308369" y="79801"/>
                  <a:pt x="313898" y="75062"/>
                </a:cubicBezTo>
                <a:cubicBezTo>
                  <a:pt x="324439" y="66027"/>
                  <a:pt x="337178" y="59852"/>
                  <a:pt x="348018" y="51179"/>
                </a:cubicBezTo>
                <a:cubicBezTo>
                  <a:pt x="369605" y="33908"/>
                  <a:pt x="357936" y="38959"/>
                  <a:pt x="382137" y="34119"/>
                </a:cubicBezTo>
                <a:cubicBezTo>
                  <a:pt x="391235" y="27295"/>
                  <a:pt x="401390" y="21689"/>
                  <a:pt x="409432" y="13647"/>
                </a:cubicBezTo>
                <a:cubicBezTo>
                  <a:pt x="421466" y="1614"/>
                  <a:pt x="415352" y="5570"/>
                  <a:pt x="426492" y="0"/>
                </a:cubicBezTo>
              </a:path>
            </a:pathLst>
          </a:cu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Freihandform: Form 26">
            <a:extLst>
              <a:ext uri="{FF2B5EF4-FFF2-40B4-BE49-F238E27FC236}">
                <a16:creationId xmlns:a16="http://schemas.microsoft.com/office/drawing/2014/main" id="{CF5E46B8-32B5-4AFA-9891-5D82B017087D}"/>
              </a:ext>
            </a:extLst>
          </p:cNvPr>
          <p:cNvSpPr/>
          <p:nvPr/>
        </p:nvSpPr>
        <p:spPr>
          <a:xfrm>
            <a:off x="7949231" y="2581086"/>
            <a:ext cx="2342465" cy="933639"/>
          </a:xfrm>
          <a:custGeom>
            <a:avLst/>
            <a:gdLst>
              <a:gd name="connsiteX0" fmla="*/ 0 w 2455069"/>
              <a:gd name="connsiteY0" fmla="*/ 1126331 h 1133475"/>
              <a:gd name="connsiteX1" fmla="*/ 178593 w 2455069"/>
              <a:gd name="connsiteY1" fmla="*/ 1128713 h 1133475"/>
              <a:gd name="connsiteX2" fmla="*/ 257175 w 2455069"/>
              <a:gd name="connsiteY2" fmla="*/ 1131094 h 1133475"/>
              <a:gd name="connsiteX3" fmla="*/ 426243 w 2455069"/>
              <a:gd name="connsiteY3" fmla="*/ 1133475 h 1133475"/>
              <a:gd name="connsiteX4" fmla="*/ 642937 w 2455069"/>
              <a:gd name="connsiteY4" fmla="*/ 1131094 h 1133475"/>
              <a:gd name="connsiteX5" fmla="*/ 831056 w 2455069"/>
              <a:gd name="connsiteY5" fmla="*/ 1123950 h 1133475"/>
              <a:gd name="connsiteX6" fmla="*/ 907256 w 2455069"/>
              <a:gd name="connsiteY6" fmla="*/ 1121569 h 1133475"/>
              <a:gd name="connsiteX7" fmla="*/ 1045368 w 2455069"/>
              <a:gd name="connsiteY7" fmla="*/ 1114425 h 1133475"/>
              <a:gd name="connsiteX8" fmla="*/ 1135856 w 2455069"/>
              <a:gd name="connsiteY8" fmla="*/ 1109663 h 1133475"/>
              <a:gd name="connsiteX9" fmla="*/ 1216818 w 2455069"/>
              <a:gd name="connsiteY9" fmla="*/ 1092994 h 1133475"/>
              <a:gd name="connsiteX10" fmla="*/ 1350168 w 2455069"/>
              <a:gd name="connsiteY10" fmla="*/ 1057275 h 1133475"/>
              <a:gd name="connsiteX11" fmla="*/ 1404937 w 2455069"/>
              <a:gd name="connsiteY11" fmla="*/ 1042988 h 1133475"/>
              <a:gd name="connsiteX12" fmla="*/ 1462087 w 2455069"/>
              <a:gd name="connsiteY12" fmla="*/ 1019175 h 1133475"/>
              <a:gd name="connsiteX13" fmla="*/ 1516856 w 2455069"/>
              <a:gd name="connsiteY13" fmla="*/ 1002506 h 1133475"/>
              <a:gd name="connsiteX14" fmla="*/ 1621631 w 2455069"/>
              <a:gd name="connsiteY14" fmla="*/ 950119 h 1133475"/>
              <a:gd name="connsiteX15" fmla="*/ 1712118 w 2455069"/>
              <a:gd name="connsiteY15" fmla="*/ 909638 h 1133475"/>
              <a:gd name="connsiteX16" fmla="*/ 1874043 w 2455069"/>
              <a:gd name="connsiteY16" fmla="*/ 800100 h 1133475"/>
              <a:gd name="connsiteX17" fmla="*/ 1950243 w 2455069"/>
              <a:gd name="connsiteY17" fmla="*/ 745331 h 1133475"/>
              <a:gd name="connsiteX18" fmla="*/ 2057400 w 2455069"/>
              <a:gd name="connsiteY18" fmla="*/ 664369 h 1133475"/>
              <a:gd name="connsiteX19" fmla="*/ 2081212 w 2455069"/>
              <a:gd name="connsiteY19" fmla="*/ 628650 h 1133475"/>
              <a:gd name="connsiteX20" fmla="*/ 2233612 w 2455069"/>
              <a:gd name="connsiteY20" fmla="*/ 450056 h 1133475"/>
              <a:gd name="connsiteX21" fmla="*/ 2357437 w 2455069"/>
              <a:gd name="connsiteY21" fmla="*/ 247650 h 1133475"/>
              <a:gd name="connsiteX22" fmla="*/ 2436018 w 2455069"/>
              <a:gd name="connsiteY22" fmla="*/ 64294 h 1133475"/>
              <a:gd name="connsiteX23" fmla="*/ 2455068 w 2455069"/>
              <a:gd name="connsiteY23" fmla="*/ 0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55069" h="1133475">
                <a:moveTo>
                  <a:pt x="0" y="1126331"/>
                </a:moveTo>
                <a:lnTo>
                  <a:pt x="178593" y="1128713"/>
                </a:lnTo>
                <a:cubicBezTo>
                  <a:pt x="204795" y="1129198"/>
                  <a:pt x="230974" y="1130590"/>
                  <a:pt x="257175" y="1131094"/>
                </a:cubicBezTo>
                <a:lnTo>
                  <a:pt x="426243" y="1133475"/>
                </a:lnTo>
                <a:lnTo>
                  <a:pt x="642937" y="1131094"/>
                </a:lnTo>
                <a:cubicBezTo>
                  <a:pt x="724309" y="1129803"/>
                  <a:pt x="744958" y="1127349"/>
                  <a:pt x="831056" y="1123950"/>
                </a:cubicBezTo>
                <a:lnTo>
                  <a:pt x="907256" y="1121569"/>
                </a:lnTo>
                <a:cubicBezTo>
                  <a:pt x="1061972" y="1111898"/>
                  <a:pt x="911036" y="1120721"/>
                  <a:pt x="1045368" y="1114425"/>
                </a:cubicBezTo>
                <a:lnTo>
                  <a:pt x="1135856" y="1109663"/>
                </a:lnTo>
                <a:cubicBezTo>
                  <a:pt x="1295405" y="1062734"/>
                  <a:pt x="1059943" y="1129526"/>
                  <a:pt x="1216818" y="1092994"/>
                </a:cubicBezTo>
                <a:cubicBezTo>
                  <a:pt x="1261636" y="1082557"/>
                  <a:pt x="1305695" y="1069097"/>
                  <a:pt x="1350168" y="1057275"/>
                </a:cubicBezTo>
                <a:cubicBezTo>
                  <a:pt x="1368402" y="1052428"/>
                  <a:pt x="1387521" y="1050245"/>
                  <a:pt x="1404937" y="1042988"/>
                </a:cubicBezTo>
                <a:cubicBezTo>
                  <a:pt x="1423987" y="1035050"/>
                  <a:pt x="1442680" y="1026195"/>
                  <a:pt x="1462087" y="1019175"/>
                </a:cubicBezTo>
                <a:cubicBezTo>
                  <a:pt x="1480032" y="1012684"/>
                  <a:pt x="1499343" y="1010086"/>
                  <a:pt x="1516856" y="1002506"/>
                </a:cubicBezTo>
                <a:cubicBezTo>
                  <a:pt x="1552691" y="986996"/>
                  <a:pt x="1586369" y="966890"/>
                  <a:pt x="1621631" y="950119"/>
                </a:cubicBezTo>
                <a:cubicBezTo>
                  <a:pt x="1651471" y="935927"/>
                  <a:pt x="1684749" y="928152"/>
                  <a:pt x="1712118" y="909638"/>
                </a:cubicBezTo>
                <a:lnTo>
                  <a:pt x="1874043" y="800100"/>
                </a:lnTo>
                <a:cubicBezTo>
                  <a:pt x="1899789" y="782335"/>
                  <a:pt x="1924818" y="763552"/>
                  <a:pt x="1950243" y="745331"/>
                </a:cubicBezTo>
                <a:cubicBezTo>
                  <a:pt x="1964243" y="735297"/>
                  <a:pt x="2038652" y="684506"/>
                  <a:pt x="2057400" y="664369"/>
                </a:cubicBezTo>
                <a:cubicBezTo>
                  <a:pt x="2067151" y="653896"/>
                  <a:pt x="2072051" y="639643"/>
                  <a:pt x="2081212" y="628650"/>
                </a:cubicBezTo>
                <a:cubicBezTo>
                  <a:pt x="2195869" y="491061"/>
                  <a:pt x="2158717" y="548601"/>
                  <a:pt x="2233612" y="450056"/>
                </a:cubicBezTo>
                <a:cubicBezTo>
                  <a:pt x="2283288" y="384694"/>
                  <a:pt x="2323539" y="326746"/>
                  <a:pt x="2357437" y="247650"/>
                </a:cubicBezTo>
                <a:cubicBezTo>
                  <a:pt x="2383631" y="186531"/>
                  <a:pt x="2415752" y="127626"/>
                  <a:pt x="2436018" y="64294"/>
                </a:cubicBezTo>
                <a:cubicBezTo>
                  <a:pt x="2455552" y="3251"/>
                  <a:pt x="2455068" y="25598"/>
                  <a:pt x="2455068" y="0"/>
                </a:cubicBezTo>
              </a:path>
            </a:pathLst>
          </a:cu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Freihandform: Form 29">
            <a:extLst>
              <a:ext uri="{FF2B5EF4-FFF2-40B4-BE49-F238E27FC236}">
                <a16:creationId xmlns:a16="http://schemas.microsoft.com/office/drawing/2014/main" id="{5B4DBC99-9612-46E9-9260-22815ABF0573}"/>
              </a:ext>
            </a:extLst>
          </p:cNvPr>
          <p:cNvSpPr/>
          <p:nvPr/>
        </p:nvSpPr>
        <p:spPr>
          <a:xfrm flipH="1" flipV="1">
            <a:off x="10363232" y="2393816"/>
            <a:ext cx="45719" cy="478302"/>
          </a:xfrm>
          <a:custGeom>
            <a:avLst/>
            <a:gdLst>
              <a:gd name="connsiteX0" fmla="*/ 0 w 426492"/>
              <a:gd name="connsiteY0" fmla="*/ 317310 h 317310"/>
              <a:gd name="connsiteX1" fmla="*/ 17059 w 426492"/>
              <a:gd name="connsiteY1" fmla="*/ 303662 h 317310"/>
              <a:gd name="connsiteX2" fmla="*/ 68238 w 426492"/>
              <a:gd name="connsiteY2" fmla="*/ 269543 h 317310"/>
              <a:gd name="connsiteX3" fmla="*/ 133065 w 426492"/>
              <a:gd name="connsiteY3" fmla="*/ 214952 h 317310"/>
              <a:gd name="connsiteX4" fmla="*/ 187656 w 426492"/>
              <a:gd name="connsiteY4" fmla="*/ 180833 h 317310"/>
              <a:gd name="connsiteX5" fmla="*/ 252483 w 426492"/>
              <a:gd name="connsiteY5" fmla="*/ 133065 h 317310"/>
              <a:gd name="connsiteX6" fmla="*/ 279779 w 426492"/>
              <a:gd name="connsiteY6" fmla="*/ 112594 h 317310"/>
              <a:gd name="connsiteX7" fmla="*/ 300250 w 426492"/>
              <a:gd name="connsiteY7" fmla="*/ 92122 h 317310"/>
              <a:gd name="connsiteX8" fmla="*/ 313898 w 426492"/>
              <a:gd name="connsiteY8" fmla="*/ 75062 h 317310"/>
              <a:gd name="connsiteX9" fmla="*/ 348018 w 426492"/>
              <a:gd name="connsiteY9" fmla="*/ 51179 h 317310"/>
              <a:gd name="connsiteX10" fmla="*/ 382137 w 426492"/>
              <a:gd name="connsiteY10" fmla="*/ 34119 h 317310"/>
              <a:gd name="connsiteX11" fmla="*/ 409432 w 426492"/>
              <a:gd name="connsiteY11" fmla="*/ 13647 h 317310"/>
              <a:gd name="connsiteX12" fmla="*/ 426492 w 426492"/>
              <a:gd name="connsiteY12" fmla="*/ 0 h 31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6492" h="317310">
                <a:moveTo>
                  <a:pt x="0" y="317310"/>
                </a:moveTo>
                <a:cubicBezTo>
                  <a:pt x="5686" y="312761"/>
                  <a:pt x="11093" y="307838"/>
                  <a:pt x="17059" y="303662"/>
                </a:cubicBezTo>
                <a:cubicBezTo>
                  <a:pt x="33856" y="291904"/>
                  <a:pt x="51951" y="281998"/>
                  <a:pt x="68238" y="269543"/>
                </a:cubicBezTo>
                <a:cubicBezTo>
                  <a:pt x="90679" y="252382"/>
                  <a:pt x="110387" y="231798"/>
                  <a:pt x="133065" y="214952"/>
                </a:cubicBezTo>
                <a:cubicBezTo>
                  <a:pt x="150291" y="202156"/>
                  <a:pt x="169958" y="192969"/>
                  <a:pt x="187656" y="180833"/>
                </a:cubicBezTo>
                <a:cubicBezTo>
                  <a:pt x="209793" y="165653"/>
                  <a:pt x="230914" y="149042"/>
                  <a:pt x="252483" y="133065"/>
                </a:cubicBezTo>
                <a:cubicBezTo>
                  <a:pt x="261622" y="126295"/>
                  <a:pt x="271737" y="120636"/>
                  <a:pt x="279779" y="112594"/>
                </a:cubicBezTo>
                <a:cubicBezTo>
                  <a:pt x="286603" y="105770"/>
                  <a:pt x="293759" y="99263"/>
                  <a:pt x="300250" y="92122"/>
                </a:cubicBezTo>
                <a:cubicBezTo>
                  <a:pt x="305149" y="86733"/>
                  <a:pt x="308369" y="79801"/>
                  <a:pt x="313898" y="75062"/>
                </a:cubicBezTo>
                <a:cubicBezTo>
                  <a:pt x="324439" y="66027"/>
                  <a:pt x="337178" y="59852"/>
                  <a:pt x="348018" y="51179"/>
                </a:cubicBezTo>
                <a:cubicBezTo>
                  <a:pt x="369605" y="33908"/>
                  <a:pt x="357936" y="38959"/>
                  <a:pt x="382137" y="34119"/>
                </a:cubicBezTo>
                <a:cubicBezTo>
                  <a:pt x="391235" y="27295"/>
                  <a:pt x="401390" y="21689"/>
                  <a:pt x="409432" y="13647"/>
                </a:cubicBezTo>
                <a:cubicBezTo>
                  <a:pt x="421466" y="1614"/>
                  <a:pt x="415352" y="5570"/>
                  <a:pt x="426492" y="0"/>
                </a:cubicBezTo>
              </a:path>
            </a:pathLst>
          </a:cu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uppieren 35">
            <a:extLst>
              <a:ext uri="{FF2B5EF4-FFF2-40B4-BE49-F238E27FC236}">
                <a16:creationId xmlns:a16="http://schemas.microsoft.com/office/drawing/2014/main" id="{FA56E419-D097-456A-BFE2-CB1B4FAD68B8}"/>
              </a:ext>
            </a:extLst>
          </p:cNvPr>
          <p:cNvGrpSpPr/>
          <p:nvPr/>
        </p:nvGrpSpPr>
        <p:grpSpPr>
          <a:xfrm>
            <a:off x="3246579" y="2443453"/>
            <a:ext cx="2104714" cy="1590971"/>
            <a:chOff x="3084036" y="2443453"/>
            <a:chExt cx="2104714" cy="1590971"/>
          </a:xfrm>
        </p:grpSpPr>
        <p:grpSp>
          <p:nvGrpSpPr>
            <p:cNvPr id="35" name="Gruppieren 34">
              <a:extLst>
                <a:ext uri="{FF2B5EF4-FFF2-40B4-BE49-F238E27FC236}">
                  <a16:creationId xmlns:a16="http://schemas.microsoft.com/office/drawing/2014/main" id="{36E3A753-0B07-4A56-94A3-3E28B6E14D89}"/>
                </a:ext>
              </a:extLst>
            </p:cNvPr>
            <p:cNvGrpSpPr/>
            <p:nvPr/>
          </p:nvGrpSpPr>
          <p:grpSpPr>
            <a:xfrm>
              <a:off x="3084036" y="2910900"/>
              <a:ext cx="1973737" cy="1123524"/>
              <a:chOff x="3084036" y="2910900"/>
              <a:chExt cx="1973737" cy="1123524"/>
            </a:xfrm>
          </p:grpSpPr>
          <p:sp>
            <p:nvSpPr>
              <p:cNvPr id="3" name="Freihandform: Form 2">
                <a:extLst>
                  <a:ext uri="{FF2B5EF4-FFF2-40B4-BE49-F238E27FC236}">
                    <a16:creationId xmlns:a16="http://schemas.microsoft.com/office/drawing/2014/main" id="{ADA3523B-AAAE-423D-BF14-A9A389A793B4}"/>
                  </a:ext>
                </a:extLst>
              </p:cNvPr>
              <p:cNvSpPr/>
              <p:nvPr/>
            </p:nvSpPr>
            <p:spPr>
              <a:xfrm>
                <a:off x="3224538" y="2910900"/>
                <a:ext cx="1833235" cy="913267"/>
              </a:xfrm>
              <a:custGeom>
                <a:avLst/>
                <a:gdLst>
                  <a:gd name="connsiteX0" fmla="*/ 2712492 w 2712492"/>
                  <a:gd name="connsiteY0" fmla="*/ 3412 h 1473959"/>
                  <a:gd name="connsiteX1" fmla="*/ 2695433 w 2712492"/>
                  <a:gd name="connsiteY1" fmla="*/ 0 h 1473959"/>
                  <a:gd name="connsiteX2" fmla="*/ 2681785 w 2712492"/>
                  <a:gd name="connsiteY2" fmla="*/ 3412 h 1473959"/>
                  <a:gd name="connsiteX3" fmla="*/ 2627194 w 2712492"/>
                  <a:gd name="connsiteY3" fmla="*/ 10236 h 1473959"/>
                  <a:gd name="connsiteX4" fmla="*/ 2326943 w 2712492"/>
                  <a:gd name="connsiteY4" fmla="*/ 13648 h 1473959"/>
                  <a:gd name="connsiteX5" fmla="*/ 2190465 w 2712492"/>
                  <a:gd name="connsiteY5" fmla="*/ 20472 h 1473959"/>
                  <a:gd name="connsiteX6" fmla="*/ 2043752 w 2712492"/>
                  <a:gd name="connsiteY6" fmla="*/ 27296 h 1473959"/>
                  <a:gd name="connsiteX7" fmla="*/ 1719618 w 2712492"/>
                  <a:gd name="connsiteY7" fmla="*/ 30708 h 1473959"/>
                  <a:gd name="connsiteX8" fmla="*/ 1596788 w 2712492"/>
                  <a:gd name="connsiteY8" fmla="*/ 37532 h 1473959"/>
                  <a:gd name="connsiteX9" fmla="*/ 1555845 w 2712492"/>
                  <a:gd name="connsiteY9" fmla="*/ 47768 h 1473959"/>
                  <a:gd name="connsiteX10" fmla="*/ 1426191 w 2712492"/>
                  <a:gd name="connsiteY10" fmla="*/ 51180 h 1473959"/>
                  <a:gd name="connsiteX11" fmla="*/ 1378424 w 2712492"/>
                  <a:gd name="connsiteY11" fmla="*/ 58003 h 1473959"/>
                  <a:gd name="connsiteX12" fmla="*/ 1303361 w 2712492"/>
                  <a:gd name="connsiteY12" fmla="*/ 61415 h 1473959"/>
                  <a:gd name="connsiteX13" fmla="*/ 1293125 w 2712492"/>
                  <a:gd name="connsiteY13" fmla="*/ 68239 h 1473959"/>
                  <a:gd name="connsiteX14" fmla="*/ 1248770 w 2712492"/>
                  <a:gd name="connsiteY14" fmla="*/ 75063 h 1473959"/>
                  <a:gd name="connsiteX15" fmla="*/ 1228298 w 2712492"/>
                  <a:gd name="connsiteY15" fmla="*/ 81887 h 1473959"/>
                  <a:gd name="connsiteX16" fmla="*/ 1156648 w 2712492"/>
                  <a:gd name="connsiteY16" fmla="*/ 92123 h 1473959"/>
                  <a:gd name="connsiteX17" fmla="*/ 1132764 w 2712492"/>
                  <a:gd name="connsiteY17" fmla="*/ 98947 h 1473959"/>
                  <a:gd name="connsiteX18" fmla="*/ 1081585 w 2712492"/>
                  <a:gd name="connsiteY18" fmla="*/ 112594 h 1473959"/>
                  <a:gd name="connsiteX19" fmla="*/ 1064525 w 2712492"/>
                  <a:gd name="connsiteY19" fmla="*/ 116006 h 1473959"/>
                  <a:gd name="connsiteX20" fmla="*/ 1037230 w 2712492"/>
                  <a:gd name="connsiteY20" fmla="*/ 126242 h 1473959"/>
                  <a:gd name="connsiteX21" fmla="*/ 1003110 w 2712492"/>
                  <a:gd name="connsiteY21" fmla="*/ 133066 h 1473959"/>
                  <a:gd name="connsiteX22" fmla="*/ 975815 w 2712492"/>
                  <a:gd name="connsiteY22" fmla="*/ 143302 h 1473959"/>
                  <a:gd name="connsiteX23" fmla="*/ 955343 w 2712492"/>
                  <a:gd name="connsiteY23" fmla="*/ 150126 h 1473959"/>
                  <a:gd name="connsiteX24" fmla="*/ 941695 w 2712492"/>
                  <a:gd name="connsiteY24" fmla="*/ 153538 h 1473959"/>
                  <a:gd name="connsiteX25" fmla="*/ 917812 w 2712492"/>
                  <a:gd name="connsiteY25" fmla="*/ 167185 h 1473959"/>
                  <a:gd name="connsiteX26" fmla="*/ 897340 w 2712492"/>
                  <a:gd name="connsiteY26" fmla="*/ 184245 h 1473959"/>
                  <a:gd name="connsiteX27" fmla="*/ 880280 w 2712492"/>
                  <a:gd name="connsiteY27" fmla="*/ 191069 h 1473959"/>
                  <a:gd name="connsiteX28" fmla="*/ 852985 w 2712492"/>
                  <a:gd name="connsiteY28" fmla="*/ 211541 h 1473959"/>
                  <a:gd name="connsiteX29" fmla="*/ 825689 w 2712492"/>
                  <a:gd name="connsiteY29" fmla="*/ 225188 h 1473959"/>
                  <a:gd name="connsiteX30" fmla="*/ 815454 w 2712492"/>
                  <a:gd name="connsiteY30" fmla="*/ 228600 h 1473959"/>
                  <a:gd name="connsiteX31" fmla="*/ 788158 w 2712492"/>
                  <a:gd name="connsiteY31" fmla="*/ 249072 h 1473959"/>
                  <a:gd name="connsiteX32" fmla="*/ 757451 w 2712492"/>
                  <a:gd name="connsiteY32" fmla="*/ 262720 h 1473959"/>
                  <a:gd name="connsiteX33" fmla="*/ 733567 w 2712492"/>
                  <a:gd name="connsiteY33" fmla="*/ 279780 h 1473959"/>
                  <a:gd name="connsiteX34" fmla="*/ 702859 w 2712492"/>
                  <a:gd name="connsiteY34" fmla="*/ 296839 h 1473959"/>
                  <a:gd name="connsiteX35" fmla="*/ 689212 w 2712492"/>
                  <a:gd name="connsiteY35" fmla="*/ 310487 h 1473959"/>
                  <a:gd name="connsiteX36" fmla="*/ 675564 w 2712492"/>
                  <a:gd name="connsiteY36" fmla="*/ 313899 h 1473959"/>
                  <a:gd name="connsiteX37" fmla="*/ 661916 w 2712492"/>
                  <a:gd name="connsiteY37" fmla="*/ 320723 h 1473959"/>
                  <a:gd name="connsiteX38" fmla="*/ 638033 w 2712492"/>
                  <a:gd name="connsiteY38" fmla="*/ 354842 h 1473959"/>
                  <a:gd name="connsiteX39" fmla="*/ 624385 w 2712492"/>
                  <a:gd name="connsiteY39" fmla="*/ 361666 h 1473959"/>
                  <a:gd name="connsiteX40" fmla="*/ 597089 w 2712492"/>
                  <a:gd name="connsiteY40" fmla="*/ 388962 h 1473959"/>
                  <a:gd name="connsiteX41" fmla="*/ 576618 w 2712492"/>
                  <a:gd name="connsiteY41" fmla="*/ 406021 h 1473959"/>
                  <a:gd name="connsiteX42" fmla="*/ 535674 w 2712492"/>
                  <a:gd name="connsiteY42" fmla="*/ 436729 h 1473959"/>
                  <a:gd name="connsiteX43" fmla="*/ 515203 w 2712492"/>
                  <a:gd name="connsiteY43" fmla="*/ 457200 h 1473959"/>
                  <a:gd name="connsiteX44" fmla="*/ 487907 w 2712492"/>
                  <a:gd name="connsiteY44" fmla="*/ 481084 h 1473959"/>
                  <a:gd name="connsiteX45" fmla="*/ 477671 w 2712492"/>
                  <a:gd name="connsiteY45" fmla="*/ 498144 h 1473959"/>
                  <a:gd name="connsiteX46" fmla="*/ 467436 w 2712492"/>
                  <a:gd name="connsiteY46" fmla="*/ 511791 h 1473959"/>
                  <a:gd name="connsiteX47" fmla="*/ 460612 w 2712492"/>
                  <a:gd name="connsiteY47" fmla="*/ 528851 h 1473959"/>
                  <a:gd name="connsiteX48" fmla="*/ 450376 w 2712492"/>
                  <a:gd name="connsiteY48" fmla="*/ 539087 h 1473959"/>
                  <a:gd name="connsiteX49" fmla="*/ 436728 w 2712492"/>
                  <a:gd name="connsiteY49" fmla="*/ 559559 h 1473959"/>
                  <a:gd name="connsiteX50" fmla="*/ 423080 w 2712492"/>
                  <a:gd name="connsiteY50" fmla="*/ 576618 h 1473959"/>
                  <a:gd name="connsiteX51" fmla="*/ 419668 w 2712492"/>
                  <a:gd name="connsiteY51" fmla="*/ 590266 h 1473959"/>
                  <a:gd name="connsiteX52" fmla="*/ 409433 w 2712492"/>
                  <a:gd name="connsiteY52" fmla="*/ 603914 h 1473959"/>
                  <a:gd name="connsiteX53" fmla="*/ 385549 w 2712492"/>
                  <a:gd name="connsiteY53" fmla="*/ 638033 h 1473959"/>
                  <a:gd name="connsiteX54" fmla="*/ 368489 w 2712492"/>
                  <a:gd name="connsiteY54" fmla="*/ 661917 h 1473959"/>
                  <a:gd name="connsiteX55" fmla="*/ 358254 w 2712492"/>
                  <a:gd name="connsiteY55" fmla="*/ 678977 h 1473959"/>
                  <a:gd name="connsiteX56" fmla="*/ 344606 w 2712492"/>
                  <a:gd name="connsiteY56" fmla="*/ 696036 h 1473959"/>
                  <a:gd name="connsiteX57" fmla="*/ 337782 w 2712492"/>
                  <a:gd name="connsiteY57" fmla="*/ 713096 h 1473959"/>
                  <a:gd name="connsiteX58" fmla="*/ 324134 w 2712492"/>
                  <a:gd name="connsiteY58" fmla="*/ 733568 h 1473959"/>
                  <a:gd name="connsiteX59" fmla="*/ 303662 w 2712492"/>
                  <a:gd name="connsiteY59" fmla="*/ 764275 h 1473959"/>
                  <a:gd name="connsiteX60" fmla="*/ 290015 w 2712492"/>
                  <a:gd name="connsiteY60" fmla="*/ 784747 h 1473959"/>
                  <a:gd name="connsiteX61" fmla="*/ 276367 w 2712492"/>
                  <a:gd name="connsiteY61" fmla="*/ 808630 h 1473959"/>
                  <a:gd name="connsiteX62" fmla="*/ 269543 w 2712492"/>
                  <a:gd name="connsiteY62" fmla="*/ 822278 h 1473959"/>
                  <a:gd name="connsiteX63" fmla="*/ 249071 w 2712492"/>
                  <a:gd name="connsiteY63" fmla="*/ 852985 h 1473959"/>
                  <a:gd name="connsiteX64" fmla="*/ 238836 w 2712492"/>
                  <a:gd name="connsiteY64" fmla="*/ 870045 h 1473959"/>
                  <a:gd name="connsiteX65" fmla="*/ 221776 w 2712492"/>
                  <a:gd name="connsiteY65" fmla="*/ 904165 h 1473959"/>
                  <a:gd name="connsiteX66" fmla="*/ 211540 w 2712492"/>
                  <a:gd name="connsiteY66" fmla="*/ 914400 h 1473959"/>
                  <a:gd name="connsiteX67" fmla="*/ 204716 w 2712492"/>
                  <a:gd name="connsiteY67" fmla="*/ 928048 h 1473959"/>
                  <a:gd name="connsiteX68" fmla="*/ 194480 w 2712492"/>
                  <a:gd name="connsiteY68" fmla="*/ 951932 h 1473959"/>
                  <a:gd name="connsiteX69" fmla="*/ 184245 w 2712492"/>
                  <a:gd name="connsiteY69" fmla="*/ 968991 h 1473959"/>
                  <a:gd name="connsiteX70" fmla="*/ 177421 w 2712492"/>
                  <a:gd name="connsiteY70" fmla="*/ 979227 h 1473959"/>
                  <a:gd name="connsiteX71" fmla="*/ 167185 w 2712492"/>
                  <a:gd name="connsiteY71" fmla="*/ 1003111 h 1473959"/>
                  <a:gd name="connsiteX72" fmla="*/ 156949 w 2712492"/>
                  <a:gd name="connsiteY72" fmla="*/ 1016759 h 1473959"/>
                  <a:gd name="connsiteX73" fmla="*/ 136477 w 2712492"/>
                  <a:gd name="connsiteY73" fmla="*/ 1054290 h 1473959"/>
                  <a:gd name="connsiteX74" fmla="*/ 129654 w 2712492"/>
                  <a:gd name="connsiteY74" fmla="*/ 1081585 h 1473959"/>
                  <a:gd name="connsiteX75" fmla="*/ 122830 w 2712492"/>
                  <a:gd name="connsiteY75" fmla="*/ 1095233 h 1473959"/>
                  <a:gd name="connsiteX76" fmla="*/ 119418 w 2712492"/>
                  <a:gd name="connsiteY76" fmla="*/ 1129353 h 1473959"/>
                  <a:gd name="connsiteX77" fmla="*/ 109182 w 2712492"/>
                  <a:gd name="connsiteY77" fmla="*/ 1163472 h 1473959"/>
                  <a:gd name="connsiteX78" fmla="*/ 102358 w 2712492"/>
                  <a:gd name="connsiteY78" fmla="*/ 1187356 h 1473959"/>
                  <a:gd name="connsiteX79" fmla="*/ 95534 w 2712492"/>
                  <a:gd name="connsiteY79" fmla="*/ 1207827 h 1473959"/>
                  <a:gd name="connsiteX80" fmla="*/ 92122 w 2712492"/>
                  <a:gd name="connsiteY80" fmla="*/ 1224887 h 1473959"/>
                  <a:gd name="connsiteX81" fmla="*/ 85298 w 2712492"/>
                  <a:gd name="connsiteY81" fmla="*/ 1255594 h 1473959"/>
                  <a:gd name="connsiteX82" fmla="*/ 78474 w 2712492"/>
                  <a:gd name="connsiteY82" fmla="*/ 1282890 h 1473959"/>
                  <a:gd name="connsiteX83" fmla="*/ 71651 w 2712492"/>
                  <a:gd name="connsiteY83" fmla="*/ 1303362 h 1473959"/>
                  <a:gd name="connsiteX84" fmla="*/ 64827 w 2712492"/>
                  <a:gd name="connsiteY84" fmla="*/ 1334069 h 1473959"/>
                  <a:gd name="connsiteX85" fmla="*/ 54591 w 2712492"/>
                  <a:gd name="connsiteY85" fmla="*/ 1371600 h 1473959"/>
                  <a:gd name="connsiteX86" fmla="*/ 51179 w 2712492"/>
                  <a:gd name="connsiteY86" fmla="*/ 1398896 h 1473959"/>
                  <a:gd name="connsiteX87" fmla="*/ 44355 w 2712492"/>
                  <a:gd name="connsiteY87" fmla="*/ 1419368 h 1473959"/>
                  <a:gd name="connsiteX88" fmla="*/ 40943 w 2712492"/>
                  <a:gd name="connsiteY88" fmla="*/ 1443251 h 1473959"/>
                  <a:gd name="connsiteX89" fmla="*/ 34119 w 2712492"/>
                  <a:gd name="connsiteY89" fmla="*/ 1453487 h 1473959"/>
                  <a:gd name="connsiteX90" fmla="*/ 30707 w 2712492"/>
                  <a:gd name="connsiteY90" fmla="*/ 1473959 h 1473959"/>
                  <a:gd name="connsiteX91" fmla="*/ 0 w 2712492"/>
                  <a:gd name="connsiteY91" fmla="*/ 1460311 h 1473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712492" h="1473959">
                    <a:moveTo>
                      <a:pt x="2712492" y="3412"/>
                    </a:moveTo>
                    <a:cubicBezTo>
                      <a:pt x="2706806" y="2275"/>
                      <a:pt x="2701232" y="0"/>
                      <a:pt x="2695433" y="0"/>
                    </a:cubicBezTo>
                    <a:cubicBezTo>
                      <a:pt x="2690744" y="0"/>
                      <a:pt x="2686399" y="2573"/>
                      <a:pt x="2681785" y="3412"/>
                    </a:cubicBezTo>
                    <a:cubicBezTo>
                      <a:pt x="2672908" y="5026"/>
                      <a:pt x="2633620" y="10103"/>
                      <a:pt x="2627194" y="10236"/>
                    </a:cubicBezTo>
                    <a:lnTo>
                      <a:pt x="2326943" y="13648"/>
                    </a:lnTo>
                    <a:cubicBezTo>
                      <a:pt x="2257487" y="21366"/>
                      <a:pt x="2319165" y="15324"/>
                      <a:pt x="2190465" y="20472"/>
                    </a:cubicBezTo>
                    <a:cubicBezTo>
                      <a:pt x="2136065" y="22648"/>
                      <a:pt x="2099652" y="26356"/>
                      <a:pt x="2043752" y="27296"/>
                    </a:cubicBezTo>
                    <a:lnTo>
                      <a:pt x="1719618" y="30708"/>
                    </a:lnTo>
                    <a:cubicBezTo>
                      <a:pt x="1660894" y="42453"/>
                      <a:pt x="1751386" y="25327"/>
                      <a:pt x="1596788" y="37532"/>
                    </a:cubicBezTo>
                    <a:cubicBezTo>
                      <a:pt x="1549663" y="41252"/>
                      <a:pt x="1593395" y="46021"/>
                      <a:pt x="1555845" y="47768"/>
                    </a:cubicBezTo>
                    <a:cubicBezTo>
                      <a:pt x="1512659" y="49777"/>
                      <a:pt x="1469409" y="50043"/>
                      <a:pt x="1426191" y="51180"/>
                    </a:cubicBezTo>
                    <a:cubicBezTo>
                      <a:pt x="1410269" y="53454"/>
                      <a:pt x="1394452" y="56667"/>
                      <a:pt x="1378424" y="58003"/>
                    </a:cubicBezTo>
                    <a:cubicBezTo>
                      <a:pt x="1353464" y="60083"/>
                      <a:pt x="1328229" y="58431"/>
                      <a:pt x="1303361" y="61415"/>
                    </a:cubicBezTo>
                    <a:cubicBezTo>
                      <a:pt x="1299289" y="61904"/>
                      <a:pt x="1297015" y="66942"/>
                      <a:pt x="1293125" y="68239"/>
                    </a:cubicBezTo>
                    <a:cubicBezTo>
                      <a:pt x="1289574" y="69423"/>
                      <a:pt x="1250611" y="74800"/>
                      <a:pt x="1248770" y="75063"/>
                    </a:cubicBezTo>
                    <a:cubicBezTo>
                      <a:pt x="1241946" y="77338"/>
                      <a:pt x="1235320" y="80327"/>
                      <a:pt x="1228298" y="81887"/>
                    </a:cubicBezTo>
                    <a:cubicBezTo>
                      <a:pt x="1202747" y="87565"/>
                      <a:pt x="1182088" y="89296"/>
                      <a:pt x="1156648" y="92123"/>
                    </a:cubicBezTo>
                    <a:cubicBezTo>
                      <a:pt x="1132106" y="100304"/>
                      <a:pt x="1162754" y="90378"/>
                      <a:pt x="1132764" y="98947"/>
                    </a:cubicBezTo>
                    <a:cubicBezTo>
                      <a:pt x="1102705" y="107535"/>
                      <a:pt x="1151351" y="98641"/>
                      <a:pt x="1081585" y="112594"/>
                    </a:cubicBezTo>
                    <a:cubicBezTo>
                      <a:pt x="1075898" y="113731"/>
                      <a:pt x="1070080" y="114340"/>
                      <a:pt x="1064525" y="116006"/>
                    </a:cubicBezTo>
                    <a:cubicBezTo>
                      <a:pt x="1055156" y="118817"/>
                      <a:pt x="1046799" y="124034"/>
                      <a:pt x="1037230" y="126242"/>
                    </a:cubicBezTo>
                    <a:cubicBezTo>
                      <a:pt x="1025928" y="128850"/>
                      <a:pt x="1014483" y="130791"/>
                      <a:pt x="1003110" y="133066"/>
                    </a:cubicBezTo>
                    <a:cubicBezTo>
                      <a:pt x="985297" y="144941"/>
                      <a:pt x="1000787" y="136491"/>
                      <a:pt x="975815" y="143302"/>
                    </a:cubicBezTo>
                    <a:cubicBezTo>
                      <a:pt x="968875" y="145195"/>
                      <a:pt x="962233" y="148059"/>
                      <a:pt x="955343" y="150126"/>
                    </a:cubicBezTo>
                    <a:cubicBezTo>
                      <a:pt x="950851" y="151473"/>
                      <a:pt x="946244" y="152401"/>
                      <a:pt x="941695" y="153538"/>
                    </a:cubicBezTo>
                    <a:cubicBezTo>
                      <a:pt x="908697" y="178288"/>
                      <a:pt x="943862" y="154161"/>
                      <a:pt x="917812" y="167185"/>
                    </a:cubicBezTo>
                    <a:cubicBezTo>
                      <a:pt x="889084" y="181548"/>
                      <a:pt x="927511" y="165388"/>
                      <a:pt x="897340" y="184245"/>
                    </a:cubicBezTo>
                    <a:cubicBezTo>
                      <a:pt x="892146" y="187491"/>
                      <a:pt x="885496" y="187859"/>
                      <a:pt x="880280" y="191069"/>
                    </a:cubicBezTo>
                    <a:cubicBezTo>
                      <a:pt x="870594" y="197030"/>
                      <a:pt x="863158" y="206455"/>
                      <a:pt x="852985" y="211541"/>
                    </a:cubicBezTo>
                    <a:cubicBezTo>
                      <a:pt x="843886" y="216090"/>
                      <a:pt x="835339" y="221971"/>
                      <a:pt x="825689" y="225188"/>
                    </a:cubicBezTo>
                    <a:cubicBezTo>
                      <a:pt x="822277" y="226325"/>
                      <a:pt x="818671" y="226992"/>
                      <a:pt x="815454" y="228600"/>
                    </a:cubicBezTo>
                    <a:cubicBezTo>
                      <a:pt x="806325" y="233165"/>
                      <a:pt x="795693" y="244049"/>
                      <a:pt x="788158" y="249072"/>
                    </a:cubicBezTo>
                    <a:cubicBezTo>
                      <a:pt x="777306" y="256307"/>
                      <a:pt x="769270" y="256810"/>
                      <a:pt x="757451" y="262720"/>
                    </a:cubicBezTo>
                    <a:cubicBezTo>
                      <a:pt x="751346" y="265773"/>
                      <a:pt x="738205" y="276688"/>
                      <a:pt x="733567" y="279780"/>
                    </a:cubicBezTo>
                    <a:cubicBezTo>
                      <a:pt x="720719" y="288345"/>
                      <a:pt x="715863" y="290337"/>
                      <a:pt x="702859" y="296839"/>
                    </a:cubicBezTo>
                    <a:cubicBezTo>
                      <a:pt x="698310" y="301388"/>
                      <a:pt x="694668" y="307077"/>
                      <a:pt x="689212" y="310487"/>
                    </a:cubicBezTo>
                    <a:cubicBezTo>
                      <a:pt x="685235" y="312972"/>
                      <a:pt x="679955" y="312252"/>
                      <a:pt x="675564" y="313899"/>
                    </a:cubicBezTo>
                    <a:cubicBezTo>
                      <a:pt x="670802" y="315685"/>
                      <a:pt x="666465" y="318448"/>
                      <a:pt x="661916" y="320723"/>
                    </a:cubicBezTo>
                    <a:cubicBezTo>
                      <a:pt x="661310" y="321632"/>
                      <a:pt x="641958" y="351478"/>
                      <a:pt x="638033" y="354842"/>
                    </a:cubicBezTo>
                    <a:cubicBezTo>
                      <a:pt x="634171" y="358152"/>
                      <a:pt x="628292" y="358410"/>
                      <a:pt x="624385" y="361666"/>
                    </a:cubicBezTo>
                    <a:cubicBezTo>
                      <a:pt x="614500" y="369904"/>
                      <a:pt x="606974" y="380725"/>
                      <a:pt x="597089" y="388962"/>
                    </a:cubicBezTo>
                    <a:cubicBezTo>
                      <a:pt x="590265" y="394648"/>
                      <a:pt x="583127" y="399977"/>
                      <a:pt x="576618" y="406021"/>
                    </a:cubicBezTo>
                    <a:cubicBezTo>
                      <a:pt x="542784" y="437438"/>
                      <a:pt x="562980" y="429903"/>
                      <a:pt x="535674" y="436729"/>
                    </a:cubicBezTo>
                    <a:cubicBezTo>
                      <a:pt x="528850" y="443553"/>
                      <a:pt x="522376" y="450744"/>
                      <a:pt x="515203" y="457200"/>
                    </a:cubicBezTo>
                    <a:cubicBezTo>
                      <a:pt x="500667" y="470282"/>
                      <a:pt x="500757" y="464562"/>
                      <a:pt x="487907" y="481084"/>
                    </a:cubicBezTo>
                    <a:cubicBezTo>
                      <a:pt x="483836" y="486319"/>
                      <a:pt x="481350" y="492626"/>
                      <a:pt x="477671" y="498144"/>
                    </a:cubicBezTo>
                    <a:cubicBezTo>
                      <a:pt x="474517" y="502875"/>
                      <a:pt x="470197" y="506820"/>
                      <a:pt x="467436" y="511791"/>
                    </a:cubicBezTo>
                    <a:cubicBezTo>
                      <a:pt x="464462" y="517145"/>
                      <a:pt x="463858" y="523657"/>
                      <a:pt x="460612" y="528851"/>
                    </a:cubicBezTo>
                    <a:cubicBezTo>
                      <a:pt x="458055" y="532943"/>
                      <a:pt x="453338" y="535278"/>
                      <a:pt x="450376" y="539087"/>
                    </a:cubicBezTo>
                    <a:cubicBezTo>
                      <a:pt x="445341" y="545561"/>
                      <a:pt x="441552" y="552926"/>
                      <a:pt x="436728" y="559559"/>
                    </a:cubicBezTo>
                    <a:cubicBezTo>
                      <a:pt x="432445" y="565448"/>
                      <a:pt x="427629" y="570932"/>
                      <a:pt x="423080" y="576618"/>
                    </a:cubicBezTo>
                    <a:cubicBezTo>
                      <a:pt x="421943" y="581167"/>
                      <a:pt x="421765" y="586072"/>
                      <a:pt x="419668" y="590266"/>
                    </a:cubicBezTo>
                    <a:cubicBezTo>
                      <a:pt x="417125" y="595352"/>
                      <a:pt x="412587" y="599183"/>
                      <a:pt x="409433" y="603914"/>
                    </a:cubicBezTo>
                    <a:cubicBezTo>
                      <a:pt x="373383" y="657992"/>
                      <a:pt x="427572" y="582004"/>
                      <a:pt x="385549" y="638033"/>
                    </a:cubicBezTo>
                    <a:cubicBezTo>
                      <a:pt x="379679" y="645860"/>
                      <a:pt x="373916" y="653776"/>
                      <a:pt x="368489" y="661917"/>
                    </a:cubicBezTo>
                    <a:cubicBezTo>
                      <a:pt x="364811" y="667435"/>
                      <a:pt x="362057" y="673544"/>
                      <a:pt x="358254" y="678977"/>
                    </a:cubicBezTo>
                    <a:cubicBezTo>
                      <a:pt x="354078" y="684943"/>
                      <a:pt x="349155" y="690350"/>
                      <a:pt x="344606" y="696036"/>
                    </a:cubicBezTo>
                    <a:cubicBezTo>
                      <a:pt x="342331" y="701723"/>
                      <a:pt x="340715" y="707719"/>
                      <a:pt x="337782" y="713096"/>
                    </a:cubicBezTo>
                    <a:cubicBezTo>
                      <a:pt x="333855" y="720296"/>
                      <a:pt x="328683" y="726744"/>
                      <a:pt x="324134" y="733568"/>
                    </a:cubicBezTo>
                    <a:lnTo>
                      <a:pt x="303662" y="764275"/>
                    </a:lnTo>
                    <a:cubicBezTo>
                      <a:pt x="299113" y="771099"/>
                      <a:pt x="293683" y="777412"/>
                      <a:pt x="290015" y="784747"/>
                    </a:cubicBezTo>
                    <a:cubicBezTo>
                      <a:pt x="269387" y="825999"/>
                      <a:pt x="295663" y="774862"/>
                      <a:pt x="276367" y="808630"/>
                    </a:cubicBezTo>
                    <a:cubicBezTo>
                      <a:pt x="273843" y="813046"/>
                      <a:pt x="272209" y="817946"/>
                      <a:pt x="269543" y="822278"/>
                    </a:cubicBezTo>
                    <a:cubicBezTo>
                      <a:pt x="263096" y="832755"/>
                      <a:pt x="255723" y="842637"/>
                      <a:pt x="249071" y="852985"/>
                    </a:cubicBezTo>
                    <a:cubicBezTo>
                      <a:pt x="245485" y="858563"/>
                      <a:pt x="241957" y="864194"/>
                      <a:pt x="238836" y="870045"/>
                    </a:cubicBezTo>
                    <a:cubicBezTo>
                      <a:pt x="232852" y="881265"/>
                      <a:pt x="230768" y="895174"/>
                      <a:pt x="221776" y="904165"/>
                    </a:cubicBezTo>
                    <a:lnTo>
                      <a:pt x="211540" y="914400"/>
                    </a:lnTo>
                    <a:cubicBezTo>
                      <a:pt x="209265" y="918949"/>
                      <a:pt x="206821" y="923418"/>
                      <a:pt x="204716" y="928048"/>
                    </a:cubicBezTo>
                    <a:cubicBezTo>
                      <a:pt x="201132" y="935933"/>
                      <a:pt x="198354" y="944185"/>
                      <a:pt x="194480" y="951932"/>
                    </a:cubicBezTo>
                    <a:cubicBezTo>
                      <a:pt x="191514" y="957863"/>
                      <a:pt x="187760" y="963368"/>
                      <a:pt x="184245" y="968991"/>
                    </a:cubicBezTo>
                    <a:cubicBezTo>
                      <a:pt x="182072" y="972468"/>
                      <a:pt x="179255" y="975559"/>
                      <a:pt x="177421" y="979227"/>
                    </a:cubicBezTo>
                    <a:cubicBezTo>
                      <a:pt x="165812" y="1002445"/>
                      <a:pt x="184935" y="974711"/>
                      <a:pt x="167185" y="1003111"/>
                    </a:cubicBezTo>
                    <a:cubicBezTo>
                      <a:pt x="164171" y="1007933"/>
                      <a:pt x="160103" y="1012027"/>
                      <a:pt x="156949" y="1016759"/>
                    </a:cubicBezTo>
                    <a:cubicBezTo>
                      <a:pt x="149758" y="1027545"/>
                      <a:pt x="141659" y="1042630"/>
                      <a:pt x="136477" y="1054290"/>
                    </a:cubicBezTo>
                    <a:cubicBezTo>
                      <a:pt x="129666" y="1069614"/>
                      <a:pt x="136293" y="1061665"/>
                      <a:pt x="129654" y="1081585"/>
                    </a:cubicBezTo>
                    <a:cubicBezTo>
                      <a:pt x="128046" y="1086410"/>
                      <a:pt x="125105" y="1090684"/>
                      <a:pt x="122830" y="1095233"/>
                    </a:cubicBezTo>
                    <a:cubicBezTo>
                      <a:pt x="121693" y="1106606"/>
                      <a:pt x="121034" y="1118038"/>
                      <a:pt x="119418" y="1129353"/>
                    </a:cubicBezTo>
                    <a:cubicBezTo>
                      <a:pt x="118026" y="1139097"/>
                      <a:pt x="111714" y="1155244"/>
                      <a:pt x="109182" y="1163472"/>
                    </a:cubicBezTo>
                    <a:cubicBezTo>
                      <a:pt x="106747" y="1171386"/>
                      <a:pt x="104793" y="1179442"/>
                      <a:pt x="102358" y="1187356"/>
                    </a:cubicBezTo>
                    <a:cubicBezTo>
                      <a:pt x="100243" y="1194231"/>
                      <a:pt x="97427" y="1200888"/>
                      <a:pt x="95534" y="1207827"/>
                    </a:cubicBezTo>
                    <a:cubicBezTo>
                      <a:pt x="94008" y="1213422"/>
                      <a:pt x="93337" y="1219216"/>
                      <a:pt x="92122" y="1224887"/>
                    </a:cubicBezTo>
                    <a:cubicBezTo>
                      <a:pt x="89925" y="1235140"/>
                      <a:pt x="87700" y="1245387"/>
                      <a:pt x="85298" y="1255594"/>
                    </a:cubicBezTo>
                    <a:cubicBezTo>
                      <a:pt x="83150" y="1264723"/>
                      <a:pt x="81439" y="1273992"/>
                      <a:pt x="78474" y="1282890"/>
                    </a:cubicBezTo>
                    <a:cubicBezTo>
                      <a:pt x="76200" y="1289714"/>
                      <a:pt x="73396" y="1296384"/>
                      <a:pt x="71651" y="1303362"/>
                    </a:cubicBezTo>
                    <a:cubicBezTo>
                      <a:pt x="68934" y="1314231"/>
                      <a:pt x="66560" y="1322805"/>
                      <a:pt x="64827" y="1334069"/>
                    </a:cubicBezTo>
                    <a:cubicBezTo>
                      <a:pt x="59730" y="1367198"/>
                      <a:pt x="67028" y="1352947"/>
                      <a:pt x="54591" y="1371600"/>
                    </a:cubicBezTo>
                    <a:cubicBezTo>
                      <a:pt x="53454" y="1380699"/>
                      <a:pt x="53100" y="1389930"/>
                      <a:pt x="51179" y="1398896"/>
                    </a:cubicBezTo>
                    <a:cubicBezTo>
                      <a:pt x="49672" y="1405929"/>
                      <a:pt x="44355" y="1419368"/>
                      <a:pt x="44355" y="1419368"/>
                    </a:cubicBezTo>
                    <a:cubicBezTo>
                      <a:pt x="43218" y="1427329"/>
                      <a:pt x="43254" y="1435548"/>
                      <a:pt x="40943" y="1443251"/>
                    </a:cubicBezTo>
                    <a:cubicBezTo>
                      <a:pt x="39765" y="1447179"/>
                      <a:pt x="35416" y="1449597"/>
                      <a:pt x="34119" y="1453487"/>
                    </a:cubicBezTo>
                    <a:cubicBezTo>
                      <a:pt x="31931" y="1460050"/>
                      <a:pt x="31844" y="1467135"/>
                      <a:pt x="30707" y="1473959"/>
                    </a:cubicBezTo>
                    <a:cubicBezTo>
                      <a:pt x="3731" y="1466251"/>
                      <a:pt x="12679" y="1472990"/>
                      <a:pt x="0" y="1460311"/>
                    </a:cubicBezTo>
                  </a:path>
                </a:pathLst>
              </a:cu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1" name="Gruppieren 30">
                <a:extLst>
                  <a:ext uri="{FF2B5EF4-FFF2-40B4-BE49-F238E27FC236}">
                    <a16:creationId xmlns:a16="http://schemas.microsoft.com/office/drawing/2014/main" id="{01CDBE21-6F79-434B-9192-2E6623CE0FE1}"/>
                  </a:ext>
                </a:extLst>
              </p:cNvPr>
              <p:cNvGrpSpPr/>
              <p:nvPr/>
            </p:nvGrpSpPr>
            <p:grpSpPr>
              <a:xfrm>
                <a:off x="3084036" y="3629026"/>
                <a:ext cx="410796" cy="405398"/>
                <a:chOff x="3103086" y="3609976"/>
                <a:chExt cx="410796" cy="405398"/>
              </a:xfrm>
            </p:grpSpPr>
            <p:sp>
              <p:nvSpPr>
                <p:cNvPr id="5" name="Freihandform: Form 4">
                  <a:extLst>
                    <a:ext uri="{FF2B5EF4-FFF2-40B4-BE49-F238E27FC236}">
                      <a16:creationId xmlns:a16="http://schemas.microsoft.com/office/drawing/2014/main" id="{A159FDE9-87B2-4D45-BF0F-DDCA9CFD3F21}"/>
                    </a:ext>
                  </a:extLst>
                </p:cNvPr>
                <p:cNvSpPr/>
                <p:nvPr/>
              </p:nvSpPr>
              <p:spPr>
                <a:xfrm>
                  <a:off x="3172035" y="3733803"/>
                  <a:ext cx="341847" cy="272045"/>
                </a:xfrm>
                <a:custGeom>
                  <a:avLst/>
                  <a:gdLst>
                    <a:gd name="connsiteX0" fmla="*/ 0 w 426492"/>
                    <a:gd name="connsiteY0" fmla="*/ 317310 h 317310"/>
                    <a:gd name="connsiteX1" fmla="*/ 17059 w 426492"/>
                    <a:gd name="connsiteY1" fmla="*/ 303662 h 317310"/>
                    <a:gd name="connsiteX2" fmla="*/ 68238 w 426492"/>
                    <a:gd name="connsiteY2" fmla="*/ 269543 h 317310"/>
                    <a:gd name="connsiteX3" fmla="*/ 133065 w 426492"/>
                    <a:gd name="connsiteY3" fmla="*/ 214952 h 317310"/>
                    <a:gd name="connsiteX4" fmla="*/ 187656 w 426492"/>
                    <a:gd name="connsiteY4" fmla="*/ 180833 h 317310"/>
                    <a:gd name="connsiteX5" fmla="*/ 252483 w 426492"/>
                    <a:gd name="connsiteY5" fmla="*/ 133065 h 317310"/>
                    <a:gd name="connsiteX6" fmla="*/ 279779 w 426492"/>
                    <a:gd name="connsiteY6" fmla="*/ 112594 h 317310"/>
                    <a:gd name="connsiteX7" fmla="*/ 300250 w 426492"/>
                    <a:gd name="connsiteY7" fmla="*/ 92122 h 317310"/>
                    <a:gd name="connsiteX8" fmla="*/ 313898 w 426492"/>
                    <a:gd name="connsiteY8" fmla="*/ 75062 h 317310"/>
                    <a:gd name="connsiteX9" fmla="*/ 348018 w 426492"/>
                    <a:gd name="connsiteY9" fmla="*/ 51179 h 317310"/>
                    <a:gd name="connsiteX10" fmla="*/ 382137 w 426492"/>
                    <a:gd name="connsiteY10" fmla="*/ 34119 h 317310"/>
                    <a:gd name="connsiteX11" fmla="*/ 409432 w 426492"/>
                    <a:gd name="connsiteY11" fmla="*/ 13647 h 317310"/>
                    <a:gd name="connsiteX12" fmla="*/ 426492 w 426492"/>
                    <a:gd name="connsiteY12" fmla="*/ 0 h 31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6492" h="317310">
                      <a:moveTo>
                        <a:pt x="0" y="317310"/>
                      </a:moveTo>
                      <a:cubicBezTo>
                        <a:pt x="5686" y="312761"/>
                        <a:pt x="11093" y="307838"/>
                        <a:pt x="17059" y="303662"/>
                      </a:cubicBezTo>
                      <a:cubicBezTo>
                        <a:pt x="33856" y="291904"/>
                        <a:pt x="51951" y="281998"/>
                        <a:pt x="68238" y="269543"/>
                      </a:cubicBezTo>
                      <a:cubicBezTo>
                        <a:pt x="90679" y="252382"/>
                        <a:pt x="110387" y="231798"/>
                        <a:pt x="133065" y="214952"/>
                      </a:cubicBezTo>
                      <a:cubicBezTo>
                        <a:pt x="150291" y="202156"/>
                        <a:pt x="169958" y="192969"/>
                        <a:pt x="187656" y="180833"/>
                      </a:cubicBezTo>
                      <a:cubicBezTo>
                        <a:pt x="209793" y="165653"/>
                        <a:pt x="230914" y="149042"/>
                        <a:pt x="252483" y="133065"/>
                      </a:cubicBezTo>
                      <a:cubicBezTo>
                        <a:pt x="261622" y="126295"/>
                        <a:pt x="271737" y="120636"/>
                        <a:pt x="279779" y="112594"/>
                      </a:cubicBezTo>
                      <a:cubicBezTo>
                        <a:pt x="286603" y="105770"/>
                        <a:pt x="293759" y="99263"/>
                        <a:pt x="300250" y="92122"/>
                      </a:cubicBezTo>
                      <a:cubicBezTo>
                        <a:pt x="305149" y="86733"/>
                        <a:pt x="308369" y="79801"/>
                        <a:pt x="313898" y="75062"/>
                      </a:cubicBezTo>
                      <a:cubicBezTo>
                        <a:pt x="324439" y="66027"/>
                        <a:pt x="337178" y="59852"/>
                        <a:pt x="348018" y="51179"/>
                      </a:cubicBezTo>
                      <a:cubicBezTo>
                        <a:pt x="369605" y="33908"/>
                        <a:pt x="357936" y="38959"/>
                        <a:pt x="382137" y="34119"/>
                      </a:cubicBezTo>
                      <a:cubicBezTo>
                        <a:pt x="391235" y="27295"/>
                        <a:pt x="401390" y="21689"/>
                        <a:pt x="409432" y="13647"/>
                      </a:cubicBezTo>
                      <a:cubicBezTo>
                        <a:pt x="421466" y="1614"/>
                        <a:pt x="415352" y="5570"/>
                        <a:pt x="426492" y="0"/>
                      </a:cubicBezTo>
                    </a:path>
                  </a:pathLst>
                </a:cu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ihandform: Form 5">
                  <a:extLst>
                    <a:ext uri="{FF2B5EF4-FFF2-40B4-BE49-F238E27FC236}">
                      <a16:creationId xmlns:a16="http://schemas.microsoft.com/office/drawing/2014/main" id="{7FBF0406-E5A5-4831-97A6-B53FE3A840AF}"/>
                    </a:ext>
                  </a:extLst>
                </p:cNvPr>
                <p:cNvSpPr/>
                <p:nvPr/>
              </p:nvSpPr>
              <p:spPr>
                <a:xfrm>
                  <a:off x="3103086" y="3609976"/>
                  <a:ext cx="83139" cy="405398"/>
                </a:xfrm>
                <a:custGeom>
                  <a:avLst/>
                  <a:gdLst>
                    <a:gd name="connsiteX0" fmla="*/ 47767 w 47767"/>
                    <a:gd name="connsiteY0" fmla="*/ 501555 h 501555"/>
                    <a:gd name="connsiteX1" fmla="*/ 40943 w 47767"/>
                    <a:gd name="connsiteY1" fmla="*/ 433316 h 501555"/>
                    <a:gd name="connsiteX2" fmla="*/ 30707 w 47767"/>
                    <a:gd name="connsiteY2" fmla="*/ 392373 h 501555"/>
                    <a:gd name="connsiteX3" fmla="*/ 27295 w 47767"/>
                    <a:gd name="connsiteY3" fmla="*/ 92122 h 501555"/>
                    <a:gd name="connsiteX4" fmla="*/ 20471 w 47767"/>
                    <a:gd name="connsiteY4" fmla="*/ 64827 h 501555"/>
                    <a:gd name="connsiteX5" fmla="*/ 10235 w 47767"/>
                    <a:gd name="connsiteY5" fmla="*/ 30707 h 501555"/>
                    <a:gd name="connsiteX6" fmla="*/ 3412 w 47767"/>
                    <a:gd name="connsiteY6" fmla="*/ 13648 h 501555"/>
                    <a:gd name="connsiteX7" fmla="*/ 0 w 47767"/>
                    <a:gd name="connsiteY7" fmla="*/ 0 h 501555"/>
                    <a:gd name="connsiteX0" fmla="*/ 47767 w 47767"/>
                    <a:gd name="connsiteY0" fmla="*/ 501555 h 501555"/>
                    <a:gd name="connsiteX1" fmla="*/ 40943 w 47767"/>
                    <a:gd name="connsiteY1" fmla="*/ 433316 h 501555"/>
                    <a:gd name="connsiteX2" fmla="*/ 30707 w 47767"/>
                    <a:gd name="connsiteY2" fmla="*/ 392373 h 501555"/>
                    <a:gd name="connsiteX3" fmla="*/ 15740 w 47767"/>
                    <a:gd name="connsiteY3" fmla="*/ 102358 h 501555"/>
                    <a:gd name="connsiteX4" fmla="*/ 20471 w 47767"/>
                    <a:gd name="connsiteY4" fmla="*/ 64827 h 501555"/>
                    <a:gd name="connsiteX5" fmla="*/ 10235 w 47767"/>
                    <a:gd name="connsiteY5" fmla="*/ 30707 h 501555"/>
                    <a:gd name="connsiteX6" fmla="*/ 3412 w 47767"/>
                    <a:gd name="connsiteY6" fmla="*/ 13648 h 501555"/>
                    <a:gd name="connsiteX7" fmla="*/ 0 w 47767"/>
                    <a:gd name="connsiteY7" fmla="*/ 0 h 501555"/>
                    <a:gd name="connsiteX0" fmla="*/ 47767 w 47767"/>
                    <a:gd name="connsiteY0" fmla="*/ 501555 h 501555"/>
                    <a:gd name="connsiteX1" fmla="*/ 40943 w 47767"/>
                    <a:gd name="connsiteY1" fmla="*/ 433316 h 501555"/>
                    <a:gd name="connsiteX2" fmla="*/ 30707 w 47767"/>
                    <a:gd name="connsiteY2" fmla="*/ 392373 h 501555"/>
                    <a:gd name="connsiteX3" fmla="*/ 15740 w 47767"/>
                    <a:gd name="connsiteY3" fmla="*/ 102358 h 501555"/>
                    <a:gd name="connsiteX4" fmla="*/ 8915 w 47767"/>
                    <a:gd name="connsiteY4" fmla="*/ 64827 h 501555"/>
                    <a:gd name="connsiteX5" fmla="*/ 10235 w 47767"/>
                    <a:gd name="connsiteY5" fmla="*/ 30707 h 501555"/>
                    <a:gd name="connsiteX6" fmla="*/ 3412 w 47767"/>
                    <a:gd name="connsiteY6" fmla="*/ 13648 h 501555"/>
                    <a:gd name="connsiteX7" fmla="*/ 0 w 47767"/>
                    <a:gd name="connsiteY7" fmla="*/ 0 h 501555"/>
                    <a:gd name="connsiteX0" fmla="*/ 47767 w 47767"/>
                    <a:gd name="connsiteY0" fmla="*/ 501555 h 501555"/>
                    <a:gd name="connsiteX1" fmla="*/ 40943 w 47767"/>
                    <a:gd name="connsiteY1" fmla="*/ 433316 h 501555"/>
                    <a:gd name="connsiteX2" fmla="*/ 30707 w 47767"/>
                    <a:gd name="connsiteY2" fmla="*/ 392373 h 501555"/>
                    <a:gd name="connsiteX3" fmla="*/ 15740 w 47767"/>
                    <a:gd name="connsiteY3" fmla="*/ 102358 h 501555"/>
                    <a:gd name="connsiteX4" fmla="*/ 8915 w 47767"/>
                    <a:gd name="connsiteY4" fmla="*/ 64827 h 501555"/>
                    <a:gd name="connsiteX5" fmla="*/ 6383 w 47767"/>
                    <a:gd name="connsiteY5" fmla="*/ 30707 h 501555"/>
                    <a:gd name="connsiteX6" fmla="*/ 3412 w 47767"/>
                    <a:gd name="connsiteY6" fmla="*/ 13648 h 501555"/>
                    <a:gd name="connsiteX7" fmla="*/ 0 w 47767"/>
                    <a:gd name="connsiteY7" fmla="*/ 0 h 501555"/>
                    <a:gd name="connsiteX0" fmla="*/ 47767 w 47767"/>
                    <a:gd name="connsiteY0" fmla="*/ 501555 h 501555"/>
                    <a:gd name="connsiteX1" fmla="*/ 40943 w 47767"/>
                    <a:gd name="connsiteY1" fmla="*/ 433316 h 501555"/>
                    <a:gd name="connsiteX2" fmla="*/ 36485 w 47767"/>
                    <a:gd name="connsiteY2" fmla="*/ 392373 h 501555"/>
                    <a:gd name="connsiteX3" fmla="*/ 15740 w 47767"/>
                    <a:gd name="connsiteY3" fmla="*/ 102358 h 501555"/>
                    <a:gd name="connsiteX4" fmla="*/ 8915 w 47767"/>
                    <a:gd name="connsiteY4" fmla="*/ 64827 h 501555"/>
                    <a:gd name="connsiteX5" fmla="*/ 6383 w 47767"/>
                    <a:gd name="connsiteY5" fmla="*/ 30707 h 501555"/>
                    <a:gd name="connsiteX6" fmla="*/ 3412 w 47767"/>
                    <a:gd name="connsiteY6" fmla="*/ 13648 h 501555"/>
                    <a:gd name="connsiteX7" fmla="*/ 0 w 47767"/>
                    <a:gd name="connsiteY7" fmla="*/ 0 h 50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7" h="501555">
                      <a:moveTo>
                        <a:pt x="47767" y="501555"/>
                      </a:moveTo>
                      <a:cubicBezTo>
                        <a:pt x="47240" y="495763"/>
                        <a:pt x="42823" y="451513"/>
                        <a:pt x="40943" y="433316"/>
                      </a:cubicBezTo>
                      <a:cubicBezTo>
                        <a:pt x="39063" y="415119"/>
                        <a:pt x="39897" y="406021"/>
                        <a:pt x="36485" y="392373"/>
                      </a:cubicBezTo>
                      <a:cubicBezTo>
                        <a:pt x="35348" y="292289"/>
                        <a:pt x="20335" y="156949"/>
                        <a:pt x="15740" y="102358"/>
                      </a:cubicBezTo>
                      <a:cubicBezTo>
                        <a:pt x="11145" y="47767"/>
                        <a:pt x="10475" y="76769"/>
                        <a:pt x="8915" y="64827"/>
                      </a:cubicBezTo>
                      <a:cubicBezTo>
                        <a:pt x="7356" y="52885"/>
                        <a:pt x="7300" y="39237"/>
                        <a:pt x="6383" y="30707"/>
                      </a:cubicBezTo>
                      <a:cubicBezTo>
                        <a:pt x="5466" y="22177"/>
                        <a:pt x="5349" y="19458"/>
                        <a:pt x="3412" y="13648"/>
                      </a:cubicBezTo>
                      <a:cubicBezTo>
                        <a:pt x="1929" y="9199"/>
                        <a:pt x="0" y="0"/>
                        <a:pt x="0" y="0"/>
                      </a:cubicBezTo>
                    </a:path>
                  </a:pathLst>
                </a:cu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9" name="Textfeld 28">
              <a:extLst>
                <a:ext uri="{FF2B5EF4-FFF2-40B4-BE49-F238E27FC236}">
                  <a16:creationId xmlns:a16="http://schemas.microsoft.com/office/drawing/2014/main" id="{0811E849-C76F-4CF6-AF7F-696A57DF1C44}"/>
                </a:ext>
              </a:extLst>
            </p:cNvPr>
            <p:cNvSpPr txBox="1"/>
            <p:nvPr/>
          </p:nvSpPr>
          <p:spPr>
            <a:xfrm>
              <a:off x="3880379" y="2443453"/>
              <a:ext cx="1308371" cy="584775"/>
            </a:xfrm>
            <a:prstGeom prst="rect">
              <a:avLst/>
            </a:prstGeom>
            <a:noFill/>
          </p:spPr>
          <p:txBody>
            <a:bodyPr wrap="none" rtlCol="0">
              <a:spAutoFit/>
            </a:bodyPr>
            <a:lstStyle/>
            <a:p>
              <a:r>
                <a:rPr lang="en-GB" sz="3200" dirty="0">
                  <a:solidFill>
                    <a:srgbClr val="FF6600"/>
                  </a:solidFill>
                  <a:latin typeface="Freestyle Script" panose="030804020302050B0404" pitchFamily="66" charset="0"/>
                </a:rPr>
                <a:t>restoration</a:t>
              </a:r>
            </a:p>
          </p:txBody>
        </p:sp>
      </p:grpSp>
      <p:sp>
        <p:nvSpPr>
          <p:cNvPr id="33" name="Textfeld 32">
            <a:extLst>
              <a:ext uri="{FF2B5EF4-FFF2-40B4-BE49-F238E27FC236}">
                <a16:creationId xmlns:a16="http://schemas.microsoft.com/office/drawing/2014/main" id="{4164E82A-A5D6-462C-BA15-B2B662CBAA23}"/>
              </a:ext>
            </a:extLst>
          </p:cNvPr>
          <p:cNvSpPr txBox="1"/>
          <p:nvPr/>
        </p:nvSpPr>
        <p:spPr>
          <a:xfrm>
            <a:off x="7923368" y="3402641"/>
            <a:ext cx="1308371" cy="584775"/>
          </a:xfrm>
          <a:prstGeom prst="rect">
            <a:avLst/>
          </a:prstGeom>
          <a:noFill/>
        </p:spPr>
        <p:txBody>
          <a:bodyPr wrap="none" rtlCol="0">
            <a:spAutoFit/>
          </a:bodyPr>
          <a:lstStyle/>
          <a:p>
            <a:r>
              <a:rPr lang="en-GB" sz="3200" dirty="0">
                <a:solidFill>
                  <a:schemeClr val="accent6"/>
                </a:solidFill>
                <a:latin typeface="Freestyle Script" panose="030804020302050B0404" pitchFamily="66" charset="0"/>
              </a:rPr>
              <a:t>restoration</a:t>
            </a:r>
          </a:p>
        </p:txBody>
      </p:sp>
      <p:sp>
        <p:nvSpPr>
          <p:cNvPr id="37" name="Textfeld 36">
            <a:extLst>
              <a:ext uri="{FF2B5EF4-FFF2-40B4-BE49-F238E27FC236}">
                <a16:creationId xmlns:a16="http://schemas.microsoft.com/office/drawing/2014/main" id="{92E98D6F-CD0C-4CDD-B672-76EB509C05D7}"/>
              </a:ext>
            </a:extLst>
          </p:cNvPr>
          <p:cNvSpPr txBox="1"/>
          <p:nvPr/>
        </p:nvSpPr>
        <p:spPr>
          <a:xfrm>
            <a:off x="4360831" y="1581093"/>
            <a:ext cx="1776448" cy="461665"/>
          </a:xfrm>
          <a:prstGeom prst="rect">
            <a:avLst/>
          </a:prstGeom>
          <a:noFill/>
        </p:spPr>
        <p:txBody>
          <a:bodyPr wrap="none" rtlCol="0">
            <a:spAutoFit/>
          </a:bodyPr>
          <a:lstStyle/>
          <a:p>
            <a:r>
              <a:rPr lang="en-GB" sz="2400" dirty="0">
                <a:solidFill>
                  <a:srgbClr val="00B0F0"/>
                </a:solidFill>
                <a:latin typeface="Freestyle Script" panose="030804020302050B0404" pitchFamily="66" charset="0"/>
              </a:rPr>
              <a:t>cyanobacterial bloom</a:t>
            </a:r>
          </a:p>
        </p:txBody>
      </p:sp>
      <p:sp>
        <p:nvSpPr>
          <p:cNvPr id="39" name="Textfeld 38">
            <a:extLst>
              <a:ext uri="{FF2B5EF4-FFF2-40B4-BE49-F238E27FC236}">
                <a16:creationId xmlns:a16="http://schemas.microsoft.com/office/drawing/2014/main" id="{7380E984-6C7B-4EC4-AC2A-3DF2DCD8DE60}"/>
              </a:ext>
            </a:extLst>
          </p:cNvPr>
          <p:cNvSpPr txBox="1"/>
          <p:nvPr/>
        </p:nvSpPr>
        <p:spPr>
          <a:xfrm>
            <a:off x="7452717" y="4156295"/>
            <a:ext cx="918841" cy="461665"/>
          </a:xfrm>
          <a:prstGeom prst="rect">
            <a:avLst/>
          </a:prstGeom>
          <a:noFill/>
        </p:spPr>
        <p:txBody>
          <a:bodyPr wrap="none" rtlCol="0">
            <a:spAutoFit/>
          </a:bodyPr>
          <a:lstStyle/>
          <a:p>
            <a:r>
              <a:rPr lang="en-GB" sz="2400" dirty="0">
                <a:solidFill>
                  <a:schemeClr val="accent6">
                    <a:lumMod val="75000"/>
                  </a:schemeClr>
                </a:solidFill>
                <a:latin typeface="Freestyle Script" panose="030804020302050B0404" pitchFamily="66" charset="0"/>
              </a:rPr>
              <a:t>almost</a:t>
            </a:r>
            <a:r>
              <a:rPr lang="en-GB" sz="2000" dirty="0">
                <a:solidFill>
                  <a:schemeClr val="accent6">
                    <a:lumMod val="75000"/>
                  </a:schemeClr>
                </a:solidFill>
                <a:latin typeface="Freestyle Script" panose="030804020302050B0404" pitchFamily="66" charset="0"/>
              </a:rPr>
              <a:t> no </a:t>
            </a:r>
          </a:p>
        </p:txBody>
      </p:sp>
      <p:sp>
        <p:nvSpPr>
          <p:cNvPr id="40" name="Textfeld 39">
            <a:extLst>
              <a:ext uri="{FF2B5EF4-FFF2-40B4-BE49-F238E27FC236}">
                <a16:creationId xmlns:a16="http://schemas.microsoft.com/office/drawing/2014/main" id="{C50E3ACC-7922-4035-830F-8F5F7B8B9E40}"/>
              </a:ext>
            </a:extLst>
          </p:cNvPr>
          <p:cNvSpPr txBox="1"/>
          <p:nvPr/>
        </p:nvSpPr>
        <p:spPr>
          <a:xfrm>
            <a:off x="7394454" y="4370565"/>
            <a:ext cx="1223412" cy="461665"/>
          </a:xfrm>
          <a:prstGeom prst="rect">
            <a:avLst/>
          </a:prstGeom>
          <a:noFill/>
        </p:spPr>
        <p:txBody>
          <a:bodyPr wrap="none" rtlCol="0">
            <a:spAutoFit/>
          </a:bodyPr>
          <a:lstStyle/>
          <a:p>
            <a:r>
              <a:rPr lang="en-GB" sz="2400" dirty="0">
                <a:solidFill>
                  <a:schemeClr val="accent6">
                    <a:lumMod val="75000"/>
                  </a:schemeClr>
                </a:solidFill>
                <a:latin typeface="Freestyle Script" panose="030804020302050B0404" pitchFamily="66" charset="0"/>
              </a:rPr>
              <a:t> macrophytes</a:t>
            </a:r>
          </a:p>
        </p:txBody>
      </p:sp>
      <p:grpSp>
        <p:nvGrpSpPr>
          <p:cNvPr id="43" name="Gruppieren 42">
            <a:extLst>
              <a:ext uri="{FF2B5EF4-FFF2-40B4-BE49-F238E27FC236}">
                <a16:creationId xmlns:a16="http://schemas.microsoft.com/office/drawing/2014/main" id="{F553E92E-E05E-4ECB-9D58-B3644C7D9C54}"/>
              </a:ext>
            </a:extLst>
          </p:cNvPr>
          <p:cNvGrpSpPr/>
          <p:nvPr/>
        </p:nvGrpSpPr>
        <p:grpSpPr>
          <a:xfrm>
            <a:off x="2172759" y="3441060"/>
            <a:ext cx="801823" cy="901068"/>
            <a:chOff x="2456961" y="565873"/>
            <a:chExt cx="801823" cy="901068"/>
          </a:xfrm>
        </p:grpSpPr>
        <p:sp>
          <p:nvSpPr>
            <p:cNvPr id="38" name="Textfeld 37">
              <a:extLst>
                <a:ext uri="{FF2B5EF4-FFF2-40B4-BE49-F238E27FC236}">
                  <a16:creationId xmlns:a16="http://schemas.microsoft.com/office/drawing/2014/main" id="{6D9A0504-0F4A-4A4B-8E79-D08913D82684}"/>
                </a:ext>
              </a:extLst>
            </p:cNvPr>
            <p:cNvSpPr txBox="1"/>
            <p:nvPr/>
          </p:nvSpPr>
          <p:spPr>
            <a:xfrm>
              <a:off x="2561279" y="565873"/>
              <a:ext cx="559769" cy="430887"/>
            </a:xfrm>
            <a:prstGeom prst="rect">
              <a:avLst/>
            </a:prstGeom>
            <a:noFill/>
          </p:spPr>
          <p:txBody>
            <a:bodyPr wrap="none" rtlCol="0">
              <a:spAutoFit/>
            </a:bodyPr>
            <a:lstStyle/>
            <a:p>
              <a:r>
                <a:rPr lang="en-GB" sz="2200" dirty="0">
                  <a:solidFill>
                    <a:srgbClr val="00B0F0"/>
                  </a:solidFill>
                  <a:latin typeface="Freestyle Script" panose="030804020302050B0404" pitchFamily="66" charset="0"/>
                </a:rPr>
                <a:t>  low</a:t>
              </a:r>
            </a:p>
          </p:txBody>
        </p:sp>
        <p:sp>
          <p:nvSpPr>
            <p:cNvPr id="41" name="Textfeld 40">
              <a:extLst>
                <a:ext uri="{FF2B5EF4-FFF2-40B4-BE49-F238E27FC236}">
                  <a16:creationId xmlns:a16="http://schemas.microsoft.com/office/drawing/2014/main" id="{5B8210CF-A270-4F48-99D6-ABC7534A2191}"/>
                </a:ext>
              </a:extLst>
            </p:cNvPr>
            <p:cNvSpPr txBox="1"/>
            <p:nvPr/>
          </p:nvSpPr>
          <p:spPr>
            <a:xfrm>
              <a:off x="2456961" y="784622"/>
              <a:ext cx="801823" cy="461665"/>
            </a:xfrm>
            <a:prstGeom prst="rect">
              <a:avLst/>
            </a:prstGeom>
            <a:noFill/>
          </p:spPr>
          <p:txBody>
            <a:bodyPr wrap="none" rtlCol="0">
              <a:spAutoFit/>
            </a:bodyPr>
            <a:lstStyle/>
            <a:p>
              <a:r>
                <a:rPr lang="en-GB" sz="2400" dirty="0">
                  <a:solidFill>
                    <a:srgbClr val="00B0F0"/>
                  </a:solidFill>
                  <a:latin typeface="Freestyle Script" panose="030804020302050B0404" pitchFamily="66" charset="0"/>
                </a:rPr>
                <a:t>  algal </a:t>
              </a:r>
            </a:p>
          </p:txBody>
        </p:sp>
        <p:sp>
          <p:nvSpPr>
            <p:cNvPr id="42" name="Textfeld 41">
              <a:extLst>
                <a:ext uri="{FF2B5EF4-FFF2-40B4-BE49-F238E27FC236}">
                  <a16:creationId xmlns:a16="http://schemas.microsoft.com/office/drawing/2014/main" id="{F92D2D2E-2ED0-4ED8-A412-DA72297CAA66}"/>
                </a:ext>
              </a:extLst>
            </p:cNvPr>
            <p:cNvSpPr txBox="1"/>
            <p:nvPr/>
          </p:nvSpPr>
          <p:spPr>
            <a:xfrm>
              <a:off x="2525110" y="1005276"/>
              <a:ext cx="728084" cy="461665"/>
            </a:xfrm>
            <a:prstGeom prst="rect">
              <a:avLst/>
            </a:prstGeom>
            <a:noFill/>
          </p:spPr>
          <p:txBody>
            <a:bodyPr wrap="none" rtlCol="0">
              <a:spAutoFit/>
            </a:bodyPr>
            <a:lstStyle/>
            <a:p>
              <a:r>
                <a:rPr lang="en-GB" sz="2400" dirty="0">
                  <a:solidFill>
                    <a:srgbClr val="00B0F0"/>
                  </a:solidFill>
                  <a:latin typeface="Freestyle Script" panose="030804020302050B0404" pitchFamily="66" charset="0"/>
                </a:rPr>
                <a:t>biomass</a:t>
              </a:r>
            </a:p>
          </p:txBody>
        </p:sp>
      </p:grpSp>
      <p:sp>
        <p:nvSpPr>
          <p:cNvPr id="44" name="Textfeld 43">
            <a:extLst>
              <a:ext uri="{FF2B5EF4-FFF2-40B4-BE49-F238E27FC236}">
                <a16:creationId xmlns:a16="http://schemas.microsoft.com/office/drawing/2014/main" id="{DF500997-9A3A-497C-834F-E2CD71613B5A}"/>
              </a:ext>
            </a:extLst>
          </p:cNvPr>
          <p:cNvSpPr txBox="1"/>
          <p:nvPr/>
        </p:nvSpPr>
        <p:spPr>
          <a:xfrm>
            <a:off x="1688141" y="1609839"/>
            <a:ext cx="393056" cy="523220"/>
          </a:xfrm>
          <a:prstGeom prst="rect">
            <a:avLst/>
          </a:prstGeom>
          <a:noFill/>
        </p:spPr>
        <p:txBody>
          <a:bodyPr wrap="none" rtlCol="0">
            <a:spAutoFit/>
          </a:bodyPr>
          <a:lstStyle/>
          <a:p>
            <a:r>
              <a:rPr lang="en-GB" sz="2800" dirty="0"/>
              <a:t>A</a:t>
            </a:r>
          </a:p>
        </p:txBody>
      </p:sp>
      <p:sp>
        <p:nvSpPr>
          <p:cNvPr id="45" name="Textfeld 44">
            <a:extLst>
              <a:ext uri="{FF2B5EF4-FFF2-40B4-BE49-F238E27FC236}">
                <a16:creationId xmlns:a16="http://schemas.microsoft.com/office/drawing/2014/main" id="{49F30FD5-FC73-45C7-9EBD-43A71B5B6B1A}"/>
              </a:ext>
            </a:extLst>
          </p:cNvPr>
          <p:cNvSpPr txBox="1"/>
          <p:nvPr/>
        </p:nvSpPr>
        <p:spPr>
          <a:xfrm>
            <a:off x="7436182" y="1632849"/>
            <a:ext cx="393056" cy="523220"/>
          </a:xfrm>
          <a:prstGeom prst="rect">
            <a:avLst/>
          </a:prstGeom>
          <a:noFill/>
        </p:spPr>
        <p:txBody>
          <a:bodyPr wrap="none" rtlCol="0">
            <a:spAutoFit/>
          </a:bodyPr>
          <a:lstStyle/>
          <a:p>
            <a:r>
              <a:rPr lang="en-GB" sz="2800" dirty="0"/>
              <a:t>B</a:t>
            </a:r>
          </a:p>
        </p:txBody>
      </p:sp>
      <p:sp>
        <p:nvSpPr>
          <p:cNvPr id="46" name="Text Box 21">
            <a:extLst>
              <a:ext uri="{FF2B5EF4-FFF2-40B4-BE49-F238E27FC236}">
                <a16:creationId xmlns:a16="http://schemas.microsoft.com/office/drawing/2014/main" id="{4FAB7CBF-6F0A-433A-920F-8220C0571FFE}"/>
              </a:ext>
            </a:extLst>
          </p:cNvPr>
          <p:cNvSpPr txBox="1">
            <a:spLocks noChangeArrowheads="1"/>
          </p:cNvSpPr>
          <p:nvPr/>
        </p:nvSpPr>
        <p:spPr bwMode="auto">
          <a:xfrm>
            <a:off x="7336594" y="6258369"/>
            <a:ext cx="4690130" cy="276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de-DE" altLang="en-US" sz="1200" dirty="0" err="1">
                <a:solidFill>
                  <a:srgbClr val="002060"/>
                </a:solidFill>
              </a:rPr>
              <a:t>from</a:t>
            </a:r>
            <a:r>
              <a:rPr lang="de-DE" altLang="en-US" sz="1200" dirty="0">
                <a:solidFill>
                  <a:srgbClr val="002060"/>
                </a:solidFill>
              </a:rPr>
              <a:t>: Teubner et al. 2021, </a:t>
            </a:r>
            <a:r>
              <a:rPr lang="de-DE" altLang="en-US" sz="1200" dirty="0" err="1">
                <a:solidFill>
                  <a:srgbClr val="002060"/>
                </a:solidFill>
              </a:rPr>
              <a:t>extended</a:t>
            </a:r>
            <a:r>
              <a:rPr lang="de-DE" altLang="en-US" sz="1200" dirty="0">
                <a:solidFill>
                  <a:srgbClr val="002060"/>
                </a:solidFill>
              </a:rPr>
              <a:t> </a:t>
            </a:r>
            <a:r>
              <a:rPr lang="de-DE" altLang="en-US" sz="1200" dirty="0" err="1">
                <a:solidFill>
                  <a:srgbClr val="002060"/>
                </a:solidFill>
              </a:rPr>
              <a:t>abstract</a:t>
            </a:r>
            <a:r>
              <a:rPr lang="de-DE" altLang="en-US" sz="1200" dirty="0">
                <a:solidFill>
                  <a:srgbClr val="002060"/>
                </a:solidFill>
              </a:rPr>
              <a:t>, 43</a:t>
            </a:r>
            <a:r>
              <a:rPr lang="de-DE" altLang="en-US" sz="1200" baseline="30000" dirty="0">
                <a:solidFill>
                  <a:srgbClr val="002060"/>
                </a:solidFill>
              </a:rPr>
              <a:t>rd</a:t>
            </a:r>
            <a:r>
              <a:rPr lang="de-DE" altLang="en-US" sz="1200" dirty="0">
                <a:solidFill>
                  <a:srgbClr val="002060"/>
                </a:solidFill>
              </a:rPr>
              <a:t> IAD-</a:t>
            </a:r>
            <a:r>
              <a:rPr lang="de-DE" altLang="en-US" sz="1200" dirty="0" err="1">
                <a:solidFill>
                  <a:srgbClr val="002060"/>
                </a:solidFill>
              </a:rPr>
              <a:t>conference</a:t>
            </a:r>
            <a:endParaRPr lang="de-DE" altLang="en-US" sz="1200" dirty="0">
              <a:solidFill>
                <a:srgbClr val="002060"/>
              </a:solidFill>
              <a:latin typeface="Times New Roman" panose="02020603050405020304" pitchFamily="18" charset="0"/>
            </a:endParaRPr>
          </a:p>
        </p:txBody>
      </p:sp>
      <p:sp>
        <p:nvSpPr>
          <p:cNvPr id="47" name="Textfeld 46">
            <a:extLst>
              <a:ext uri="{FF2B5EF4-FFF2-40B4-BE49-F238E27FC236}">
                <a16:creationId xmlns:a16="http://schemas.microsoft.com/office/drawing/2014/main" id="{56DE1E5C-3E3E-4F6C-BA7E-CEDFD918F712}"/>
              </a:ext>
            </a:extLst>
          </p:cNvPr>
          <p:cNvSpPr txBox="1"/>
          <p:nvPr/>
        </p:nvSpPr>
        <p:spPr>
          <a:xfrm>
            <a:off x="1474512" y="219713"/>
            <a:ext cx="3717428" cy="461665"/>
          </a:xfrm>
          <a:prstGeom prst="rect">
            <a:avLst/>
          </a:prstGeom>
          <a:solidFill>
            <a:schemeClr val="bg1"/>
          </a:solidFill>
        </p:spPr>
        <p:txBody>
          <a:bodyPr wrap="none" rtlCol="0">
            <a:spAutoFit/>
          </a:bodyPr>
          <a:lstStyle/>
          <a:p>
            <a:r>
              <a:rPr lang="en-US" sz="2400" b="1" i="1" dirty="0">
                <a:solidFill>
                  <a:srgbClr val="00B0F0"/>
                </a:solidFill>
                <a:effectLst/>
                <a:latin typeface="Calibri" panose="020F0502020204030204" pitchFamily="34" charset="0"/>
                <a:ea typeface="Times New Roman" panose="02020603050405020304" pitchFamily="18" charset="0"/>
                <a:cs typeface="Times New Roman" panose="02020603050405020304" pitchFamily="18" charset="0"/>
              </a:rPr>
              <a:t>Response </a:t>
            </a:r>
            <a:r>
              <a:rPr lang="en-US" sz="2400" i="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to (algal) turbidity</a:t>
            </a:r>
            <a:endParaRPr lang="en-GB" sz="2400" i="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8" name="Textfeld 47">
            <a:extLst>
              <a:ext uri="{FF2B5EF4-FFF2-40B4-BE49-F238E27FC236}">
                <a16:creationId xmlns:a16="http://schemas.microsoft.com/office/drawing/2014/main" id="{78F6B5AF-7C3B-454F-BCE0-D9DB2FEAA68C}"/>
              </a:ext>
            </a:extLst>
          </p:cNvPr>
          <p:cNvSpPr txBox="1"/>
          <p:nvPr/>
        </p:nvSpPr>
        <p:spPr>
          <a:xfrm>
            <a:off x="7208202" y="219713"/>
            <a:ext cx="4620624" cy="461665"/>
          </a:xfrm>
          <a:prstGeom prst="rect">
            <a:avLst/>
          </a:prstGeom>
          <a:solidFill>
            <a:schemeClr val="bg1"/>
          </a:solidFill>
        </p:spPr>
        <p:txBody>
          <a:bodyPr wrap="none" rtlCol="0">
            <a:spAutoFit/>
          </a:bodyPr>
          <a:lstStyle/>
          <a:p>
            <a:r>
              <a:rPr lang="en-US" sz="2400" b="1" i="1" dirty="0">
                <a:solidFill>
                  <a:srgbClr val="00B0F0"/>
                </a:solidFill>
                <a:effectLst/>
                <a:latin typeface="Calibri" panose="020F0502020204030204" pitchFamily="34" charset="0"/>
                <a:ea typeface="Times New Roman" panose="02020603050405020304" pitchFamily="18" charset="0"/>
                <a:cs typeface="Times New Roman" panose="02020603050405020304" pitchFamily="18" charset="0"/>
              </a:rPr>
              <a:t>Stimulation </a:t>
            </a:r>
            <a:r>
              <a:rPr lang="en-US" sz="2400" i="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for macrophyte growth</a:t>
            </a:r>
            <a:endParaRPr lang="en-GB" sz="2400" i="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grpSp>
        <p:nvGrpSpPr>
          <p:cNvPr id="49" name="Group 3">
            <a:extLst>
              <a:ext uri="{FF2B5EF4-FFF2-40B4-BE49-F238E27FC236}">
                <a16:creationId xmlns:a16="http://schemas.microsoft.com/office/drawing/2014/main" id="{3F1955C5-53C2-442E-84BA-9A18F35E08BE}"/>
              </a:ext>
            </a:extLst>
          </p:cNvPr>
          <p:cNvGrpSpPr>
            <a:grpSpLocks/>
          </p:cNvGrpSpPr>
          <p:nvPr/>
        </p:nvGrpSpPr>
        <p:grpSpPr bwMode="auto">
          <a:xfrm>
            <a:off x="-151407" y="-7912"/>
            <a:ext cx="723900" cy="6862763"/>
            <a:chOff x="-96" y="0"/>
            <a:chExt cx="456" cy="4323"/>
          </a:xfrm>
        </p:grpSpPr>
        <p:sp>
          <p:nvSpPr>
            <p:cNvPr id="50" name="Rectangle 4">
              <a:extLst>
                <a:ext uri="{FF2B5EF4-FFF2-40B4-BE49-F238E27FC236}">
                  <a16:creationId xmlns:a16="http://schemas.microsoft.com/office/drawing/2014/main" id="{05EB6A9B-E521-4AD1-8926-79D6F6FD44FF}"/>
                </a:ext>
              </a:extLst>
            </p:cNvPr>
            <p:cNvSpPr>
              <a:spLocks noChangeArrowheads="1"/>
            </p:cNvSpPr>
            <p:nvPr/>
          </p:nvSpPr>
          <p:spPr bwMode="auto">
            <a:xfrm>
              <a:off x="0" y="0"/>
              <a:ext cx="288" cy="43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51" name="Group 5">
              <a:extLst>
                <a:ext uri="{FF2B5EF4-FFF2-40B4-BE49-F238E27FC236}">
                  <a16:creationId xmlns:a16="http://schemas.microsoft.com/office/drawing/2014/main" id="{BEA96CC6-78BB-44B8-AC65-0BF645D1022C}"/>
                </a:ext>
              </a:extLst>
            </p:cNvPr>
            <p:cNvGrpSpPr>
              <a:grpSpLocks/>
            </p:cNvGrpSpPr>
            <p:nvPr/>
          </p:nvGrpSpPr>
          <p:grpSpPr bwMode="auto">
            <a:xfrm>
              <a:off x="-96" y="0"/>
              <a:ext cx="456" cy="4323"/>
              <a:chOff x="-108" y="-3"/>
              <a:chExt cx="456" cy="4323"/>
            </a:xfrm>
          </p:grpSpPr>
          <p:grpSp>
            <p:nvGrpSpPr>
              <p:cNvPr id="52" name="Group 6">
                <a:extLst>
                  <a:ext uri="{FF2B5EF4-FFF2-40B4-BE49-F238E27FC236}">
                    <a16:creationId xmlns:a16="http://schemas.microsoft.com/office/drawing/2014/main" id="{E708E2CF-A903-4457-92B5-6E88DD7656CE}"/>
                  </a:ext>
                </a:extLst>
              </p:cNvPr>
              <p:cNvGrpSpPr>
                <a:grpSpLocks/>
              </p:cNvGrpSpPr>
              <p:nvPr/>
            </p:nvGrpSpPr>
            <p:grpSpPr bwMode="auto">
              <a:xfrm>
                <a:off x="-108" y="0"/>
                <a:ext cx="456" cy="4320"/>
                <a:chOff x="-108" y="0"/>
                <a:chExt cx="456" cy="4320"/>
              </a:xfrm>
            </p:grpSpPr>
            <p:sp>
              <p:nvSpPr>
                <p:cNvPr id="54" name="Rectangle 7">
                  <a:extLst>
                    <a:ext uri="{FF2B5EF4-FFF2-40B4-BE49-F238E27FC236}">
                      <a16:creationId xmlns:a16="http://schemas.microsoft.com/office/drawing/2014/main" id="{D7A44570-DA9A-4B2D-B1CE-9F952355DCC0}"/>
                    </a:ext>
                  </a:extLst>
                </p:cNvPr>
                <p:cNvSpPr>
                  <a:spLocks noChangeArrowheads="1"/>
                </p:cNvSpPr>
                <p:nvPr/>
              </p:nvSpPr>
              <p:spPr bwMode="auto">
                <a:xfrm>
                  <a:off x="0" y="0"/>
                  <a:ext cx="240" cy="1200"/>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aphicFrame>
              <p:nvGraphicFramePr>
                <p:cNvPr id="55" name="Object 8">
                  <a:extLst>
                    <a:ext uri="{FF2B5EF4-FFF2-40B4-BE49-F238E27FC236}">
                      <a16:creationId xmlns:a16="http://schemas.microsoft.com/office/drawing/2014/main" id="{AA02653E-ADCE-4CF2-87DD-5D5A115132C7}"/>
                    </a:ext>
                  </a:extLst>
                </p:cNvPr>
                <p:cNvGraphicFramePr>
                  <a:graphicFrameLocks noChangeAspect="1"/>
                </p:cNvGraphicFramePr>
                <p:nvPr/>
              </p:nvGraphicFramePr>
              <p:xfrm>
                <a:off x="-108" y="1249"/>
                <a:ext cx="456" cy="215"/>
              </p:xfrm>
              <a:graphic>
                <a:graphicData uri="http://schemas.openxmlformats.org/presentationml/2006/ole">
                  <mc:AlternateContent xmlns:mc="http://schemas.openxmlformats.org/markup-compatibility/2006">
                    <mc:Choice xmlns:v="urn:schemas-microsoft-com:vml" Requires="v">
                      <p:oleObj name="Paket" r:id="rId4" imgW="647640" imgH="485640" progId="Package">
                        <p:embed/>
                      </p:oleObj>
                    </mc:Choice>
                    <mc:Fallback>
                      <p:oleObj name="Paket" r:id="rId4" imgW="647640" imgH="485640" progId="Package">
                        <p:embed/>
                        <p:pic>
                          <p:nvPicPr>
                            <p:cNvPr id="29" name="Object 8">
                              <a:extLst>
                                <a:ext uri="{FF2B5EF4-FFF2-40B4-BE49-F238E27FC236}">
                                  <a16:creationId xmlns:a16="http://schemas.microsoft.com/office/drawing/2014/main" id="{10EAD8FB-E392-40E6-9593-1C6ACA224B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31372"/>
                            <a:stretch>
                              <a:fillRect/>
                            </a:stretch>
                          </p:blipFill>
                          <p:spPr bwMode="auto">
                            <a:xfrm>
                              <a:off x="-108" y="1249"/>
                              <a:ext cx="456" cy="21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6" name="Rectangle 9">
                  <a:extLst>
                    <a:ext uri="{FF2B5EF4-FFF2-40B4-BE49-F238E27FC236}">
                      <a16:creationId xmlns:a16="http://schemas.microsoft.com/office/drawing/2014/main" id="{1FC9C761-3143-407B-AEB8-440F2C67AFA7}"/>
                    </a:ext>
                  </a:extLst>
                </p:cNvPr>
                <p:cNvSpPr>
                  <a:spLocks noChangeArrowheads="1"/>
                </p:cNvSpPr>
                <p:nvPr/>
              </p:nvSpPr>
              <p:spPr bwMode="auto">
                <a:xfrm>
                  <a:off x="0" y="1488"/>
                  <a:ext cx="240" cy="283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53" name="Text Box 7">
                <a:extLst>
                  <a:ext uri="{FF2B5EF4-FFF2-40B4-BE49-F238E27FC236}">
                    <a16:creationId xmlns:a16="http://schemas.microsoft.com/office/drawing/2014/main" id="{ABBE2FC4-2586-4B17-9D43-78D72A4BFF38}"/>
                  </a:ext>
                </a:extLst>
              </p:cNvPr>
              <p:cNvSpPr txBox="1">
                <a:spLocks noChangeArrowheads="1"/>
              </p:cNvSpPr>
              <p:nvPr/>
            </p:nvSpPr>
            <p:spPr bwMode="auto">
              <a:xfrm rot="-5400000">
                <a:off x="-1959" y="1956"/>
                <a:ext cx="4130"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altLang="de-DE" sz="1600" dirty="0">
                    <a:latin typeface="Arial Rounded MT Bold" panose="020F0704030504030204" pitchFamily="34" charset="0"/>
                  </a:rPr>
                  <a:t>Univ.-</a:t>
                </a:r>
                <a:r>
                  <a:rPr lang="de-DE" altLang="de-DE" sz="1600" dirty="0" err="1">
                    <a:latin typeface="Arial Rounded MT Bold" panose="020F0704030504030204" pitchFamily="34" charset="0"/>
                  </a:rPr>
                  <a:t>Doz</a:t>
                </a:r>
                <a:r>
                  <a:rPr lang="de-DE" altLang="de-DE" sz="1600" dirty="0">
                    <a:latin typeface="Arial Rounded MT Bold" panose="020F0704030504030204" pitchFamily="34" charset="0"/>
                  </a:rPr>
                  <a:t>. Dr. Katrin Teubner</a:t>
                </a:r>
                <a:r>
                  <a:rPr lang="de-DE" altLang="de-DE" sz="1600" dirty="0">
                    <a:solidFill>
                      <a:srgbClr val="0000CC"/>
                    </a:solidFill>
                    <a:latin typeface="Arial Rounded MT Bold" panose="020F0704030504030204" pitchFamily="34" charset="0"/>
                  </a:rPr>
                  <a:t>                                  </a:t>
                </a:r>
                <a:r>
                  <a:rPr lang="de-AT" altLang="de-DE" sz="1600" dirty="0">
                    <a:solidFill>
                      <a:srgbClr val="0000CC"/>
                    </a:solidFill>
                    <a:latin typeface="Arial Rounded MT Bold" panose="020F0704030504030204" pitchFamily="34" charset="0"/>
                  </a:rPr>
                  <a:t>www.lakeriver.at</a:t>
                </a:r>
                <a:endParaRPr lang="de-DE" altLang="de-DE" sz="1600" dirty="0">
                  <a:solidFill>
                    <a:srgbClr val="0000CC"/>
                  </a:solidFill>
                  <a:latin typeface="Arial Rounded MT Bold" panose="020F0704030504030204" pitchFamily="34" charset="0"/>
                </a:endParaRPr>
              </a:p>
            </p:txBody>
          </p:sp>
        </p:grpSp>
      </p:grpSp>
    </p:spTree>
    <p:extLst>
      <p:ext uri="{BB962C8B-B14F-4D97-AF65-F5344CB8AC3E}">
        <p14:creationId xmlns:p14="http://schemas.microsoft.com/office/powerpoint/2010/main" val="24452043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38D87C2-FCC2-4795-9F52-EA1FBC565B93}"/>
              </a:ext>
            </a:extLst>
          </p:cNvPr>
          <p:cNvPicPr>
            <a:picLocks noChangeAspect="1"/>
          </p:cNvPicPr>
          <p:nvPr/>
        </p:nvPicPr>
        <p:blipFill rotWithShape="1">
          <a:blip r:embed="rId2">
            <a:extLst>
              <a:ext uri="{28A0092B-C50C-407E-A947-70E740481C1C}">
                <a14:useLocalDpi xmlns:a14="http://schemas.microsoft.com/office/drawing/2010/main" val="0"/>
              </a:ext>
            </a:extLst>
          </a:blip>
          <a:srcRect l="-1" t="13107" r="1568"/>
          <a:stretch/>
        </p:blipFill>
        <p:spPr>
          <a:xfrm>
            <a:off x="168274" y="47180"/>
            <a:ext cx="12003683" cy="5959098"/>
          </a:xfrm>
          <a:prstGeom prst="rect">
            <a:avLst/>
          </a:prstGeom>
        </p:spPr>
      </p:pic>
      <p:grpSp>
        <p:nvGrpSpPr>
          <p:cNvPr id="23" name="Group 3">
            <a:extLst>
              <a:ext uri="{FF2B5EF4-FFF2-40B4-BE49-F238E27FC236}">
                <a16:creationId xmlns:a16="http://schemas.microsoft.com/office/drawing/2014/main" id="{198A71BD-25C4-45C2-9101-0D20322F30C7}"/>
              </a:ext>
            </a:extLst>
          </p:cNvPr>
          <p:cNvGrpSpPr>
            <a:grpSpLocks/>
          </p:cNvGrpSpPr>
          <p:nvPr/>
        </p:nvGrpSpPr>
        <p:grpSpPr bwMode="auto">
          <a:xfrm>
            <a:off x="-151407" y="-7912"/>
            <a:ext cx="723900" cy="6862763"/>
            <a:chOff x="-96" y="0"/>
            <a:chExt cx="456" cy="4323"/>
          </a:xfrm>
        </p:grpSpPr>
        <p:sp>
          <p:nvSpPr>
            <p:cNvPr id="24" name="Rectangle 4">
              <a:extLst>
                <a:ext uri="{FF2B5EF4-FFF2-40B4-BE49-F238E27FC236}">
                  <a16:creationId xmlns:a16="http://schemas.microsoft.com/office/drawing/2014/main" id="{F6766F77-9D16-49D5-A149-CE2A1605A71A}"/>
                </a:ext>
              </a:extLst>
            </p:cNvPr>
            <p:cNvSpPr>
              <a:spLocks noChangeArrowheads="1"/>
            </p:cNvSpPr>
            <p:nvPr/>
          </p:nvSpPr>
          <p:spPr bwMode="auto">
            <a:xfrm>
              <a:off x="0" y="0"/>
              <a:ext cx="288" cy="43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25" name="Group 5">
              <a:extLst>
                <a:ext uri="{FF2B5EF4-FFF2-40B4-BE49-F238E27FC236}">
                  <a16:creationId xmlns:a16="http://schemas.microsoft.com/office/drawing/2014/main" id="{EE591A04-CDBF-48AC-94C3-ED7306203050}"/>
                </a:ext>
              </a:extLst>
            </p:cNvPr>
            <p:cNvGrpSpPr>
              <a:grpSpLocks/>
            </p:cNvGrpSpPr>
            <p:nvPr/>
          </p:nvGrpSpPr>
          <p:grpSpPr bwMode="auto">
            <a:xfrm>
              <a:off x="-96" y="0"/>
              <a:ext cx="456" cy="4323"/>
              <a:chOff x="-108" y="-3"/>
              <a:chExt cx="456" cy="4323"/>
            </a:xfrm>
          </p:grpSpPr>
          <p:grpSp>
            <p:nvGrpSpPr>
              <p:cNvPr id="26" name="Group 6">
                <a:extLst>
                  <a:ext uri="{FF2B5EF4-FFF2-40B4-BE49-F238E27FC236}">
                    <a16:creationId xmlns:a16="http://schemas.microsoft.com/office/drawing/2014/main" id="{FF5E3F2D-7B70-4884-AA72-A53CBEE84532}"/>
                  </a:ext>
                </a:extLst>
              </p:cNvPr>
              <p:cNvGrpSpPr>
                <a:grpSpLocks/>
              </p:cNvGrpSpPr>
              <p:nvPr/>
            </p:nvGrpSpPr>
            <p:grpSpPr bwMode="auto">
              <a:xfrm>
                <a:off x="-108" y="0"/>
                <a:ext cx="456" cy="4320"/>
                <a:chOff x="-108" y="0"/>
                <a:chExt cx="456" cy="4320"/>
              </a:xfrm>
            </p:grpSpPr>
            <p:sp>
              <p:nvSpPr>
                <p:cNvPr id="28" name="Rectangle 7">
                  <a:extLst>
                    <a:ext uri="{FF2B5EF4-FFF2-40B4-BE49-F238E27FC236}">
                      <a16:creationId xmlns:a16="http://schemas.microsoft.com/office/drawing/2014/main" id="{EBF24AB5-E484-4BAA-BFE2-11C04D55956B}"/>
                    </a:ext>
                  </a:extLst>
                </p:cNvPr>
                <p:cNvSpPr>
                  <a:spLocks noChangeArrowheads="1"/>
                </p:cNvSpPr>
                <p:nvPr/>
              </p:nvSpPr>
              <p:spPr bwMode="auto">
                <a:xfrm>
                  <a:off x="0" y="0"/>
                  <a:ext cx="240" cy="1200"/>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aphicFrame>
              <p:nvGraphicFramePr>
                <p:cNvPr id="29" name="Object 8">
                  <a:extLst>
                    <a:ext uri="{FF2B5EF4-FFF2-40B4-BE49-F238E27FC236}">
                      <a16:creationId xmlns:a16="http://schemas.microsoft.com/office/drawing/2014/main" id="{10EAD8FB-E392-40E6-9593-1C6ACA224BDF}"/>
                    </a:ext>
                  </a:extLst>
                </p:cNvPr>
                <p:cNvGraphicFramePr>
                  <a:graphicFrameLocks noChangeAspect="1"/>
                </p:cNvGraphicFramePr>
                <p:nvPr/>
              </p:nvGraphicFramePr>
              <p:xfrm>
                <a:off x="-108" y="1249"/>
                <a:ext cx="456" cy="215"/>
              </p:xfrm>
              <a:graphic>
                <a:graphicData uri="http://schemas.openxmlformats.org/presentationml/2006/ole">
                  <mc:AlternateContent xmlns:mc="http://schemas.openxmlformats.org/markup-compatibility/2006">
                    <mc:Choice xmlns:v="urn:schemas-microsoft-com:vml" Requires="v">
                      <p:oleObj name="Paket" r:id="rId3" imgW="647640" imgH="485640" progId="Package">
                        <p:embed/>
                      </p:oleObj>
                    </mc:Choice>
                    <mc:Fallback>
                      <p:oleObj name="Paket" r:id="rId3" imgW="647640" imgH="485640" progId="Package">
                        <p:embed/>
                        <p:pic>
                          <p:nvPicPr>
                            <p:cNvPr id="29" name="Object 8">
                              <a:extLst>
                                <a:ext uri="{FF2B5EF4-FFF2-40B4-BE49-F238E27FC236}">
                                  <a16:creationId xmlns:a16="http://schemas.microsoft.com/office/drawing/2014/main" id="{10EAD8FB-E392-40E6-9593-1C6ACA224B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1372"/>
                            <a:stretch>
                              <a:fillRect/>
                            </a:stretch>
                          </p:blipFill>
                          <p:spPr bwMode="auto">
                            <a:xfrm>
                              <a:off x="-108" y="1249"/>
                              <a:ext cx="456" cy="21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 name="Rectangle 9">
                  <a:extLst>
                    <a:ext uri="{FF2B5EF4-FFF2-40B4-BE49-F238E27FC236}">
                      <a16:creationId xmlns:a16="http://schemas.microsoft.com/office/drawing/2014/main" id="{AB7B6A6A-7D81-4303-855D-1A0BA0AB6C07}"/>
                    </a:ext>
                  </a:extLst>
                </p:cNvPr>
                <p:cNvSpPr>
                  <a:spLocks noChangeArrowheads="1"/>
                </p:cNvSpPr>
                <p:nvPr/>
              </p:nvSpPr>
              <p:spPr bwMode="auto">
                <a:xfrm>
                  <a:off x="0" y="1488"/>
                  <a:ext cx="240" cy="283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27" name="Text Box 7">
                <a:extLst>
                  <a:ext uri="{FF2B5EF4-FFF2-40B4-BE49-F238E27FC236}">
                    <a16:creationId xmlns:a16="http://schemas.microsoft.com/office/drawing/2014/main" id="{167F908B-7FED-4684-8A68-C8C98C40656C}"/>
                  </a:ext>
                </a:extLst>
              </p:cNvPr>
              <p:cNvSpPr txBox="1">
                <a:spLocks noChangeArrowheads="1"/>
              </p:cNvSpPr>
              <p:nvPr/>
            </p:nvSpPr>
            <p:spPr bwMode="auto">
              <a:xfrm rot="-5400000">
                <a:off x="-1959" y="1956"/>
                <a:ext cx="4130"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altLang="de-DE" sz="1600" dirty="0">
                    <a:latin typeface="Arial Rounded MT Bold" panose="020F0704030504030204" pitchFamily="34" charset="0"/>
                  </a:rPr>
                  <a:t>Univ.-</a:t>
                </a:r>
                <a:r>
                  <a:rPr lang="de-DE" altLang="de-DE" sz="1600" dirty="0" err="1">
                    <a:latin typeface="Arial Rounded MT Bold" panose="020F0704030504030204" pitchFamily="34" charset="0"/>
                  </a:rPr>
                  <a:t>Doz</a:t>
                </a:r>
                <a:r>
                  <a:rPr lang="de-DE" altLang="de-DE" sz="1600" dirty="0">
                    <a:latin typeface="Arial Rounded MT Bold" panose="020F0704030504030204" pitchFamily="34" charset="0"/>
                  </a:rPr>
                  <a:t>. Dr. Katrin Teubner</a:t>
                </a:r>
                <a:r>
                  <a:rPr lang="de-DE" altLang="de-DE" sz="1600" dirty="0">
                    <a:solidFill>
                      <a:srgbClr val="0000CC"/>
                    </a:solidFill>
                    <a:latin typeface="Arial Rounded MT Bold" panose="020F0704030504030204" pitchFamily="34" charset="0"/>
                  </a:rPr>
                  <a:t>                                  </a:t>
                </a:r>
                <a:r>
                  <a:rPr lang="de-AT" altLang="de-DE" sz="1600" dirty="0">
                    <a:solidFill>
                      <a:srgbClr val="0000CC"/>
                    </a:solidFill>
                    <a:latin typeface="Arial Rounded MT Bold" panose="020F0704030504030204" pitchFamily="34" charset="0"/>
                  </a:rPr>
                  <a:t>www.lakeriver.at</a:t>
                </a:r>
                <a:endParaRPr lang="de-DE" altLang="de-DE" sz="1600" dirty="0">
                  <a:solidFill>
                    <a:srgbClr val="0000CC"/>
                  </a:solidFill>
                  <a:latin typeface="Arial Rounded MT Bold" panose="020F0704030504030204" pitchFamily="34" charset="0"/>
                </a:endParaRPr>
              </a:p>
            </p:txBody>
          </p:sp>
        </p:grpSp>
      </p:grpSp>
      <p:sp>
        <p:nvSpPr>
          <p:cNvPr id="18" name="Textfeld 17">
            <a:extLst>
              <a:ext uri="{FF2B5EF4-FFF2-40B4-BE49-F238E27FC236}">
                <a16:creationId xmlns:a16="http://schemas.microsoft.com/office/drawing/2014/main" id="{B4F0AC72-DA48-42B2-A3FC-03E100A9262B}"/>
              </a:ext>
            </a:extLst>
          </p:cNvPr>
          <p:cNvSpPr txBox="1"/>
          <p:nvPr/>
        </p:nvSpPr>
        <p:spPr>
          <a:xfrm>
            <a:off x="7208202" y="219713"/>
            <a:ext cx="4620624" cy="461665"/>
          </a:xfrm>
          <a:prstGeom prst="rect">
            <a:avLst/>
          </a:prstGeom>
          <a:solidFill>
            <a:schemeClr val="bg1"/>
          </a:solidFill>
        </p:spPr>
        <p:txBody>
          <a:bodyPr wrap="none" rtlCol="0">
            <a:spAutoFit/>
          </a:bodyPr>
          <a:lstStyle/>
          <a:p>
            <a:r>
              <a:rPr lang="en-US" sz="2400" b="1" i="1" dirty="0">
                <a:solidFill>
                  <a:srgbClr val="00B0F0"/>
                </a:solidFill>
                <a:effectLst/>
                <a:latin typeface="Calibri" panose="020F0502020204030204" pitchFamily="34" charset="0"/>
                <a:ea typeface="Times New Roman" panose="02020603050405020304" pitchFamily="18" charset="0"/>
                <a:cs typeface="Times New Roman" panose="02020603050405020304" pitchFamily="18" charset="0"/>
              </a:rPr>
              <a:t>Stimulation </a:t>
            </a:r>
            <a:r>
              <a:rPr lang="en-US" sz="2400" i="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for macrophyte growth</a:t>
            </a:r>
            <a:endParaRPr lang="en-GB" sz="2400" i="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Rechteck 1">
            <a:extLst>
              <a:ext uri="{FF2B5EF4-FFF2-40B4-BE49-F238E27FC236}">
                <a16:creationId xmlns:a16="http://schemas.microsoft.com/office/drawing/2014/main" id="{18C23CF6-A978-40ED-B8BD-F06C1D1D46A1}"/>
              </a:ext>
            </a:extLst>
          </p:cNvPr>
          <p:cNvSpPr/>
          <p:nvPr/>
        </p:nvSpPr>
        <p:spPr>
          <a:xfrm>
            <a:off x="572493" y="543464"/>
            <a:ext cx="5621273" cy="4796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9" name="Picture 7">
            <a:extLst>
              <a:ext uri="{FF2B5EF4-FFF2-40B4-BE49-F238E27FC236}">
                <a16:creationId xmlns:a16="http://schemas.microsoft.com/office/drawing/2014/main" id="{F82D6471-0869-47F5-8D68-8AFC91F0D87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7283"/>
          <a:stretch/>
        </p:blipFill>
        <p:spPr bwMode="auto">
          <a:xfrm>
            <a:off x="799085" y="-7912"/>
            <a:ext cx="4683547" cy="2906550"/>
          </a:xfrm>
          <a:prstGeom prst="rect">
            <a:avLst/>
          </a:prstGeom>
          <a:noFill/>
          <a:extLst>
            <a:ext uri="{909E8E84-426E-40DD-AFC4-6F175D3DCCD1}">
              <a14:hiddenFill xmlns:a14="http://schemas.microsoft.com/office/drawing/2010/main">
                <a:solidFill>
                  <a:srgbClr val="FFFFFF"/>
                </a:solidFill>
              </a14:hiddenFill>
            </a:ext>
          </a:extLst>
        </p:spPr>
      </p:pic>
      <p:sp>
        <p:nvSpPr>
          <p:cNvPr id="20" name="Textfeld 19">
            <a:extLst>
              <a:ext uri="{FF2B5EF4-FFF2-40B4-BE49-F238E27FC236}">
                <a16:creationId xmlns:a16="http://schemas.microsoft.com/office/drawing/2014/main" id="{869B8998-581F-4014-80AC-A5B2165AD058}"/>
              </a:ext>
            </a:extLst>
          </p:cNvPr>
          <p:cNvSpPr txBox="1"/>
          <p:nvPr/>
        </p:nvSpPr>
        <p:spPr>
          <a:xfrm>
            <a:off x="4036983" y="3770306"/>
            <a:ext cx="1091966" cy="246221"/>
          </a:xfrm>
          <a:prstGeom prst="rect">
            <a:avLst/>
          </a:prstGeom>
          <a:noFill/>
        </p:spPr>
        <p:txBody>
          <a:bodyPr wrap="none" rtlCol="0">
            <a:spAutoFit/>
          </a:bodyPr>
          <a:lstStyle/>
          <a:p>
            <a:r>
              <a:rPr lang="en-GB" sz="1000" dirty="0">
                <a:solidFill>
                  <a:schemeClr val="bg1"/>
                </a:solidFill>
              </a:rPr>
              <a:t>Photo: K Teubner</a:t>
            </a:r>
          </a:p>
        </p:txBody>
      </p:sp>
      <p:sp>
        <p:nvSpPr>
          <p:cNvPr id="6" name="Textfeld 5">
            <a:extLst>
              <a:ext uri="{FF2B5EF4-FFF2-40B4-BE49-F238E27FC236}">
                <a16:creationId xmlns:a16="http://schemas.microsoft.com/office/drawing/2014/main" id="{BB9291F7-25FA-4BFF-BB3C-AD586DD362E7}"/>
              </a:ext>
            </a:extLst>
          </p:cNvPr>
          <p:cNvSpPr txBox="1"/>
          <p:nvPr/>
        </p:nvSpPr>
        <p:spPr>
          <a:xfrm>
            <a:off x="898305" y="496712"/>
            <a:ext cx="3253006" cy="369332"/>
          </a:xfrm>
          <a:prstGeom prst="rect">
            <a:avLst/>
          </a:prstGeom>
          <a:solidFill>
            <a:schemeClr val="bg1"/>
          </a:solidFill>
          <a:ln>
            <a:noFill/>
          </a:ln>
        </p:spPr>
        <p:txBody>
          <a:bodyPr wrap="none" rtlCol="0">
            <a:spAutoFit/>
          </a:bodyPr>
          <a:lstStyle/>
          <a:p>
            <a:r>
              <a:rPr lang="en-GB" b="1" dirty="0">
                <a:solidFill>
                  <a:srgbClr val="FF6600"/>
                </a:solidFill>
              </a:rPr>
              <a:t>Underwater macrophyte cutting</a:t>
            </a:r>
          </a:p>
        </p:txBody>
      </p:sp>
      <p:pic>
        <p:nvPicPr>
          <p:cNvPr id="8" name="Grafik 7">
            <a:extLst>
              <a:ext uri="{FF2B5EF4-FFF2-40B4-BE49-F238E27FC236}">
                <a16:creationId xmlns:a16="http://schemas.microsoft.com/office/drawing/2014/main" id="{E94E920E-7192-43D3-A15F-7648F7EF9B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9085" y="3345340"/>
            <a:ext cx="4683547" cy="3512660"/>
          </a:xfrm>
          <a:prstGeom prst="rect">
            <a:avLst/>
          </a:prstGeom>
        </p:spPr>
      </p:pic>
      <p:sp>
        <p:nvSpPr>
          <p:cNvPr id="31" name="Textfeld 30">
            <a:extLst>
              <a:ext uri="{FF2B5EF4-FFF2-40B4-BE49-F238E27FC236}">
                <a16:creationId xmlns:a16="http://schemas.microsoft.com/office/drawing/2014/main" id="{376271B6-65CC-4228-8485-B39EC9E9A6F3}"/>
              </a:ext>
            </a:extLst>
          </p:cNvPr>
          <p:cNvSpPr txBox="1"/>
          <p:nvPr/>
        </p:nvSpPr>
        <p:spPr>
          <a:xfrm>
            <a:off x="4390666" y="6548464"/>
            <a:ext cx="1091966" cy="246221"/>
          </a:xfrm>
          <a:prstGeom prst="rect">
            <a:avLst/>
          </a:prstGeom>
          <a:noFill/>
        </p:spPr>
        <p:txBody>
          <a:bodyPr wrap="none" rtlCol="0">
            <a:spAutoFit/>
          </a:bodyPr>
          <a:lstStyle/>
          <a:p>
            <a:r>
              <a:rPr lang="en-GB" sz="1000" dirty="0">
                <a:solidFill>
                  <a:schemeClr val="bg1"/>
                </a:solidFill>
              </a:rPr>
              <a:t>Photo: K Teubner</a:t>
            </a:r>
          </a:p>
        </p:txBody>
      </p:sp>
      <p:sp>
        <p:nvSpPr>
          <p:cNvPr id="32" name="Textfeld 31">
            <a:extLst>
              <a:ext uri="{FF2B5EF4-FFF2-40B4-BE49-F238E27FC236}">
                <a16:creationId xmlns:a16="http://schemas.microsoft.com/office/drawing/2014/main" id="{4B78B2C6-8706-4EE0-8453-1CF6916B2E5B}"/>
              </a:ext>
            </a:extLst>
          </p:cNvPr>
          <p:cNvSpPr txBox="1"/>
          <p:nvPr/>
        </p:nvSpPr>
        <p:spPr>
          <a:xfrm>
            <a:off x="4036983" y="2962828"/>
            <a:ext cx="1091966" cy="246221"/>
          </a:xfrm>
          <a:prstGeom prst="rect">
            <a:avLst/>
          </a:prstGeom>
          <a:noFill/>
        </p:spPr>
        <p:txBody>
          <a:bodyPr wrap="none" rtlCol="0">
            <a:spAutoFit/>
          </a:bodyPr>
          <a:lstStyle/>
          <a:p>
            <a:r>
              <a:rPr lang="en-GB" sz="1000" dirty="0">
                <a:solidFill>
                  <a:schemeClr val="bg1"/>
                </a:solidFill>
              </a:rPr>
              <a:t>Photo: K Teubner</a:t>
            </a:r>
          </a:p>
        </p:txBody>
      </p:sp>
      <p:sp>
        <p:nvSpPr>
          <p:cNvPr id="33" name="Textfeld 32">
            <a:extLst>
              <a:ext uri="{FF2B5EF4-FFF2-40B4-BE49-F238E27FC236}">
                <a16:creationId xmlns:a16="http://schemas.microsoft.com/office/drawing/2014/main" id="{AB84A139-61C9-48D1-AE79-E00CB8FB9770}"/>
              </a:ext>
            </a:extLst>
          </p:cNvPr>
          <p:cNvSpPr txBox="1"/>
          <p:nvPr/>
        </p:nvSpPr>
        <p:spPr>
          <a:xfrm>
            <a:off x="801934" y="3093197"/>
            <a:ext cx="2978444" cy="923330"/>
          </a:xfrm>
          <a:prstGeom prst="rect">
            <a:avLst/>
          </a:prstGeom>
          <a:solidFill>
            <a:schemeClr val="bg1"/>
          </a:solidFill>
          <a:ln>
            <a:noFill/>
          </a:ln>
        </p:spPr>
        <p:txBody>
          <a:bodyPr wrap="none" rtlCol="0">
            <a:spAutoFit/>
          </a:bodyPr>
          <a:lstStyle/>
          <a:p>
            <a:r>
              <a:rPr lang="en-GB" b="1" i="1" dirty="0" err="1">
                <a:solidFill>
                  <a:srgbClr val="FF6600"/>
                </a:solidFill>
              </a:rPr>
              <a:t>Myriophyllum</a:t>
            </a:r>
            <a:r>
              <a:rPr lang="en-GB" b="1" i="1" dirty="0">
                <a:solidFill>
                  <a:srgbClr val="FF6600"/>
                </a:solidFill>
              </a:rPr>
              <a:t> spicatum</a:t>
            </a:r>
            <a:r>
              <a:rPr lang="en-GB" b="1" dirty="0">
                <a:solidFill>
                  <a:srgbClr val="FF6600"/>
                </a:solidFill>
              </a:rPr>
              <a:t> </a:t>
            </a:r>
            <a:r>
              <a:rPr lang="en-GB" dirty="0">
                <a:solidFill>
                  <a:srgbClr val="FF6600"/>
                </a:solidFill>
              </a:rPr>
              <a:t>– tall</a:t>
            </a:r>
          </a:p>
          <a:p>
            <a:r>
              <a:rPr lang="en-GB" dirty="0">
                <a:solidFill>
                  <a:srgbClr val="FF6600"/>
                </a:solidFill>
              </a:rPr>
              <a:t>growing plant with canopy </a:t>
            </a:r>
          </a:p>
          <a:p>
            <a:r>
              <a:rPr lang="en-GB" dirty="0">
                <a:solidFill>
                  <a:srgbClr val="FF6600"/>
                </a:solidFill>
              </a:rPr>
              <a:t>near water surface</a:t>
            </a:r>
          </a:p>
        </p:txBody>
      </p:sp>
      <p:pic>
        <p:nvPicPr>
          <p:cNvPr id="10" name="Grafik 9">
            <a:extLst>
              <a:ext uri="{FF2B5EF4-FFF2-40B4-BE49-F238E27FC236}">
                <a16:creationId xmlns:a16="http://schemas.microsoft.com/office/drawing/2014/main" id="{4113D132-C7F2-4321-ACE3-4BA0C24D5FDA}"/>
              </a:ext>
            </a:extLst>
          </p:cNvPr>
          <p:cNvPicPr>
            <a:picLocks noChangeAspect="1"/>
          </p:cNvPicPr>
          <p:nvPr/>
        </p:nvPicPr>
        <p:blipFill rotWithShape="1">
          <a:blip r:embed="rId7">
            <a:extLst>
              <a:ext uri="{28A0092B-C50C-407E-A947-70E740481C1C}">
                <a14:useLocalDpi xmlns:a14="http://schemas.microsoft.com/office/drawing/2010/main" val="0"/>
              </a:ext>
            </a:extLst>
          </a:blip>
          <a:srcRect t="34438"/>
          <a:stretch/>
        </p:blipFill>
        <p:spPr>
          <a:xfrm>
            <a:off x="5888525" y="4899627"/>
            <a:ext cx="3982722" cy="1958373"/>
          </a:xfrm>
          <a:prstGeom prst="rect">
            <a:avLst/>
          </a:prstGeom>
        </p:spPr>
      </p:pic>
      <p:sp>
        <p:nvSpPr>
          <p:cNvPr id="34" name="Textfeld 33">
            <a:extLst>
              <a:ext uri="{FF2B5EF4-FFF2-40B4-BE49-F238E27FC236}">
                <a16:creationId xmlns:a16="http://schemas.microsoft.com/office/drawing/2014/main" id="{5EAF29A9-2C51-42C4-A5CD-97913BB1F5FF}"/>
              </a:ext>
            </a:extLst>
          </p:cNvPr>
          <p:cNvSpPr txBox="1"/>
          <p:nvPr/>
        </p:nvSpPr>
        <p:spPr>
          <a:xfrm>
            <a:off x="9903693" y="4900492"/>
            <a:ext cx="2259208" cy="646331"/>
          </a:xfrm>
          <a:prstGeom prst="rect">
            <a:avLst/>
          </a:prstGeom>
          <a:solidFill>
            <a:schemeClr val="bg1"/>
          </a:solidFill>
          <a:ln>
            <a:noFill/>
          </a:ln>
        </p:spPr>
        <p:txBody>
          <a:bodyPr wrap="none" rtlCol="0">
            <a:spAutoFit/>
          </a:bodyPr>
          <a:lstStyle/>
          <a:p>
            <a:r>
              <a:rPr lang="en-GB" b="1" i="1" dirty="0">
                <a:solidFill>
                  <a:srgbClr val="FF6600"/>
                </a:solidFill>
              </a:rPr>
              <a:t>Chara </a:t>
            </a:r>
            <a:r>
              <a:rPr lang="en-GB" i="1" dirty="0">
                <a:solidFill>
                  <a:srgbClr val="FF6600"/>
                </a:solidFill>
              </a:rPr>
              <a:t>spec. – bottom</a:t>
            </a:r>
          </a:p>
          <a:p>
            <a:r>
              <a:rPr lang="en-GB" i="1" dirty="0">
                <a:solidFill>
                  <a:srgbClr val="FF6600"/>
                </a:solidFill>
              </a:rPr>
              <a:t>dwelling  Charophytes</a:t>
            </a:r>
          </a:p>
        </p:txBody>
      </p:sp>
      <p:cxnSp>
        <p:nvCxnSpPr>
          <p:cNvPr id="12" name="Gerade Verbindung mit Pfeil 11">
            <a:extLst>
              <a:ext uri="{FF2B5EF4-FFF2-40B4-BE49-F238E27FC236}">
                <a16:creationId xmlns:a16="http://schemas.microsoft.com/office/drawing/2014/main" id="{DA5ADA18-40D9-456E-9347-0651BF21347F}"/>
              </a:ext>
            </a:extLst>
          </p:cNvPr>
          <p:cNvCxnSpPr/>
          <p:nvPr/>
        </p:nvCxnSpPr>
        <p:spPr>
          <a:xfrm flipH="1">
            <a:off x="8738558" y="5339751"/>
            <a:ext cx="1165135" cy="9489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35" name="Gerade Verbindung mit Pfeil 34">
            <a:extLst>
              <a:ext uri="{FF2B5EF4-FFF2-40B4-BE49-F238E27FC236}">
                <a16:creationId xmlns:a16="http://schemas.microsoft.com/office/drawing/2014/main" id="{151C1C7C-8EF5-4F9A-AB26-7B1DA9315BB6}"/>
              </a:ext>
            </a:extLst>
          </p:cNvPr>
          <p:cNvCxnSpPr>
            <a:cxnSpLocks/>
          </p:cNvCxnSpPr>
          <p:nvPr/>
        </p:nvCxnSpPr>
        <p:spPr>
          <a:xfrm flipH="1">
            <a:off x="8626415" y="5492151"/>
            <a:ext cx="1429679" cy="514127"/>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6" name="Textfeld 35">
            <a:extLst>
              <a:ext uri="{FF2B5EF4-FFF2-40B4-BE49-F238E27FC236}">
                <a16:creationId xmlns:a16="http://schemas.microsoft.com/office/drawing/2014/main" id="{C0F5CC6E-8515-4338-A9E1-84867D626F0A}"/>
              </a:ext>
            </a:extLst>
          </p:cNvPr>
          <p:cNvSpPr txBox="1"/>
          <p:nvPr/>
        </p:nvSpPr>
        <p:spPr>
          <a:xfrm>
            <a:off x="5888525" y="6548463"/>
            <a:ext cx="1091966" cy="246221"/>
          </a:xfrm>
          <a:prstGeom prst="rect">
            <a:avLst/>
          </a:prstGeom>
          <a:noFill/>
        </p:spPr>
        <p:txBody>
          <a:bodyPr wrap="none" rtlCol="0">
            <a:spAutoFit/>
          </a:bodyPr>
          <a:lstStyle/>
          <a:p>
            <a:r>
              <a:rPr lang="en-GB" sz="1000" dirty="0">
                <a:solidFill>
                  <a:schemeClr val="bg1"/>
                </a:solidFill>
              </a:rPr>
              <a:t>Photo: K Teubner</a:t>
            </a:r>
          </a:p>
        </p:txBody>
      </p:sp>
      <p:sp>
        <p:nvSpPr>
          <p:cNvPr id="37" name="Text Box 21">
            <a:extLst>
              <a:ext uri="{FF2B5EF4-FFF2-40B4-BE49-F238E27FC236}">
                <a16:creationId xmlns:a16="http://schemas.microsoft.com/office/drawing/2014/main" id="{CF8C18A4-11B9-4DA0-BD7C-E1F68815DFAF}"/>
              </a:ext>
            </a:extLst>
          </p:cNvPr>
          <p:cNvSpPr txBox="1">
            <a:spLocks noChangeArrowheads="1"/>
          </p:cNvSpPr>
          <p:nvPr/>
        </p:nvSpPr>
        <p:spPr bwMode="auto">
          <a:xfrm>
            <a:off x="9839942" y="6590342"/>
            <a:ext cx="2486578" cy="276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de-DE" altLang="en-US" sz="1200" dirty="0">
                <a:solidFill>
                  <a:srgbClr val="002060"/>
                </a:solidFill>
              </a:rPr>
              <a:t> 43</a:t>
            </a:r>
            <a:r>
              <a:rPr lang="de-DE" altLang="en-US" sz="1200" baseline="30000" dirty="0">
                <a:solidFill>
                  <a:srgbClr val="002060"/>
                </a:solidFill>
              </a:rPr>
              <a:t>rd</a:t>
            </a:r>
            <a:r>
              <a:rPr lang="de-DE" altLang="en-US" sz="1200" dirty="0">
                <a:solidFill>
                  <a:srgbClr val="002060"/>
                </a:solidFill>
              </a:rPr>
              <a:t> IAD-</a:t>
            </a:r>
            <a:r>
              <a:rPr lang="de-DE" altLang="en-US" sz="1200" dirty="0" err="1">
                <a:solidFill>
                  <a:srgbClr val="002060"/>
                </a:solidFill>
              </a:rPr>
              <a:t>conference</a:t>
            </a:r>
            <a:r>
              <a:rPr lang="de-DE" altLang="en-US" sz="1200" dirty="0">
                <a:solidFill>
                  <a:srgbClr val="002060"/>
                </a:solidFill>
              </a:rPr>
              <a:t>, June 2021 </a:t>
            </a:r>
            <a:endParaRPr lang="de-DE" altLang="en-US" sz="1200" dirty="0">
              <a:solidFill>
                <a:srgbClr val="002060"/>
              </a:solidFill>
              <a:latin typeface="Times New Roman" panose="02020603050405020304" pitchFamily="18" charset="0"/>
            </a:endParaRPr>
          </a:p>
        </p:txBody>
      </p:sp>
    </p:spTree>
    <p:extLst>
      <p:ext uri="{BB962C8B-B14F-4D97-AF65-F5344CB8AC3E}">
        <p14:creationId xmlns:p14="http://schemas.microsoft.com/office/powerpoint/2010/main" val="170279548"/>
      </p:ext>
    </p:extLst>
  </p:cSld>
  <p:clrMapOvr>
    <a:masterClrMapping/>
  </p:clrMapOvr>
  <p:transition>
    <p:dissolv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3">
            <a:extLst>
              <a:ext uri="{FF2B5EF4-FFF2-40B4-BE49-F238E27FC236}">
                <a16:creationId xmlns:a16="http://schemas.microsoft.com/office/drawing/2014/main" id="{1F028EAE-8C27-4069-9500-2F2F8B19106C}"/>
              </a:ext>
            </a:extLst>
          </p:cNvPr>
          <p:cNvGrpSpPr>
            <a:grpSpLocks/>
          </p:cNvGrpSpPr>
          <p:nvPr/>
        </p:nvGrpSpPr>
        <p:grpSpPr bwMode="auto">
          <a:xfrm>
            <a:off x="-151407" y="-7912"/>
            <a:ext cx="723900" cy="6862763"/>
            <a:chOff x="-96" y="0"/>
            <a:chExt cx="456" cy="4323"/>
          </a:xfrm>
        </p:grpSpPr>
        <p:sp>
          <p:nvSpPr>
            <p:cNvPr id="13" name="Rectangle 4">
              <a:extLst>
                <a:ext uri="{FF2B5EF4-FFF2-40B4-BE49-F238E27FC236}">
                  <a16:creationId xmlns:a16="http://schemas.microsoft.com/office/drawing/2014/main" id="{26F23851-E0A9-4351-8042-6B4F4776752B}"/>
                </a:ext>
              </a:extLst>
            </p:cNvPr>
            <p:cNvSpPr>
              <a:spLocks noChangeArrowheads="1"/>
            </p:cNvSpPr>
            <p:nvPr/>
          </p:nvSpPr>
          <p:spPr bwMode="auto">
            <a:xfrm>
              <a:off x="0" y="0"/>
              <a:ext cx="288" cy="43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4" name="Group 5">
              <a:extLst>
                <a:ext uri="{FF2B5EF4-FFF2-40B4-BE49-F238E27FC236}">
                  <a16:creationId xmlns:a16="http://schemas.microsoft.com/office/drawing/2014/main" id="{5AA560C7-D104-4D7C-AD19-BA808F839555}"/>
                </a:ext>
              </a:extLst>
            </p:cNvPr>
            <p:cNvGrpSpPr>
              <a:grpSpLocks/>
            </p:cNvGrpSpPr>
            <p:nvPr/>
          </p:nvGrpSpPr>
          <p:grpSpPr bwMode="auto">
            <a:xfrm>
              <a:off x="-96" y="0"/>
              <a:ext cx="456" cy="4323"/>
              <a:chOff x="-108" y="-3"/>
              <a:chExt cx="456" cy="4323"/>
            </a:xfrm>
          </p:grpSpPr>
          <p:grpSp>
            <p:nvGrpSpPr>
              <p:cNvPr id="15" name="Group 6">
                <a:extLst>
                  <a:ext uri="{FF2B5EF4-FFF2-40B4-BE49-F238E27FC236}">
                    <a16:creationId xmlns:a16="http://schemas.microsoft.com/office/drawing/2014/main" id="{7735C711-AFDF-44D5-ADE3-90F39CC7CC2B}"/>
                  </a:ext>
                </a:extLst>
              </p:cNvPr>
              <p:cNvGrpSpPr>
                <a:grpSpLocks/>
              </p:cNvGrpSpPr>
              <p:nvPr/>
            </p:nvGrpSpPr>
            <p:grpSpPr bwMode="auto">
              <a:xfrm>
                <a:off x="-108" y="0"/>
                <a:ext cx="456" cy="4320"/>
                <a:chOff x="-108" y="0"/>
                <a:chExt cx="456" cy="4320"/>
              </a:xfrm>
            </p:grpSpPr>
            <p:sp>
              <p:nvSpPr>
                <p:cNvPr id="17" name="Rectangle 7">
                  <a:extLst>
                    <a:ext uri="{FF2B5EF4-FFF2-40B4-BE49-F238E27FC236}">
                      <a16:creationId xmlns:a16="http://schemas.microsoft.com/office/drawing/2014/main" id="{DE1E594C-25D4-4DEC-AB82-90AD1FE4E94C}"/>
                    </a:ext>
                  </a:extLst>
                </p:cNvPr>
                <p:cNvSpPr>
                  <a:spLocks noChangeArrowheads="1"/>
                </p:cNvSpPr>
                <p:nvPr/>
              </p:nvSpPr>
              <p:spPr bwMode="auto">
                <a:xfrm>
                  <a:off x="0" y="0"/>
                  <a:ext cx="240" cy="1200"/>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aphicFrame>
              <p:nvGraphicFramePr>
                <p:cNvPr id="18" name="Object 8">
                  <a:extLst>
                    <a:ext uri="{FF2B5EF4-FFF2-40B4-BE49-F238E27FC236}">
                      <a16:creationId xmlns:a16="http://schemas.microsoft.com/office/drawing/2014/main" id="{BECE6136-0A7E-4407-B74C-9AA3A84EF521}"/>
                    </a:ext>
                  </a:extLst>
                </p:cNvPr>
                <p:cNvGraphicFramePr>
                  <a:graphicFrameLocks noChangeAspect="1"/>
                </p:cNvGraphicFramePr>
                <p:nvPr/>
              </p:nvGraphicFramePr>
              <p:xfrm>
                <a:off x="-108" y="1249"/>
                <a:ext cx="456" cy="215"/>
              </p:xfrm>
              <a:graphic>
                <a:graphicData uri="http://schemas.openxmlformats.org/presentationml/2006/ole">
                  <mc:AlternateContent xmlns:mc="http://schemas.openxmlformats.org/markup-compatibility/2006">
                    <mc:Choice xmlns:v="urn:schemas-microsoft-com:vml" Requires="v">
                      <p:oleObj name="Paket" r:id="rId2" imgW="647640" imgH="485640" progId="Package">
                        <p:embed/>
                      </p:oleObj>
                    </mc:Choice>
                    <mc:Fallback>
                      <p:oleObj name="Paket" r:id="rId2" imgW="647640" imgH="485640" progId="Package">
                        <p:embed/>
                        <p:pic>
                          <p:nvPicPr>
                            <p:cNvPr id="29" name="Object 8">
                              <a:extLst>
                                <a:ext uri="{FF2B5EF4-FFF2-40B4-BE49-F238E27FC236}">
                                  <a16:creationId xmlns:a16="http://schemas.microsoft.com/office/drawing/2014/main" id="{10EAD8FB-E392-40E6-9593-1C6ACA224B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1372"/>
                            <a:stretch>
                              <a:fillRect/>
                            </a:stretch>
                          </p:blipFill>
                          <p:spPr bwMode="auto">
                            <a:xfrm>
                              <a:off x="-108" y="1249"/>
                              <a:ext cx="456" cy="21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 name="Rectangle 9">
                  <a:extLst>
                    <a:ext uri="{FF2B5EF4-FFF2-40B4-BE49-F238E27FC236}">
                      <a16:creationId xmlns:a16="http://schemas.microsoft.com/office/drawing/2014/main" id="{563C88AE-27EC-4569-A01C-EFCED1871CF4}"/>
                    </a:ext>
                  </a:extLst>
                </p:cNvPr>
                <p:cNvSpPr>
                  <a:spLocks noChangeArrowheads="1"/>
                </p:cNvSpPr>
                <p:nvPr/>
              </p:nvSpPr>
              <p:spPr bwMode="auto">
                <a:xfrm>
                  <a:off x="0" y="1488"/>
                  <a:ext cx="240" cy="283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16" name="Text Box 7">
                <a:extLst>
                  <a:ext uri="{FF2B5EF4-FFF2-40B4-BE49-F238E27FC236}">
                    <a16:creationId xmlns:a16="http://schemas.microsoft.com/office/drawing/2014/main" id="{61A38CF3-8027-45FD-ABFB-567F56AA1054}"/>
                  </a:ext>
                </a:extLst>
              </p:cNvPr>
              <p:cNvSpPr txBox="1">
                <a:spLocks noChangeArrowheads="1"/>
              </p:cNvSpPr>
              <p:nvPr/>
            </p:nvSpPr>
            <p:spPr bwMode="auto">
              <a:xfrm rot="-5400000">
                <a:off x="-1959" y="1956"/>
                <a:ext cx="4130"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altLang="de-DE" sz="1600" dirty="0">
                    <a:latin typeface="Arial Rounded MT Bold" panose="020F0704030504030204" pitchFamily="34" charset="0"/>
                  </a:rPr>
                  <a:t>Univ.-</a:t>
                </a:r>
                <a:r>
                  <a:rPr lang="de-DE" altLang="de-DE" sz="1600" dirty="0" err="1">
                    <a:latin typeface="Arial Rounded MT Bold" panose="020F0704030504030204" pitchFamily="34" charset="0"/>
                  </a:rPr>
                  <a:t>Doz</a:t>
                </a:r>
                <a:r>
                  <a:rPr lang="de-DE" altLang="de-DE" sz="1600" dirty="0">
                    <a:latin typeface="Arial Rounded MT Bold" panose="020F0704030504030204" pitchFamily="34" charset="0"/>
                  </a:rPr>
                  <a:t>. Dr. Katrin Teubner</a:t>
                </a:r>
                <a:r>
                  <a:rPr lang="de-DE" altLang="de-DE" sz="1600" dirty="0">
                    <a:solidFill>
                      <a:srgbClr val="0000CC"/>
                    </a:solidFill>
                    <a:latin typeface="Arial Rounded MT Bold" panose="020F0704030504030204" pitchFamily="34" charset="0"/>
                  </a:rPr>
                  <a:t>                                  </a:t>
                </a:r>
                <a:r>
                  <a:rPr lang="de-AT" altLang="de-DE" sz="1600" dirty="0">
                    <a:solidFill>
                      <a:srgbClr val="0000CC"/>
                    </a:solidFill>
                    <a:latin typeface="Arial Rounded MT Bold" panose="020F0704030504030204" pitchFamily="34" charset="0"/>
                  </a:rPr>
                  <a:t>www.lakeriver.at</a:t>
                </a:r>
                <a:endParaRPr lang="de-DE" altLang="de-DE" sz="1600" dirty="0">
                  <a:solidFill>
                    <a:srgbClr val="0000CC"/>
                  </a:solidFill>
                  <a:latin typeface="Arial Rounded MT Bold" panose="020F0704030504030204" pitchFamily="34" charset="0"/>
                </a:endParaRPr>
              </a:p>
            </p:txBody>
          </p:sp>
        </p:grpSp>
      </p:grpSp>
      <p:sp>
        <p:nvSpPr>
          <p:cNvPr id="4" name="Textfeld 3">
            <a:extLst>
              <a:ext uri="{FF2B5EF4-FFF2-40B4-BE49-F238E27FC236}">
                <a16:creationId xmlns:a16="http://schemas.microsoft.com/office/drawing/2014/main" id="{9B12D3F5-54D6-4057-BC0D-8BB8528AE9A2}"/>
              </a:ext>
            </a:extLst>
          </p:cNvPr>
          <p:cNvSpPr txBox="1"/>
          <p:nvPr/>
        </p:nvSpPr>
        <p:spPr>
          <a:xfrm>
            <a:off x="477242" y="6201075"/>
            <a:ext cx="10798534" cy="523220"/>
          </a:xfrm>
          <a:prstGeom prst="rect">
            <a:avLst/>
          </a:prstGeom>
          <a:noFill/>
        </p:spPr>
        <p:txBody>
          <a:bodyPr wrap="none" rtlCol="0">
            <a:spAutoFit/>
          </a:bodyPr>
          <a:lstStyle/>
          <a:p>
            <a:r>
              <a:rPr lang="en-GB" sz="1400" dirty="0">
                <a:solidFill>
                  <a:srgbClr val="002060"/>
                </a:solidFill>
              </a:rPr>
              <a:t>Teubner et a. (2020). New Emphasis on Water Transparency as Socio-Ecological Indicator for Urban Water: Bridging Ecosystem Service Supply and </a:t>
            </a:r>
          </a:p>
          <a:p>
            <a:r>
              <a:rPr lang="en-GB" sz="1400" dirty="0">
                <a:solidFill>
                  <a:srgbClr val="002060"/>
                </a:solidFill>
              </a:rPr>
              <a:t>Sustainable Ecosystem Health. </a:t>
            </a:r>
            <a:r>
              <a:rPr lang="en-GB" sz="1400" i="1" dirty="0">
                <a:solidFill>
                  <a:srgbClr val="002060"/>
                </a:solidFill>
              </a:rPr>
              <a:t>Frontiers in Environmental Science</a:t>
            </a:r>
            <a:r>
              <a:rPr lang="en-GB" sz="1400" dirty="0">
                <a:solidFill>
                  <a:srgbClr val="002060"/>
                </a:solidFill>
              </a:rPr>
              <a:t>, </a:t>
            </a:r>
            <a:r>
              <a:rPr lang="en-GB" sz="1400" i="1" dirty="0">
                <a:solidFill>
                  <a:srgbClr val="002060"/>
                </a:solidFill>
              </a:rPr>
              <a:t>8</a:t>
            </a:r>
            <a:r>
              <a:rPr lang="en-GB" sz="1400" dirty="0">
                <a:solidFill>
                  <a:srgbClr val="002060"/>
                </a:solidFill>
              </a:rPr>
              <a:t>, 162. </a:t>
            </a:r>
            <a:r>
              <a:rPr lang="en-GB" sz="1400" dirty="0">
                <a:solidFill>
                  <a:srgbClr val="0000FF"/>
                </a:solidFill>
              </a:rPr>
              <a:t>https://www.frontiersin.org/articles/10.3389/fenvs.2020.573724/full</a:t>
            </a:r>
          </a:p>
        </p:txBody>
      </p:sp>
      <p:pic>
        <p:nvPicPr>
          <p:cNvPr id="6" name="Grafik 5">
            <a:extLst>
              <a:ext uri="{FF2B5EF4-FFF2-40B4-BE49-F238E27FC236}">
                <a16:creationId xmlns:a16="http://schemas.microsoft.com/office/drawing/2014/main" id="{890CA019-A1BC-44D7-848A-4474E757F240}"/>
              </a:ext>
            </a:extLst>
          </p:cNvPr>
          <p:cNvPicPr>
            <a:picLocks noChangeAspect="1"/>
          </p:cNvPicPr>
          <p:nvPr/>
        </p:nvPicPr>
        <p:blipFill rotWithShape="1">
          <a:blip r:embed="rId4"/>
          <a:srcRect t="18364" r="21250" b="3958"/>
          <a:stretch/>
        </p:blipFill>
        <p:spPr>
          <a:xfrm>
            <a:off x="572493" y="606723"/>
            <a:ext cx="9601200" cy="5327106"/>
          </a:xfrm>
          <a:prstGeom prst="rect">
            <a:avLst/>
          </a:prstGeom>
        </p:spPr>
      </p:pic>
    </p:spTree>
    <p:extLst>
      <p:ext uri="{BB962C8B-B14F-4D97-AF65-F5344CB8AC3E}">
        <p14:creationId xmlns:p14="http://schemas.microsoft.com/office/powerpoint/2010/main" val="535662050"/>
      </p:ext>
    </p:extLst>
  </p:cSld>
  <p:clrMapOvr>
    <a:masterClrMapping/>
  </p:clrMapOvr>
  <p:transition>
    <p:dissolv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2">
            <a:extLst>
              <a:ext uri="{FF2B5EF4-FFF2-40B4-BE49-F238E27FC236}">
                <a16:creationId xmlns:a16="http://schemas.microsoft.com/office/drawing/2014/main" id="{0CE6867C-9BB8-4AD4-BCB4-3274DA124DD0}"/>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58051" name="Picture 3">
            <a:extLst>
              <a:ext uri="{FF2B5EF4-FFF2-40B4-BE49-F238E27FC236}">
                <a16:creationId xmlns:a16="http://schemas.microsoft.com/office/drawing/2014/main" id="{F00951C2-32AE-4B5F-8C51-39CD928E1A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1" y="762000"/>
            <a:ext cx="4460875" cy="5943600"/>
          </a:xfrm>
          <a:prstGeom prst="rect">
            <a:avLst/>
          </a:prstGeom>
          <a:noFill/>
          <a:extLst>
            <a:ext uri="{909E8E84-426E-40DD-AFC4-6F175D3DCCD1}">
              <a14:hiddenFill xmlns:a14="http://schemas.microsoft.com/office/drawing/2010/main">
                <a:solidFill>
                  <a:srgbClr val="FFFFFF"/>
                </a:solidFill>
              </a14:hiddenFill>
            </a:ext>
          </a:extLst>
        </p:spPr>
      </p:pic>
      <p:sp>
        <p:nvSpPr>
          <p:cNvPr id="258052" name="Text Box 4">
            <a:extLst>
              <a:ext uri="{FF2B5EF4-FFF2-40B4-BE49-F238E27FC236}">
                <a16:creationId xmlns:a16="http://schemas.microsoft.com/office/drawing/2014/main" id="{1D9BC9B7-68A9-433B-B96D-BA469111E47F}"/>
              </a:ext>
            </a:extLst>
          </p:cNvPr>
          <p:cNvSpPr txBox="1">
            <a:spLocks noChangeArrowheads="1"/>
          </p:cNvSpPr>
          <p:nvPr/>
        </p:nvSpPr>
        <p:spPr bwMode="auto">
          <a:xfrm>
            <a:off x="1419164" y="152400"/>
            <a:ext cx="101402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2800" dirty="0">
                <a:solidFill>
                  <a:srgbClr val="000099"/>
                </a:solidFill>
              </a:rPr>
              <a:t>Measuring </a:t>
            </a:r>
            <a:r>
              <a:rPr lang="en-US" altLang="en-US" sz="2800" b="1" u="sng" dirty="0">
                <a:solidFill>
                  <a:srgbClr val="000099"/>
                </a:solidFill>
              </a:rPr>
              <a:t>Water Transparency</a:t>
            </a:r>
            <a:r>
              <a:rPr lang="en-US" altLang="en-US" sz="2800" dirty="0">
                <a:solidFill>
                  <a:srgbClr val="000099"/>
                </a:solidFill>
              </a:rPr>
              <a:t> by light attenuation under water:</a:t>
            </a:r>
          </a:p>
        </p:txBody>
      </p:sp>
      <p:grpSp>
        <p:nvGrpSpPr>
          <p:cNvPr id="258067" name="Group 19">
            <a:extLst>
              <a:ext uri="{FF2B5EF4-FFF2-40B4-BE49-F238E27FC236}">
                <a16:creationId xmlns:a16="http://schemas.microsoft.com/office/drawing/2014/main" id="{AEF97D7B-6BA2-4E7E-AEB6-AE25A66AEE61}"/>
              </a:ext>
            </a:extLst>
          </p:cNvPr>
          <p:cNvGrpSpPr>
            <a:grpSpLocks/>
          </p:cNvGrpSpPr>
          <p:nvPr/>
        </p:nvGrpSpPr>
        <p:grpSpPr bwMode="auto">
          <a:xfrm>
            <a:off x="2243138" y="3535366"/>
            <a:ext cx="2681288" cy="1884364"/>
            <a:chOff x="453" y="2227"/>
            <a:chExt cx="1689" cy="1187"/>
          </a:xfrm>
        </p:grpSpPr>
        <p:sp>
          <p:nvSpPr>
            <p:cNvPr id="258053" name="Text Box 5">
              <a:extLst>
                <a:ext uri="{FF2B5EF4-FFF2-40B4-BE49-F238E27FC236}">
                  <a16:creationId xmlns:a16="http://schemas.microsoft.com/office/drawing/2014/main" id="{DE55F773-5482-48F0-B2F9-FEF288EB56E8}"/>
                </a:ext>
              </a:extLst>
            </p:cNvPr>
            <p:cNvSpPr txBox="1">
              <a:spLocks noChangeArrowheads="1"/>
            </p:cNvSpPr>
            <p:nvPr/>
          </p:nvSpPr>
          <p:spPr bwMode="auto">
            <a:xfrm>
              <a:off x="453" y="3123"/>
              <a:ext cx="129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de-DE" altLang="en-US" sz="2400" dirty="0">
                  <a:solidFill>
                    <a:srgbClr val="000099"/>
                  </a:solidFill>
                </a:rPr>
                <a:t>2  Light Sensor</a:t>
              </a:r>
            </a:p>
          </p:txBody>
        </p:sp>
        <p:sp>
          <p:nvSpPr>
            <p:cNvPr id="258054" name="Text Box 6">
              <a:extLst>
                <a:ext uri="{FF2B5EF4-FFF2-40B4-BE49-F238E27FC236}">
                  <a16:creationId xmlns:a16="http://schemas.microsoft.com/office/drawing/2014/main" id="{30721734-7BA3-451B-8D10-852B03741382}"/>
                </a:ext>
              </a:extLst>
            </p:cNvPr>
            <p:cNvSpPr txBox="1">
              <a:spLocks noChangeArrowheads="1"/>
            </p:cNvSpPr>
            <p:nvPr/>
          </p:nvSpPr>
          <p:spPr bwMode="auto">
            <a:xfrm>
              <a:off x="462" y="2227"/>
              <a:ext cx="168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de-DE" altLang="en-US" sz="2400" dirty="0">
                  <a:solidFill>
                    <a:srgbClr val="000099"/>
                  </a:solidFill>
                </a:rPr>
                <a:t>1  Secchi Disk</a:t>
              </a:r>
            </a:p>
          </p:txBody>
        </p:sp>
      </p:grpSp>
      <p:sp>
        <p:nvSpPr>
          <p:cNvPr id="258055" name="Text Box 7">
            <a:extLst>
              <a:ext uri="{FF2B5EF4-FFF2-40B4-BE49-F238E27FC236}">
                <a16:creationId xmlns:a16="http://schemas.microsoft.com/office/drawing/2014/main" id="{CF8E6C40-0D2B-4ED7-8A4D-72D455EA67C1}"/>
              </a:ext>
            </a:extLst>
          </p:cNvPr>
          <p:cNvSpPr txBox="1">
            <a:spLocks noChangeArrowheads="1"/>
          </p:cNvSpPr>
          <p:nvPr/>
        </p:nvSpPr>
        <p:spPr bwMode="auto">
          <a:xfrm>
            <a:off x="1479550" y="6432582"/>
            <a:ext cx="368152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de-DE" altLang="en-US" i="1" dirty="0" err="1">
                <a:latin typeface="Arial" panose="020B0604020202020204" pitchFamily="34" charset="0"/>
              </a:rPr>
              <a:t>from</a:t>
            </a:r>
            <a:r>
              <a:rPr lang="de-DE" altLang="en-US" i="1" dirty="0">
                <a:latin typeface="Arial" panose="020B0604020202020204" pitchFamily="34" charset="0"/>
              </a:rPr>
              <a:t> FBA </a:t>
            </a:r>
            <a:r>
              <a:rPr lang="de-DE" altLang="en-US" i="1" dirty="0" err="1">
                <a:latin typeface="Arial" panose="020B0604020202020204" pitchFamily="34" charset="0"/>
              </a:rPr>
              <a:t>by</a:t>
            </a:r>
            <a:r>
              <a:rPr lang="de-DE" altLang="en-US" i="1" dirty="0">
                <a:latin typeface="Arial" panose="020B0604020202020204" pitchFamily="34" charset="0"/>
              </a:rPr>
              <a:t> Irene Teubner (2006)</a:t>
            </a:r>
          </a:p>
        </p:txBody>
      </p:sp>
      <p:grpSp>
        <p:nvGrpSpPr>
          <p:cNvPr id="17" name="Group 3">
            <a:extLst>
              <a:ext uri="{FF2B5EF4-FFF2-40B4-BE49-F238E27FC236}">
                <a16:creationId xmlns:a16="http://schemas.microsoft.com/office/drawing/2014/main" id="{457307D2-29DF-40A5-AD34-28D658D3995A}"/>
              </a:ext>
            </a:extLst>
          </p:cNvPr>
          <p:cNvGrpSpPr>
            <a:grpSpLocks/>
          </p:cNvGrpSpPr>
          <p:nvPr/>
        </p:nvGrpSpPr>
        <p:grpSpPr bwMode="auto">
          <a:xfrm>
            <a:off x="-151407" y="-7912"/>
            <a:ext cx="723900" cy="6862763"/>
            <a:chOff x="-96" y="0"/>
            <a:chExt cx="456" cy="4323"/>
          </a:xfrm>
        </p:grpSpPr>
        <p:sp>
          <p:nvSpPr>
            <p:cNvPr id="18" name="Rectangle 4">
              <a:extLst>
                <a:ext uri="{FF2B5EF4-FFF2-40B4-BE49-F238E27FC236}">
                  <a16:creationId xmlns:a16="http://schemas.microsoft.com/office/drawing/2014/main" id="{1752724C-B50F-4E35-B4C6-8E084F4BEF4A}"/>
                </a:ext>
              </a:extLst>
            </p:cNvPr>
            <p:cNvSpPr>
              <a:spLocks noChangeArrowheads="1"/>
            </p:cNvSpPr>
            <p:nvPr/>
          </p:nvSpPr>
          <p:spPr bwMode="auto">
            <a:xfrm>
              <a:off x="0" y="0"/>
              <a:ext cx="288" cy="43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9" name="Group 5">
              <a:extLst>
                <a:ext uri="{FF2B5EF4-FFF2-40B4-BE49-F238E27FC236}">
                  <a16:creationId xmlns:a16="http://schemas.microsoft.com/office/drawing/2014/main" id="{836FDF98-D248-423A-8EDE-29649D6E14A7}"/>
                </a:ext>
              </a:extLst>
            </p:cNvPr>
            <p:cNvGrpSpPr>
              <a:grpSpLocks/>
            </p:cNvGrpSpPr>
            <p:nvPr/>
          </p:nvGrpSpPr>
          <p:grpSpPr bwMode="auto">
            <a:xfrm>
              <a:off x="-96" y="0"/>
              <a:ext cx="456" cy="4323"/>
              <a:chOff x="-108" y="-3"/>
              <a:chExt cx="456" cy="4323"/>
            </a:xfrm>
          </p:grpSpPr>
          <p:grpSp>
            <p:nvGrpSpPr>
              <p:cNvPr id="20" name="Group 6">
                <a:extLst>
                  <a:ext uri="{FF2B5EF4-FFF2-40B4-BE49-F238E27FC236}">
                    <a16:creationId xmlns:a16="http://schemas.microsoft.com/office/drawing/2014/main" id="{8EE8393C-8325-4596-A24C-6D7F1AE71434}"/>
                  </a:ext>
                </a:extLst>
              </p:cNvPr>
              <p:cNvGrpSpPr>
                <a:grpSpLocks/>
              </p:cNvGrpSpPr>
              <p:nvPr/>
            </p:nvGrpSpPr>
            <p:grpSpPr bwMode="auto">
              <a:xfrm>
                <a:off x="-108" y="0"/>
                <a:ext cx="456" cy="4320"/>
                <a:chOff x="-108" y="0"/>
                <a:chExt cx="456" cy="4320"/>
              </a:xfrm>
            </p:grpSpPr>
            <p:sp>
              <p:nvSpPr>
                <p:cNvPr id="22" name="Rectangle 7">
                  <a:extLst>
                    <a:ext uri="{FF2B5EF4-FFF2-40B4-BE49-F238E27FC236}">
                      <a16:creationId xmlns:a16="http://schemas.microsoft.com/office/drawing/2014/main" id="{083E4FD4-50AE-46E1-A47F-B3E0866EAEA5}"/>
                    </a:ext>
                  </a:extLst>
                </p:cNvPr>
                <p:cNvSpPr>
                  <a:spLocks noChangeArrowheads="1"/>
                </p:cNvSpPr>
                <p:nvPr/>
              </p:nvSpPr>
              <p:spPr bwMode="auto">
                <a:xfrm>
                  <a:off x="0" y="0"/>
                  <a:ext cx="240" cy="1200"/>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aphicFrame>
              <p:nvGraphicFramePr>
                <p:cNvPr id="23" name="Object 8">
                  <a:extLst>
                    <a:ext uri="{FF2B5EF4-FFF2-40B4-BE49-F238E27FC236}">
                      <a16:creationId xmlns:a16="http://schemas.microsoft.com/office/drawing/2014/main" id="{9D8795C1-6647-410B-B435-7CB7FFB97A67}"/>
                    </a:ext>
                  </a:extLst>
                </p:cNvPr>
                <p:cNvGraphicFramePr>
                  <a:graphicFrameLocks noChangeAspect="1"/>
                </p:cNvGraphicFramePr>
                <p:nvPr/>
              </p:nvGraphicFramePr>
              <p:xfrm>
                <a:off x="-108" y="1249"/>
                <a:ext cx="456" cy="215"/>
              </p:xfrm>
              <a:graphic>
                <a:graphicData uri="http://schemas.openxmlformats.org/presentationml/2006/ole">
                  <mc:AlternateContent xmlns:mc="http://schemas.openxmlformats.org/markup-compatibility/2006">
                    <mc:Choice xmlns:v="urn:schemas-microsoft-com:vml" Requires="v">
                      <p:oleObj name="Paket" r:id="rId4" imgW="647640" imgH="485640" progId="Package">
                        <p:embed/>
                      </p:oleObj>
                    </mc:Choice>
                    <mc:Fallback>
                      <p:oleObj name="Paket" r:id="rId4" imgW="647640" imgH="485640" progId="Package">
                        <p:embed/>
                        <p:pic>
                          <p:nvPicPr>
                            <p:cNvPr id="29" name="Object 8">
                              <a:extLst>
                                <a:ext uri="{FF2B5EF4-FFF2-40B4-BE49-F238E27FC236}">
                                  <a16:creationId xmlns:a16="http://schemas.microsoft.com/office/drawing/2014/main" id="{10EAD8FB-E392-40E6-9593-1C6ACA224B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31372"/>
                            <a:stretch>
                              <a:fillRect/>
                            </a:stretch>
                          </p:blipFill>
                          <p:spPr bwMode="auto">
                            <a:xfrm>
                              <a:off x="-108" y="1249"/>
                              <a:ext cx="456" cy="21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4" name="Rectangle 9">
                  <a:extLst>
                    <a:ext uri="{FF2B5EF4-FFF2-40B4-BE49-F238E27FC236}">
                      <a16:creationId xmlns:a16="http://schemas.microsoft.com/office/drawing/2014/main" id="{DA38ACDC-1046-45E6-B0B7-91C2F2322712}"/>
                    </a:ext>
                  </a:extLst>
                </p:cNvPr>
                <p:cNvSpPr>
                  <a:spLocks noChangeArrowheads="1"/>
                </p:cNvSpPr>
                <p:nvPr/>
              </p:nvSpPr>
              <p:spPr bwMode="auto">
                <a:xfrm>
                  <a:off x="0" y="1488"/>
                  <a:ext cx="240" cy="283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21" name="Text Box 7">
                <a:extLst>
                  <a:ext uri="{FF2B5EF4-FFF2-40B4-BE49-F238E27FC236}">
                    <a16:creationId xmlns:a16="http://schemas.microsoft.com/office/drawing/2014/main" id="{C5D36922-9A46-4901-8AC8-33F58CF3D3CA}"/>
                  </a:ext>
                </a:extLst>
              </p:cNvPr>
              <p:cNvSpPr txBox="1">
                <a:spLocks noChangeArrowheads="1"/>
              </p:cNvSpPr>
              <p:nvPr/>
            </p:nvSpPr>
            <p:spPr bwMode="auto">
              <a:xfrm rot="-5400000">
                <a:off x="-1959" y="1956"/>
                <a:ext cx="4130"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altLang="de-DE" sz="1600">
                    <a:latin typeface="Arial Rounded MT Bold" panose="020F0704030504030204" pitchFamily="34" charset="0"/>
                  </a:rPr>
                  <a:t>Univ.-Doz. Dr. Katrin Teubner</a:t>
                </a:r>
                <a:r>
                  <a:rPr lang="de-DE" altLang="de-DE" sz="1600">
                    <a:solidFill>
                      <a:srgbClr val="0000CC"/>
                    </a:solidFill>
                    <a:latin typeface="Arial Rounded MT Bold" panose="020F0704030504030204" pitchFamily="34" charset="0"/>
                  </a:rPr>
                  <a:t>                                  </a:t>
                </a:r>
                <a:r>
                  <a:rPr lang="de-AT" altLang="de-DE" sz="1600">
                    <a:solidFill>
                      <a:srgbClr val="0000CC"/>
                    </a:solidFill>
                    <a:latin typeface="Arial Rounded MT Bold" panose="020F0704030504030204" pitchFamily="34" charset="0"/>
                  </a:rPr>
                  <a:t>www.lakeriver.at</a:t>
                </a:r>
                <a:endParaRPr lang="de-DE" altLang="de-DE" sz="1600">
                  <a:solidFill>
                    <a:srgbClr val="0000CC"/>
                  </a:solidFill>
                  <a:latin typeface="Arial Rounded MT Bold" panose="020F0704030504030204" pitchFamily="34" charset="0"/>
                </a:endParaRPr>
              </a:p>
            </p:txBody>
          </p:sp>
        </p:grpSp>
      </p:grpSp>
      <p:sp>
        <p:nvSpPr>
          <p:cNvPr id="2" name="Textfeld 1">
            <a:extLst>
              <a:ext uri="{FF2B5EF4-FFF2-40B4-BE49-F238E27FC236}">
                <a16:creationId xmlns:a16="http://schemas.microsoft.com/office/drawing/2014/main" id="{4A60EB24-C952-40B6-9A86-9CD49CC31D8C}"/>
              </a:ext>
            </a:extLst>
          </p:cNvPr>
          <p:cNvSpPr txBox="1"/>
          <p:nvPr/>
        </p:nvSpPr>
        <p:spPr>
          <a:xfrm>
            <a:off x="8553450" y="1748806"/>
            <a:ext cx="340158" cy="461665"/>
          </a:xfrm>
          <a:prstGeom prst="rect">
            <a:avLst/>
          </a:prstGeom>
          <a:solidFill>
            <a:schemeClr val="bg1"/>
          </a:solidFill>
        </p:spPr>
        <p:txBody>
          <a:bodyPr wrap="none" rtlCol="0">
            <a:spAutoFit/>
          </a:bodyPr>
          <a:lstStyle/>
          <a:p>
            <a:r>
              <a:rPr lang="en-GB" sz="2400" b="1" dirty="0">
                <a:solidFill>
                  <a:srgbClr val="FF6600"/>
                </a:solidFill>
              </a:rPr>
              <a:t>2</a:t>
            </a:r>
          </a:p>
        </p:txBody>
      </p:sp>
      <p:sp>
        <p:nvSpPr>
          <p:cNvPr id="25" name="Textfeld 24">
            <a:extLst>
              <a:ext uri="{FF2B5EF4-FFF2-40B4-BE49-F238E27FC236}">
                <a16:creationId xmlns:a16="http://schemas.microsoft.com/office/drawing/2014/main" id="{B2718CEC-13EE-4113-8651-9C8D7C8DD290}"/>
              </a:ext>
            </a:extLst>
          </p:cNvPr>
          <p:cNvSpPr txBox="1"/>
          <p:nvPr/>
        </p:nvSpPr>
        <p:spPr>
          <a:xfrm>
            <a:off x="7210425" y="5330964"/>
            <a:ext cx="340158" cy="461665"/>
          </a:xfrm>
          <a:prstGeom prst="rect">
            <a:avLst/>
          </a:prstGeom>
          <a:solidFill>
            <a:schemeClr val="bg1"/>
          </a:solidFill>
        </p:spPr>
        <p:txBody>
          <a:bodyPr wrap="none" rtlCol="0">
            <a:spAutoFit/>
          </a:bodyPr>
          <a:lstStyle/>
          <a:p>
            <a:r>
              <a:rPr lang="en-GB" sz="2400" b="1" dirty="0">
                <a:solidFill>
                  <a:srgbClr val="FF6600"/>
                </a:solidFill>
              </a:rPr>
              <a:t>1</a:t>
            </a:r>
          </a:p>
        </p:txBody>
      </p:sp>
      <p:sp>
        <p:nvSpPr>
          <p:cNvPr id="26" name="Text Box 21">
            <a:extLst>
              <a:ext uri="{FF2B5EF4-FFF2-40B4-BE49-F238E27FC236}">
                <a16:creationId xmlns:a16="http://schemas.microsoft.com/office/drawing/2014/main" id="{16652407-A187-45B3-BFE5-3254ADFE3402}"/>
              </a:ext>
            </a:extLst>
          </p:cNvPr>
          <p:cNvSpPr txBox="1">
            <a:spLocks noChangeArrowheads="1"/>
          </p:cNvSpPr>
          <p:nvPr/>
        </p:nvSpPr>
        <p:spPr bwMode="auto">
          <a:xfrm>
            <a:off x="9710238" y="-27408"/>
            <a:ext cx="2486578" cy="276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de-DE" altLang="en-US" sz="1200" dirty="0">
                <a:solidFill>
                  <a:srgbClr val="002060"/>
                </a:solidFill>
              </a:rPr>
              <a:t> 43</a:t>
            </a:r>
            <a:r>
              <a:rPr lang="de-DE" altLang="en-US" sz="1200" baseline="30000" dirty="0">
                <a:solidFill>
                  <a:srgbClr val="002060"/>
                </a:solidFill>
              </a:rPr>
              <a:t>rd</a:t>
            </a:r>
            <a:r>
              <a:rPr lang="de-DE" altLang="en-US" sz="1200" dirty="0">
                <a:solidFill>
                  <a:srgbClr val="002060"/>
                </a:solidFill>
              </a:rPr>
              <a:t> IAD-</a:t>
            </a:r>
            <a:r>
              <a:rPr lang="de-DE" altLang="en-US" sz="1200" dirty="0" err="1">
                <a:solidFill>
                  <a:srgbClr val="002060"/>
                </a:solidFill>
              </a:rPr>
              <a:t>conference</a:t>
            </a:r>
            <a:r>
              <a:rPr lang="de-DE" altLang="en-US" sz="1200" dirty="0">
                <a:solidFill>
                  <a:srgbClr val="002060"/>
                </a:solidFill>
              </a:rPr>
              <a:t>, June 2021 </a:t>
            </a:r>
            <a:endParaRPr lang="de-DE" altLang="en-US" sz="1200" dirty="0">
              <a:solidFill>
                <a:srgbClr val="002060"/>
              </a:solidFill>
              <a:latin typeface="Times New Roman" panose="02020603050405020304" pitchFamily="18" charset="0"/>
            </a:endParaRPr>
          </a:p>
        </p:txBody>
      </p:sp>
    </p:spTree>
    <p:extLst>
      <p:ext uri="{BB962C8B-B14F-4D97-AF65-F5344CB8AC3E}">
        <p14:creationId xmlns:p14="http://schemas.microsoft.com/office/powerpoint/2010/main" val="3104966079"/>
      </p:ext>
    </p:extLst>
  </p:cSld>
  <p:clrMapOvr>
    <a:masterClrMapping/>
  </p:clrMapOvr>
  <p:transition>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3">
            <a:extLst>
              <a:ext uri="{FF2B5EF4-FFF2-40B4-BE49-F238E27FC236}">
                <a16:creationId xmlns:a16="http://schemas.microsoft.com/office/drawing/2014/main" id="{1F028EAE-8C27-4069-9500-2F2F8B19106C}"/>
              </a:ext>
            </a:extLst>
          </p:cNvPr>
          <p:cNvGrpSpPr>
            <a:grpSpLocks/>
          </p:cNvGrpSpPr>
          <p:nvPr/>
        </p:nvGrpSpPr>
        <p:grpSpPr bwMode="auto">
          <a:xfrm>
            <a:off x="-151407" y="-7912"/>
            <a:ext cx="723900" cy="6862763"/>
            <a:chOff x="-96" y="0"/>
            <a:chExt cx="456" cy="4323"/>
          </a:xfrm>
        </p:grpSpPr>
        <p:sp>
          <p:nvSpPr>
            <p:cNvPr id="13" name="Rectangle 4">
              <a:extLst>
                <a:ext uri="{FF2B5EF4-FFF2-40B4-BE49-F238E27FC236}">
                  <a16:creationId xmlns:a16="http://schemas.microsoft.com/office/drawing/2014/main" id="{26F23851-E0A9-4351-8042-6B4F4776752B}"/>
                </a:ext>
              </a:extLst>
            </p:cNvPr>
            <p:cNvSpPr>
              <a:spLocks noChangeArrowheads="1"/>
            </p:cNvSpPr>
            <p:nvPr/>
          </p:nvSpPr>
          <p:spPr bwMode="auto">
            <a:xfrm>
              <a:off x="0" y="0"/>
              <a:ext cx="288" cy="43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4" name="Group 5">
              <a:extLst>
                <a:ext uri="{FF2B5EF4-FFF2-40B4-BE49-F238E27FC236}">
                  <a16:creationId xmlns:a16="http://schemas.microsoft.com/office/drawing/2014/main" id="{5AA560C7-D104-4D7C-AD19-BA808F839555}"/>
                </a:ext>
              </a:extLst>
            </p:cNvPr>
            <p:cNvGrpSpPr>
              <a:grpSpLocks/>
            </p:cNvGrpSpPr>
            <p:nvPr/>
          </p:nvGrpSpPr>
          <p:grpSpPr bwMode="auto">
            <a:xfrm>
              <a:off x="-96" y="0"/>
              <a:ext cx="456" cy="4323"/>
              <a:chOff x="-108" y="-3"/>
              <a:chExt cx="456" cy="4323"/>
            </a:xfrm>
          </p:grpSpPr>
          <p:grpSp>
            <p:nvGrpSpPr>
              <p:cNvPr id="15" name="Group 6">
                <a:extLst>
                  <a:ext uri="{FF2B5EF4-FFF2-40B4-BE49-F238E27FC236}">
                    <a16:creationId xmlns:a16="http://schemas.microsoft.com/office/drawing/2014/main" id="{7735C711-AFDF-44D5-ADE3-90F39CC7CC2B}"/>
                  </a:ext>
                </a:extLst>
              </p:cNvPr>
              <p:cNvGrpSpPr>
                <a:grpSpLocks/>
              </p:cNvGrpSpPr>
              <p:nvPr/>
            </p:nvGrpSpPr>
            <p:grpSpPr bwMode="auto">
              <a:xfrm>
                <a:off x="-108" y="0"/>
                <a:ext cx="456" cy="4320"/>
                <a:chOff x="-108" y="0"/>
                <a:chExt cx="456" cy="4320"/>
              </a:xfrm>
            </p:grpSpPr>
            <p:sp>
              <p:nvSpPr>
                <p:cNvPr id="17" name="Rectangle 7">
                  <a:extLst>
                    <a:ext uri="{FF2B5EF4-FFF2-40B4-BE49-F238E27FC236}">
                      <a16:creationId xmlns:a16="http://schemas.microsoft.com/office/drawing/2014/main" id="{DE1E594C-25D4-4DEC-AB82-90AD1FE4E94C}"/>
                    </a:ext>
                  </a:extLst>
                </p:cNvPr>
                <p:cNvSpPr>
                  <a:spLocks noChangeArrowheads="1"/>
                </p:cNvSpPr>
                <p:nvPr/>
              </p:nvSpPr>
              <p:spPr bwMode="auto">
                <a:xfrm>
                  <a:off x="0" y="0"/>
                  <a:ext cx="240" cy="1200"/>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aphicFrame>
              <p:nvGraphicFramePr>
                <p:cNvPr id="18" name="Object 8">
                  <a:extLst>
                    <a:ext uri="{FF2B5EF4-FFF2-40B4-BE49-F238E27FC236}">
                      <a16:creationId xmlns:a16="http://schemas.microsoft.com/office/drawing/2014/main" id="{BECE6136-0A7E-4407-B74C-9AA3A84EF521}"/>
                    </a:ext>
                  </a:extLst>
                </p:cNvPr>
                <p:cNvGraphicFramePr>
                  <a:graphicFrameLocks noChangeAspect="1"/>
                </p:cNvGraphicFramePr>
                <p:nvPr/>
              </p:nvGraphicFramePr>
              <p:xfrm>
                <a:off x="-108" y="1249"/>
                <a:ext cx="456" cy="215"/>
              </p:xfrm>
              <a:graphic>
                <a:graphicData uri="http://schemas.openxmlformats.org/presentationml/2006/ole">
                  <mc:AlternateContent xmlns:mc="http://schemas.openxmlformats.org/markup-compatibility/2006">
                    <mc:Choice xmlns:v="urn:schemas-microsoft-com:vml" Requires="v">
                      <p:oleObj name="Paket" r:id="rId2" imgW="647640" imgH="485640" progId="Package">
                        <p:embed/>
                      </p:oleObj>
                    </mc:Choice>
                    <mc:Fallback>
                      <p:oleObj name="Paket" r:id="rId2" imgW="647640" imgH="485640" progId="Package">
                        <p:embed/>
                        <p:pic>
                          <p:nvPicPr>
                            <p:cNvPr id="18" name="Object 8">
                              <a:extLst>
                                <a:ext uri="{FF2B5EF4-FFF2-40B4-BE49-F238E27FC236}">
                                  <a16:creationId xmlns:a16="http://schemas.microsoft.com/office/drawing/2014/main" id="{BECE6136-0A7E-4407-B74C-9AA3A84EF5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1372"/>
                            <a:stretch>
                              <a:fillRect/>
                            </a:stretch>
                          </p:blipFill>
                          <p:spPr bwMode="auto">
                            <a:xfrm>
                              <a:off x="-108" y="1249"/>
                              <a:ext cx="456" cy="21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 name="Rectangle 9">
                  <a:extLst>
                    <a:ext uri="{FF2B5EF4-FFF2-40B4-BE49-F238E27FC236}">
                      <a16:creationId xmlns:a16="http://schemas.microsoft.com/office/drawing/2014/main" id="{563C88AE-27EC-4569-A01C-EFCED1871CF4}"/>
                    </a:ext>
                  </a:extLst>
                </p:cNvPr>
                <p:cNvSpPr>
                  <a:spLocks noChangeArrowheads="1"/>
                </p:cNvSpPr>
                <p:nvPr/>
              </p:nvSpPr>
              <p:spPr bwMode="auto">
                <a:xfrm>
                  <a:off x="0" y="1488"/>
                  <a:ext cx="240" cy="283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16" name="Text Box 7">
                <a:extLst>
                  <a:ext uri="{FF2B5EF4-FFF2-40B4-BE49-F238E27FC236}">
                    <a16:creationId xmlns:a16="http://schemas.microsoft.com/office/drawing/2014/main" id="{61A38CF3-8027-45FD-ABFB-567F56AA1054}"/>
                  </a:ext>
                </a:extLst>
              </p:cNvPr>
              <p:cNvSpPr txBox="1">
                <a:spLocks noChangeArrowheads="1"/>
              </p:cNvSpPr>
              <p:nvPr/>
            </p:nvSpPr>
            <p:spPr bwMode="auto">
              <a:xfrm rot="-5400000">
                <a:off x="-1959" y="1956"/>
                <a:ext cx="4130"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altLang="de-DE" sz="1600" dirty="0">
                    <a:latin typeface="Arial Rounded MT Bold" panose="020F0704030504030204" pitchFamily="34" charset="0"/>
                  </a:rPr>
                  <a:t>Univ.-</a:t>
                </a:r>
                <a:r>
                  <a:rPr lang="de-DE" altLang="de-DE" sz="1600" dirty="0" err="1">
                    <a:latin typeface="Arial Rounded MT Bold" panose="020F0704030504030204" pitchFamily="34" charset="0"/>
                  </a:rPr>
                  <a:t>Doz</a:t>
                </a:r>
                <a:r>
                  <a:rPr lang="de-DE" altLang="de-DE" sz="1600" dirty="0">
                    <a:latin typeface="Arial Rounded MT Bold" panose="020F0704030504030204" pitchFamily="34" charset="0"/>
                  </a:rPr>
                  <a:t>. Dr. Katrin Teubner</a:t>
                </a:r>
                <a:r>
                  <a:rPr lang="de-DE" altLang="de-DE" sz="1600" dirty="0">
                    <a:solidFill>
                      <a:srgbClr val="0000CC"/>
                    </a:solidFill>
                    <a:latin typeface="Arial Rounded MT Bold" panose="020F0704030504030204" pitchFamily="34" charset="0"/>
                  </a:rPr>
                  <a:t>                                  </a:t>
                </a:r>
                <a:r>
                  <a:rPr lang="de-AT" altLang="de-DE" sz="1600" dirty="0">
                    <a:solidFill>
                      <a:srgbClr val="0000CC"/>
                    </a:solidFill>
                    <a:latin typeface="Arial Rounded MT Bold" panose="020F0704030504030204" pitchFamily="34" charset="0"/>
                  </a:rPr>
                  <a:t>www.lakeriver.at</a:t>
                </a:r>
                <a:endParaRPr lang="de-DE" altLang="de-DE" sz="1600" dirty="0">
                  <a:solidFill>
                    <a:srgbClr val="0000CC"/>
                  </a:solidFill>
                  <a:latin typeface="Arial Rounded MT Bold" panose="020F0704030504030204" pitchFamily="34" charset="0"/>
                </a:endParaRPr>
              </a:p>
            </p:txBody>
          </p:sp>
        </p:grpSp>
      </p:grpSp>
      <p:pic>
        <p:nvPicPr>
          <p:cNvPr id="3" name="Grafik 2">
            <a:extLst>
              <a:ext uri="{FF2B5EF4-FFF2-40B4-BE49-F238E27FC236}">
                <a16:creationId xmlns:a16="http://schemas.microsoft.com/office/drawing/2014/main" id="{61B43AC0-752D-4414-95E5-B8742F177814}"/>
              </a:ext>
            </a:extLst>
          </p:cNvPr>
          <p:cNvPicPr>
            <a:picLocks noChangeAspect="1"/>
          </p:cNvPicPr>
          <p:nvPr/>
        </p:nvPicPr>
        <p:blipFill rotWithShape="1">
          <a:blip r:embed="rId4"/>
          <a:srcRect l="2051" t="11195" r="2256" b="3958"/>
          <a:stretch/>
        </p:blipFill>
        <p:spPr>
          <a:xfrm>
            <a:off x="572493" y="348253"/>
            <a:ext cx="11440509" cy="5706022"/>
          </a:xfrm>
          <a:prstGeom prst="rect">
            <a:avLst/>
          </a:prstGeom>
        </p:spPr>
      </p:pic>
      <p:sp>
        <p:nvSpPr>
          <p:cNvPr id="25" name="Textfeld 24">
            <a:extLst>
              <a:ext uri="{FF2B5EF4-FFF2-40B4-BE49-F238E27FC236}">
                <a16:creationId xmlns:a16="http://schemas.microsoft.com/office/drawing/2014/main" id="{C3893EB4-9169-4B38-9B06-52F365A4E324}"/>
              </a:ext>
            </a:extLst>
          </p:cNvPr>
          <p:cNvSpPr txBox="1"/>
          <p:nvPr/>
        </p:nvSpPr>
        <p:spPr>
          <a:xfrm>
            <a:off x="477242" y="6201075"/>
            <a:ext cx="10798534" cy="523220"/>
          </a:xfrm>
          <a:prstGeom prst="rect">
            <a:avLst/>
          </a:prstGeom>
          <a:noFill/>
        </p:spPr>
        <p:txBody>
          <a:bodyPr wrap="none" rtlCol="0">
            <a:spAutoFit/>
          </a:bodyPr>
          <a:lstStyle/>
          <a:p>
            <a:r>
              <a:rPr lang="en-GB" sz="1400" dirty="0">
                <a:solidFill>
                  <a:srgbClr val="002060"/>
                </a:solidFill>
              </a:rPr>
              <a:t>Teubner et a. (2020). New Emphasis on Water Transparency as Socio-Ecological Indicator for Urban Water: Bridging Ecosystem Service Supply and </a:t>
            </a:r>
          </a:p>
          <a:p>
            <a:r>
              <a:rPr lang="en-GB" sz="1400" dirty="0">
                <a:solidFill>
                  <a:srgbClr val="002060"/>
                </a:solidFill>
              </a:rPr>
              <a:t>Sustainable Ecosystem Health. </a:t>
            </a:r>
            <a:r>
              <a:rPr lang="en-GB" sz="1400" i="1" dirty="0">
                <a:solidFill>
                  <a:srgbClr val="002060"/>
                </a:solidFill>
              </a:rPr>
              <a:t>Frontiers in Environmental Science</a:t>
            </a:r>
            <a:r>
              <a:rPr lang="en-GB" sz="1400" dirty="0">
                <a:solidFill>
                  <a:srgbClr val="002060"/>
                </a:solidFill>
              </a:rPr>
              <a:t>, </a:t>
            </a:r>
            <a:r>
              <a:rPr lang="en-GB" sz="1400" i="1" dirty="0">
                <a:solidFill>
                  <a:srgbClr val="002060"/>
                </a:solidFill>
              </a:rPr>
              <a:t>8</a:t>
            </a:r>
            <a:r>
              <a:rPr lang="en-GB" sz="1400" dirty="0">
                <a:solidFill>
                  <a:srgbClr val="002060"/>
                </a:solidFill>
              </a:rPr>
              <a:t>, 162. </a:t>
            </a:r>
            <a:r>
              <a:rPr lang="en-GB" sz="1400" dirty="0">
                <a:solidFill>
                  <a:srgbClr val="0000FF"/>
                </a:solidFill>
              </a:rPr>
              <a:t>https://www.frontiersin.org/articles/10.3389/fenvs.2020.573724/full</a:t>
            </a:r>
          </a:p>
        </p:txBody>
      </p:sp>
    </p:spTree>
    <p:extLst>
      <p:ext uri="{BB962C8B-B14F-4D97-AF65-F5344CB8AC3E}">
        <p14:creationId xmlns:p14="http://schemas.microsoft.com/office/powerpoint/2010/main" val="3544376328"/>
      </p:ext>
    </p:extLst>
  </p:cSld>
  <p:clrMapOvr>
    <a:masterClrMapping/>
  </p:clrMapOvr>
  <p:transition>
    <p:dissolv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5" name="Picture 5">
            <a:extLst>
              <a:ext uri="{FF2B5EF4-FFF2-40B4-BE49-F238E27FC236}">
                <a16:creationId xmlns:a16="http://schemas.microsoft.com/office/drawing/2014/main" id="{9D59DFDD-387A-49A6-8B26-985492A703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5798" y="42862"/>
            <a:ext cx="8497888" cy="6389688"/>
          </a:xfrm>
          <a:prstGeom prst="rect">
            <a:avLst/>
          </a:prstGeom>
          <a:noFill/>
          <a:extLst>
            <a:ext uri="{909E8E84-426E-40DD-AFC4-6F175D3DCCD1}">
              <a14:hiddenFill xmlns:a14="http://schemas.microsoft.com/office/drawing/2010/main">
                <a:solidFill>
                  <a:srgbClr val="FFFFFF"/>
                </a:solidFill>
              </a14:hiddenFill>
            </a:ext>
          </a:extLst>
        </p:spPr>
      </p:pic>
      <p:sp>
        <p:nvSpPr>
          <p:cNvPr id="266246" name="Text Box 6">
            <a:extLst>
              <a:ext uri="{FF2B5EF4-FFF2-40B4-BE49-F238E27FC236}">
                <a16:creationId xmlns:a16="http://schemas.microsoft.com/office/drawing/2014/main" id="{9610320E-2C42-4525-B81C-069AC650957C}"/>
              </a:ext>
            </a:extLst>
          </p:cNvPr>
          <p:cNvSpPr txBox="1">
            <a:spLocks noChangeArrowheads="1"/>
          </p:cNvSpPr>
          <p:nvPr/>
        </p:nvSpPr>
        <p:spPr bwMode="auto">
          <a:xfrm>
            <a:off x="1181818" y="6401705"/>
            <a:ext cx="301660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de-DE" altLang="en-US" sz="1400" dirty="0">
                <a:solidFill>
                  <a:srgbClr val="990000"/>
                </a:solidFill>
                <a:latin typeface="Arial" panose="020B0604020202020204" pitchFamily="34" charset="0"/>
              </a:rPr>
              <a:t>Figure </a:t>
            </a:r>
            <a:r>
              <a:rPr lang="de-DE" altLang="en-US" sz="1400" dirty="0" err="1">
                <a:solidFill>
                  <a:srgbClr val="990000"/>
                </a:solidFill>
                <a:latin typeface="Arial" panose="020B0604020202020204" pitchFamily="34" charset="0"/>
              </a:rPr>
              <a:t>from</a:t>
            </a:r>
            <a:r>
              <a:rPr lang="de-DE" altLang="en-US" sz="1400" dirty="0">
                <a:solidFill>
                  <a:srgbClr val="990000"/>
                </a:solidFill>
                <a:latin typeface="Arial" panose="020B0604020202020204" pitchFamily="34" charset="0"/>
              </a:rPr>
              <a:t>:</a:t>
            </a:r>
            <a:r>
              <a:rPr lang="de-DE" altLang="en-US" sz="1400" u="sng" dirty="0">
                <a:solidFill>
                  <a:srgbClr val="990000"/>
                </a:solidFill>
                <a:latin typeface="Arial" panose="020B0604020202020204" pitchFamily="34" charset="0"/>
              </a:rPr>
              <a:t> www.lakeriver.at</a:t>
            </a:r>
            <a:endParaRPr lang="de-DE" altLang="en-US" dirty="0">
              <a:solidFill>
                <a:srgbClr val="990000"/>
              </a:solidFill>
            </a:endParaRPr>
          </a:p>
        </p:txBody>
      </p:sp>
      <p:grpSp>
        <p:nvGrpSpPr>
          <p:cNvPr id="12" name="Group 3">
            <a:extLst>
              <a:ext uri="{FF2B5EF4-FFF2-40B4-BE49-F238E27FC236}">
                <a16:creationId xmlns:a16="http://schemas.microsoft.com/office/drawing/2014/main" id="{238FEF84-9BFA-4E95-851C-64D5DA3800D0}"/>
              </a:ext>
            </a:extLst>
          </p:cNvPr>
          <p:cNvGrpSpPr>
            <a:grpSpLocks/>
          </p:cNvGrpSpPr>
          <p:nvPr/>
        </p:nvGrpSpPr>
        <p:grpSpPr bwMode="auto">
          <a:xfrm>
            <a:off x="-151407" y="-7912"/>
            <a:ext cx="723900" cy="6862763"/>
            <a:chOff x="-96" y="0"/>
            <a:chExt cx="456" cy="4323"/>
          </a:xfrm>
        </p:grpSpPr>
        <p:sp>
          <p:nvSpPr>
            <p:cNvPr id="13" name="Rectangle 4">
              <a:extLst>
                <a:ext uri="{FF2B5EF4-FFF2-40B4-BE49-F238E27FC236}">
                  <a16:creationId xmlns:a16="http://schemas.microsoft.com/office/drawing/2014/main" id="{AA274E20-EE17-4C7A-A3EF-6BB1D738F8CF}"/>
                </a:ext>
              </a:extLst>
            </p:cNvPr>
            <p:cNvSpPr>
              <a:spLocks noChangeArrowheads="1"/>
            </p:cNvSpPr>
            <p:nvPr/>
          </p:nvSpPr>
          <p:spPr bwMode="auto">
            <a:xfrm>
              <a:off x="0" y="0"/>
              <a:ext cx="288" cy="43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4" name="Group 5">
              <a:extLst>
                <a:ext uri="{FF2B5EF4-FFF2-40B4-BE49-F238E27FC236}">
                  <a16:creationId xmlns:a16="http://schemas.microsoft.com/office/drawing/2014/main" id="{FB89405F-718D-49A8-805D-7CA8E20C935C}"/>
                </a:ext>
              </a:extLst>
            </p:cNvPr>
            <p:cNvGrpSpPr>
              <a:grpSpLocks/>
            </p:cNvGrpSpPr>
            <p:nvPr/>
          </p:nvGrpSpPr>
          <p:grpSpPr bwMode="auto">
            <a:xfrm>
              <a:off x="-96" y="0"/>
              <a:ext cx="456" cy="4323"/>
              <a:chOff x="-108" y="-3"/>
              <a:chExt cx="456" cy="4323"/>
            </a:xfrm>
          </p:grpSpPr>
          <p:grpSp>
            <p:nvGrpSpPr>
              <p:cNvPr id="15" name="Group 6">
                <a:extLst>
                  <a:ext uri="{FF2B5EF4-FFF2-40B4-BE49-F238E27FC236}">
                    <a16:creationId xmlns:a16="http://schemas.microsoft.com/office/drawing/2014/main" id="{8DF1B2FB-F2F9-4443-8944-1FD4FB7FDAD1}"/>
                  </a:ext>
                </a:extLst>
              </p:cNvPr>
              <p:cNvGrpSpPr>
                <a:grpSpLocks/>
              </p:cNvGrpSpPr>
              <p:nvPr/>
            </p:nvGrpSpPr>
            <p:grpSpPr bwMode="auto">
              <a:xfrm>
                <a:off x="-108" y="0"/>
                <a:ext cx="456" cy="4320"/>
                <a:chOff x="-108" y="0"/>
                <a:chExt cx="456" cy="4320"/>
              </a:xfrm>
            </p:grpSpPr>
            <p:sp>
              <p:nvSpPr>
                <p:cNvPr id="17" name="Rectangle 7">
                  <a:extLst>
                    <a:ext uri="{FF2B5EF4-FFF2-40B4-BE49-F238E27FC236}">
                      <a16:creationId xmlns:a16="http://schemas.microsoft.com/office/drawing/2014/main" id="{2798468A-3FCE-44F9-BBEB-C4830B79F752}"/>
                    </a:ext>
                  </a:extLst>
                </p:cNvPr>
                <p:cNvSpPr>
                  <a:spLocks noChangeArrowheads="1"/>
                </p:cNvSpPr>
                <p:nvPr/>
              </p:nvSpPr>
              <p:spPr bwMode="auto">
                <a:xfrm>
                  <a:off x="0" y="0"/>
                  <a:ext cx="240" cy="1200"/>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aphicFrame>
              <p:nvGraphicFramePr>
                <p:cNvPr id="18" name="Object 8">
                  <a:extLst>
                    <a:ext uri="{FF2B5EF4-FFF2-40B4-BE49-F238E27FC236}">
                      <a16:creationId xmlns:a16="http://schemas.microsoft.com/office/drawing/2014/main" id="{9E560B21-B978-4AB5-BF68-081B80083F41}"/>
                    </a:ext>
                  </a:extLst>
                </p:cNvPr>
                <p:cNvGraphicFramePr>
                  <a:graphicFrameLocks noChangeAspect="1"/>
                </p:cNvGraphicFramePr>
                <p:nvPr/>
              </p:nvGraphicFramePr>
              <p:xfrm>
                <a:off x="-108" y="1249"/>
                <a:ext cx="456" cy="215"/>
              </p:xfrm>
              <a:graphic>
                <a:graphicData uri="http://schemas.openxmlformats.org/presentationml/2006/ole">
                  <mc:AlternateContent xmlns:mc="http://schemas.openxmlformats.org/markup-compatibility/2006">
                    <mc:Choice xmlns:v="urn:schemas-microsoft-com:vml" Requires="v">
                      <p:oleObj name="Paket" r:id="rId3" imgW="647640" imgH="485640" progId="Package">
                        <p:embed/>
                      </p:oleObj>
                    </mc:Choice>
                    <mc:Fallback>
                      <p:oleObj name="Paket" r:id="rId3" imgW="647640" imgH="485640" progId="Package">
                        <p:embed/>
                        <p:pic>
                          <p:nvPicPr>
                            <p:cNvPr id="18" name="Object 8">
                              <a:extLst>
                                <a:ext uri="{FF2B5EF4-FFF2-40B4-BE49-F238E27FC236}">
                                  <a16:creationId xmlns:a16="http://schemas.microsoft.com/office/drawing/2014/main" id="{9E560B21-B978-4AB5-BF68-081B80083F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1372"/>
                            <a:stretch>
                              <a:fillRect/>
                            </a:stretch>
                          </p:blipFill>
                          <p:spPr bwMode="auto">
                            <a:xfrm>
                              <a:off x="-108" y="1249"/>
                              <a:ext cx="456" cy="21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 name="Rectangle 9">
                  <a:extLst>
                    <a:ext uri="{FF2B5EF4-FFF2-40B4-BE49-F238E27FC236}">
                      <a16:creationId xmlns:a16="http://schemas.microsoft.com/office/drawing/2014/main" id="{69EE5A0E-C9C9-4EE8-B1F1-A1127587F42E}"/>
                    </a:ext>
                  </a:extLst>
                </p:cNvPr>
                <p:cNvSpPr>
                  <a:spLocks noChangeArrowheads="1"/>
                </p:cNvSpPr>
                <p:nvPr/>
              </p:nvSpPr>
              <p:spPr bwMode="auto">
                <a:xfrm>
                  <a:off x="0" y="1488"/>
                  <a:ext cx="240" cy="283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16" name="Text Box 7">
                <a:extLst>
                  <a:ext uri="{FF2B5EF4-FFF2-40B4-BE49-F238E27FC236}">
                    <a16:creationId xmlns:a16="http://schemas.microsoft.com/office/drawing/2014/main" id="{7680FA0E-7F24-4F28-AE23-34EF3F8A97D6}"/>
                  </a:ext>
                </a:extLst>
              </p:cNvPr>
              <p:cNvSpPr txBox="1">
                <a:spLocks noChangeArrowheads="1"/>
              </p:cNvSpPr>
              <p:nvPr/>
            </p:nvSpPr>
            <p:spPr bwMode="auto">
              <a:xfrm rot="-5400000">
                <a:off x="-1959" y="1956"/>
                <a:ext cx="4130"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altLang="de-DE" sz="1600" dirty="0">
                    <a:latin typeface="Arial Rounded MT Bold" panose="020F0704030504030204" pitchFamily="34" charset="0"/>
                  </a:rPr>
                  <a:t>Univ.-</a:t>
                </a:r>
                <a:r>
                  <a:rPr lang="de-DE" altLang="de-DE" sz="1600" dirty="0" err="1">
                    <a:latin typeface="Arial Rounded MT Bold" panose="020F0704030504030204" pitchFamily="34" charset="0"/>
                  </a:rPr>
                  <a:t>Doz</a:t>
                </a:r>
                <a:r>
                  <a:rPr lang="de-DE" altLang="de-DE" sz="1600" dirty="0">
                    <a:latin typeface="Arial Rounded MT Bold" panose="020F0704030504030204" pitchFamily="34" charset="0"/>
                  </a:rPr>
                  <a:t>. Dr. Katrin Teubner</a:t>
                </a:r>
                <a:r>
                  <a:rPr lang="de-DE" altLang="de-DE" sz="1600" dirty="0">
                    <a:solidFill>
                      <a:srgbClr val="0000CC"/>
                    </a:solidFill>
                    <a:latin typeface="Arial Rounded MT Bold" panose="020F0704030504030204" pitchFamily="34" charset="0"/>
                  </a:rPr>
                  <a:t>                                  </a:t>
                </a:r>
                <a:r>
                  <a:rPr lang="de-AT" altLang="de-DE" sz="1600" dirty="0">
                    <a:solidFill>
                      <a:srgbClr val="0000CC"/>
                    </a:solidFill>
                    <a:latin typeface="Arial Rounded MT Bold" panose="020F0704030504030204" pitchFamily="34" charset="0"/>
                  </a:rPr>
                  <a:t>www.lakeriver.at</a:t>
                </a:r>
                <a:endParaRPr lang="de-DE" altLang="de-DE" sz="1600" dirty="0">
                  <a:solidFill>
                    <a:srgbClr val="0000CC"/>
                  </a:solidFill>
                  <a:latin typeface="Arial Rounded MT Bold" panose="020F0704030504030204" pitchFamily="34" charset="0"/>
                </a:endParaRPr>
              </a:p>
            </p:txBody>
          </p:sp>
        </p:grpSp>
      </p:grpSp>
      <p:sp>
        <p:nvSpPr>
          <p:cNvPr id="20" name="Text Box 21">
            <a:extLst>
              <a:ext uri="{FF2B5EF4-FFF2-40B4-BE49-F238E27FC236}">
                <a16:creationId xmlns:a16="http://schemas.microsoft.com/office/drawing/2014/main" id="{0D0F1586-341B-4F8B-A832-FD7C485E171A}"/>
              </a:ext>
            </a:extLst>
          </p:cNvPr>
          <p:cNvSpPr txBox="1">
            <a:spLocks noChangeArrowheads="1"/>
          </p:cNvSpPr>
          <p:nvPr/>
        </p:nvSpPr>
        <p:spPr bwMode="auto">
          <a:xfrm>
            <a:off x="9839942" y="6590342"/>
            <a:ext cx="2486578" cy="276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de-DE" altLang="en-US" sz="1200" dirty="0">
                <a:solidFill>
                  <a:srgbClr val="002060"/>
                </a:solidFill>
              </a:rPr>
              <a:t> 43</a:t>
            </a:r>
            <a:r>
              <a:rPr lang="de-DE" altLang="en-US" sz="1200" baseline="30000" dirty="0">
                <a:solidFill>
                  <a:srgbClr val="002060"/>
                </a:solidFill>
              </a:rPr>
              <a:t>rd</a:t>
            </a:r>
            <a:r>
              <a:rPr lang="de-DE" altLang="en-US" sz="1200" dirty="0">
                <a:solidFill>
                  <a:srgbClr val="002060"/>
                </a:solidFill>
              </a:rPr>
              <a:t> IAD-</a:t>
            </a:r>
            <a:r>
              <a:rPr lang="de-DE" altLang="en-US" sz="1200" dirty="0" err="1">
                <a:solidFill>
                  <a:srgbClr val="002060"/>
                </a:solidFill>
              </a:rPr>
              <a:t>conference</a:t>
            </a:r>
            <a:r>
              <a:rPr lang="de-DE" altLang="en-US" sz="1200" dirty="0">
                <a:solidFill>
                  <a:srgbClr val="002060"/>
                </a:solidFill>
              </a:rPr>
              <a:t>, June 2021 </a:t>
            </a:r>
            <a:endParaRPr lang="de-DE" altLang="en-US" sz="1200" dirty="0">
              <a:solidFill>
                <a:srgbClr val="002060"/>
              </a:solidFill>
              <a:latin typeface="Times New Roman" panose="02020603050405020304" pitchFamily="18" charset="0"/>
            </a:endParaRPr>
          </a:p>
        </p:txBody>
      </p:sp>
    </p:spTree>
    <p:extLst>
      <p:ext uri="{BB962C8B-B14F-4D97-AF65-F5344CB8AC3E}">
        <p14:creationId xmlns:p14="http://schemas.microsoft.com/office/powerpoint/2010/main" val="1049141060"/>
      </p:ext>
    </p:extLst>
  </p:cSld>
  <p:clrMapOvr>
    <a:masterClrMapping/>
  </p:clrMapOvr>
  <p:transition>
    <p:dissolv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uppieren 22">
            <a:extLst>
              <a:ext uri="{FF2B5EF4-FFF2-40B4-BE49-F238E27FC236}">
                <a16:creationId xmlns:a16="http://schemas.microsoft.com/office/drawing/2014/main" id="{7A18B2EF-D256-43D9-941C-1447A84FCE64}"/>
              </a:ext>
            </a:extLst>
          </p:cNvPr>
          <p:cNvGrpSpPr/>
          <p:nvPr/>
        </p:nvGrpSpPr>
        <p:grpSpPr>
          <a:xfrm>
            <a:off x="2254858" y="23299"/>
            <a:ext cx="2310414" cy="2266894"/>
            <a:chOff x="2505961" y="23299"/>
            <a:chExt cx="2310414" cy="2266894"/>
          </a:xfrm>
        </p:grpSpPr>
        <p:sp>
          <p:nvSpPr>
            <p:cNvPr id="58" name="Träne 57">
              <a:extLst>
                <a:ext uri="{FF2B5EF4-FFF2-40B4-BE49-F238E27FC236}">
                  <a16:creationId xmlns:a16="http://schemas.microsoft.com/office/drawing/2014/main" id="{0698914A-9F79-4979-9685-4437DF917CAA}"/>
                </a:ext>
              </a:extLst>
            </p:cNvPr>
            <p:cNvSpPr/>
            <p:nvPr/>
          </p:nvSpPr>
          <p:spPr>
            <a:xfrm rot="10800000">
              <a:off x="2505961" y="23299"/>
              <a:ext cx="2310414" cy="2266894"/>
            </a:xfrm>
            <a:prstGeom prst="teardrop">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uppieren 7">
              <a:extLst>
                <a:ext uri="{FF2B5EF4-FFF2-40B4-BE49-F238E27FC236}">
                  <a16:creationId xmlns:a16="http://schemas.microsoft.com/office/drawing/2014/main" id="{872FBB18-F261-4E76-B0D3-B61185814CA5}"/>
                </a:ext>
              </a:extLst>
            </p:cNvPr>
            <p:cNvGrpSpPr/>
            <p:nvPr/>
          </p:nvGrpSpPr>
          <p:grpSpPr>
            <a:xfrm>
              <a:off x="2824523" y="319859"/>
              <a:ext cx="1673284" cy="1638196"/>
              <a:chOff x="2392330" y="353873"/>
              <a:chExt cx="1554480" cy="1554480"/>
            </a:xfrm>
          </p:grpSpPr>
          <p:sp>
            <p:nvSpPr>
              <p:cNvPr id="9" name="Ellipse 8">
                <a:extLst>
                  <a:ext uri="{FF2B5EF4-FFF2-40B4-BE49-F238E27FC236}">
                    <a16:creationId xmlns:a16="http://schemas.microsoft.com/office/drawing/2014/main" id="{2A8C05AC-7FFD-4B0A-BDE6-ABEF57A7AB42}"/>
                  </a:ext>
                </a:extLst>
              </p:cNvPr>
              <p:cNvSpPr/>
              <p:nvPr/>
            </p:nvSpPr>
            <p:spPr>
              <a:xfrm>
                <a:off x="2392330" y="353873"/>
                <a:ext cx="1554480" cy="1554480"/>
              </a:xfrm>
              <a:prstGeom prst="ellipse">
                <a:avLst/>
              </a:prstGeom>
              <a:blipFill rotWithShape="1">
                <a:blip r:embed="rId2">
                  <a:extLst>
                    <a:ext uri="{28A0092B-C50C-407E-A947-70E740481C1C}">
                      <a14:useLocalDpi xmlns:a14="http://schemas.microsoft.com/office/drawing/2010/main" val="0"/>
                    </a:ext>
                  </a:extLst>
                </a:blip>
                <a:srcRect/>
                <a:stretch>
                  <a:fillRect l="-17000" r="-17000"/>
                </a:stretch>
              </a:blipFill>
              <a:ln>
                <a:solidFill>
                  <a:schemeClr val="bg1"/>
                </a:solidFill>
              </a:ln>
              <a:scene3d>
                <a:camera prst="orthographicFront">
                  <a:rot lat="0" lon="0" rev="0"/>
                </a:camera>
                <a:lightRig rig="contrasting" dir="t">
                  <a:rot lat="0" lon="0" rev="1200000"/>
                </a:lightRig>
              </a:scene3d>
              <a:sp3d contourW="12700" prstMaterial="flat">
                <a:bevelT w="177800" h="254000"/>
                <a:bevelB w="152400"/>
              </a:sp3d>
            </p:spPr>
            <p:style>
              <a:lnRef idx="0">
                <a:scrgbClr r="0" g="0" b="0"/>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10" name="Freihandform: Form 9">
                <a:extLst>
                  <a:ext uri="{FF2B5EF4-FFF2-40B4-BE49-F238E27FC236}">
                    <a16:creationId xmlns:a16="http://schemas.microsoft.com/office/drawing/2014/main" id="{6B94FDBB-6F30-4993-8017-7E11C9B823D2}"/>
                  </a:ext>
                </a:extLst>
              </p:cNvPr>
              <p:cNvSpPr/>
              <p:nvPr/>
            </p:nvSpPr>
            <p:spPr>
              <a:xfrm>
                <a:off x="2520186" y="1115304"/>
                <a:ext cx="994867" cy="512978"/>
              </a:xfrm>
              <a:custGeom>
                <a:avLst/>
                <a:gdLst>
                  <a:gd name="connsiteX0" fmla="*/ 0 w 994867"/>
                  <a:gd name="connsiteY0" fmla="*/ 0 h 512978"/>
                  <a:gd name="connsiteX1" fmla="*/ 994867 w 994867"/>
                  <a:gd name="connsiteY1" fmla="*/ 0 h 512978"/>
                  <a:gd name="connsiteX2" fmla="*/ 994867 w 994867"/>
                  <a:gd name="connsiteY2" fmla="*/ 512978 h 512978"/>
                  <a:gd name="connsiteX3" fmla="*/ 0 w 994867"/>
                  <a:gd name="connsiteY3" fmla="*/ 512978 h 512978"/>
                  <a:gd name="connsiteX4" fmla="*/ 0 w 994867"/>
                  <a:gd name="connsiteY4" fmla="*/ 0 h 512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867" h="512978">
                    <a:moveTo>
                      <a:pt x="0" y="0"/>
                    </a:moveTo>
                    <a:lnTo>
                      <a:pt x="994867" y="0"/>
                    </a:lnTo>
                    <a:lnTo>
                      <a:pt x="994867" y="512978"/>
                    </a:lnTo>
                    <a:lnTo>
                      <a:pt x="0" y="512978"/>
                    </a:lnTo>
                    <a:lnTo>
                      <a:pt x="0" y="0"/>
                    </a:lnTo>
                    <a:close/>
                  </a:path>
                </a:pathLst>
              </a:custGeom>
              <a:noFill/>
              <a:ln>
                <a:noFill/>
              </a:ln>
              <a:scene3d>
                <a:camera prst="orthographicFront">
                  <a:rot lat="0" lon="0" rev="0"/>
                </a:camera>
                <a:lightRig rig="contrasting" dir="t">
                  <a:rot lat="0" lon="0" rev="1200000"/>
                </a:lightRig>
              </a:scene3d>
              <a:sp3d/>
            </p:spPr>
            <p:style>
              <a:lnRef idx="0">
                <a:scrgbClr r="0" g="0" b="0"/>
              </a:lnRef>
              <a:fillRef idx="1">
                <a:scrgbClr r="0" g="0" b="0"/>
              </a:fillRef>
              <a:effectRef idx="2">
                <a:schemeClr val="accent1">
                  <a:hueOff val="0"/>
                  <a:satOff val="0"/>
                  <a:lumOff val="0"/>
                  <a:alphaOff val="0"/>
                </a:schemeClr>
              </a:effectRef>
              <a:fontRef idx="minor">
                <a:schemeClr val="lt1"/>
              </a:fontRef>
            </p:style>
            <p:txBody>
              <a:bodyPr spcFirstLastPara="0" vert="horz" wrap="square" lIns="0" tIns="0" rIns="0" bIns="0" numCol="1" spcCol="1270" anchor="b" anchorCtr="0">
                <a:noAutofit/>
              </a:bodyPr>
              <a:lstStyle/>
              <a:p>
                <a:pPr marL="0" lvl="0" indent="0" algn="ctr" defTabSz="1600200">
                  <a:lnSpc>
                    <a:spcPct val="90000"/>
                  </a:lnSpc>
                  <a:spcBef>
                    <a:spcPct val="0"/>
                  </a:spcBef>
                  <a:spcAft>
                    <a:spcPct val="35000"/>
                  </a:spcAft>
                  <a:buNone/>
                </a:pPr>
                <a:endParaRPr lang="en-GB" sz="3600" kern="1200"/>
              </a:p>
            </p:txBody>
          </p:sp>
        </p:grpSp>
      </p:grpSp>
      <p:pic>
        <p:nvPicPr>
          <p:cNvPr id="5" name="Grafik 4">
            <a:extLst>
              <a:ext uri="{FF2B5EF4-FFF2-40B4-BE49-F238E27FC236}">
                <a16:creationId xmlns:a16="http://schemas.microsoft.com/office/drawing/2014/main" id="{CABE8E05-EF93-4E3F-BE2F-D5F9809DC52D}"/>
              </a:ext>
            </a:extLst>
          </p:cNvPr>
          <p:cNvPicPr>
            <a:picLocks noChangeAspect="1"/>
          </p:cNvPicPr>
          <p:nvPr/>
        </p:nvPicPr>
        <p:blipFill rotWithShape="1">
          <a:blip r:embed="rId3">
            <a:extLst>
              <a:ext uri="{28A0092B-C50C-407E-A947-70E740481C1C}">
                <a14:useLocalDpi xmlns:a14="http://schemas.microsoft.com/office/drawing/2010/main" val="0"/>
              </a:ext>
            </a:extLst>
          </a:blip>
          <a:srcRect t="-14707" b="1"/>
          <a:stretch/>
        </p:blipFill>
        <p:spPr>
          <a:xfrm>
            <a:off x="221226" y="2527019"/>
            <a:ext cx="1427202" cy="1486940"/>
          </a:xfrm>
          <a:prstGeom prst="ellipse">
            <a:avLst/>
          </a:prstGeom>
          <a:ln>
            <a:noFill/>
          </a:ln>
          <a:effectLst>
            <a:softEdge rad="112500"/>
          </a:effectLst>
        </p:spPr>
      </p:pic>
      <p:grpSp>
        <p:nvGrpSpPr>
          <p:cNvPr id="24" name="Gruppieren 23">
            <a:extLst>
              <a:ext uri="{FF2B5EF4-FFF2-40B4-BE49-F238E27FC236}">
                <a16:creationId xmlns:a16="http://schemas.microsoft.com/office/drawing/2014/main" id="{92AC08C0-4A1F-4524-8FC9-616BD09BDE82}"/>
              </a:ext>
            </a:extLst>
          </p:cNvPr>
          <p:cNvGrpSpPr/>
          <p:nvPr/>
        </p:nvGrpSpPr>
        <p:grpSpPr>
          <a:xfrm>
            <a:off x="7990786" y="0"/>
            <a:ext cx="3591744" cy="2301974"/>
            <a:chOff x="7374579" y="1889"/>
            <a:chExt cx="3591744" cy="2300085"/>
          </a:xfrm>
        </p:grpSpPr>
        <p:sp>
          <p:nvSpPr>
            <p:cNvPr id="57" name="Träne 56">
              <a:extLst>
                <a:ext uri="{FF2B5EF4-FFF2-40B4-BE49-F238E27FC236}">
                  <a16:creationId xmlns:a16="http://schemas.microsoft.com/office/drawing/2014/main" id="{F77CBA0F-F914-4B80-AE1B-1C3F637C1B12}"/>
                </a:ext>
              </a:extLst>
            </p:cNvPr>
            <p:cNvSpPr/>
            <p:nvPr/>
          </p:nvSpPr>
          <p:spPr>
            <a:xfrm rot="5340000">
              <a:off x="7380436" y="-3968"/>
              <a:ext cx="2300085" cy="2311800"/>
            </a:xfrm>
            <a:prstGeom prst="teardrop">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graphicFrame>
          <p:nvGraphicFramePr>
            <p:cNvPr id="11" name="Diagramm 10">
              <a:extLst>
                <a:ext uri="{FF2B5EF4-FFF2-40B4-BE49-F238E27FC236}">
                  <a16:creationId xmlns:a16="http://schemas.microsoft.com/office/drawing/2014/main" id="{FE8EF36E-C7E4-4E09-9AB7-D2A969568168}"/>
                </a:ext>
              </a:extLst>
            </p:cNvPr>
            <p:cNvGraphicFramePr/>
            <p:nvPr/>
          </p:nvGraphicFramePr>
          <p:xfrm>
            <a:off x="7667625" y="247212"/>
            <a:ext cx="3298698" cy="17789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pic>
        <p:nvPicPr>
          <p:cNvPr id="13" name="Grafik 12">
            <a:extLst>
              <a:ext uri="{FF2B5EF4-FFF2-40B4-BE49-F238E27FC236}">
                <a16:creationId xmlns:a16="http://schemas.microsoft.com/office/drawing/2014/main" id="{99D07248-59DB-4FEC-8A35-B2D67630DFA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55817" y="2570092"/>
            <a:ext cx="2798064" cy="3666744"/>
          </a:xfrm>
          <a:prstGeom prst="rect">
            <a:avLst/>
          </a:prstGeom>
          <a:solidFill>
            <a:srgbClr val="FFFFFF">
              <a:shade val="85000"/>
            </a:srgbClr>
          </a:solidFill>
          <a:ln w="88900"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Grafik 1">
            <a:extLst>
              <a:ext uri="{FF2B5EF4-FFF2-40B4-BE49-F238E27FC236}">
                <a16:creationId xmlns:a16="http://schemas.microsoft.com/office/drawing/2014/main" id="{FC3171AD-0E3A-4718-AFE0-BD52A604D3CA}"/>
              </a:ext>
            </a:extLst>
          </p:cNvPr>
          <p:cNvPicPr>
            <a:picLocks noChangeAspect="1"/>
          </p:cNvPicPr>
          <p:nvPr/>
        </p:nvPicPr>
        <p:blipFill rotWithShape="1">
          <a:blip r:embed="rId10">
            <a:extLst>
              <a:ext uri="{28A0092B-C50C-407E-A947-70E740481C1C}">
                <a14:useLocalDpi xmlns:a14="http://schemas.microsoft.com/office/drawing/2010/main" val="0"/>
              </a:ext>
            </a:extLst>
          </a:blip>
          <a:srcRect l="24043" t="16843" r="24733" b="15625"/>
          <a:stretch/>
        </p:blipFill>
        <p:spPr>
          <a:xfrm>
            <a:off x="11223145" y="2508146"/>
            <a:ext cx="1274782" cy="1260459"/>
          </a:xfrm>
          <a:prstGeom prst="ellipse">
            <a:avLst/>
          </a:prstGeom>
          <a:ln>
            <a:noFill/>
          </a:ln>
          <a:effectLst>
            <a:softEdge rad="112500"/>
          </a:effectLst>
        </p:spPr>
      </p:pic>
      <p:pic>
        <p:nvPicPr>
          <p:cNvPr id="14" name="Grafik 13">
            <a:extLst>
              <a:ext uri="{FF2B5EF4-FFF2-40B4-BE49-F238E27FC236}">
                <a16:creationId xmlns:a16="http://schemas.microsoft.com/office/drawing/2014/main" id="{0806D5F2-618B-477C-84F4-57A477B27AF4}"/>
              </a:ext>
            </a:extLst>
          </p:cNvPr>
          <p:cNvPicPr>
            <a:picLocks noChangeAspect="1"/>
          </p:cNvPicPr>
          <p:nvPr/>
        </p:nvPicPr>
        <p:blipFill rotWithShape="1">
          <a:blip r:embed="rId11">
            <a:extLst>
              <a:ext uri="{28A0092B-C50C-407E-A947-70E740481C1C}">
                <a14:useLocalDpi xmlns:a14="http://schemas.microsoft.com/office/drawing/2010/main" val="0"/>
              </a:ext>
            </a:extLst>
          </a:blip>
          <a:srcRect l="6031" t="-1182" r="8422" b="1182"/>
          <a:stretch/>
        </p:blipFill>
        <p:spPr>
          <a:xfrm>
            <a:off x="10008370" y="2482001"/>
            <a:ext cx="1263283" cy="1280686"/>
          </a:xfrm>
          <a:prstGeom prst="ellipse">
            <a:avLst/>
          </a:prstGeom>
          <a:ln>
            <a:noFill/>
          </a:ln>
          <a:effectLst>
            <a:softEdge rad="112500"/>
          </a:effectLst>
        </p:spPr>
      </p:pic>
      <p:pic>
        <p:nvPicPr>
          <p:cNvPr id="15" name="Grafik 14">
            <a:extLst>
              <a:ext uri="{FF2B5EF4-FFF2-40B4-BE49-F238E27FC236}">
                <a16:creationId xmlns:a16="http://schemas.microsoft.com/office/drawing/2014/main" id="{28D8283A-F672-47E2-A8C4-BB9127DBE1B5}"/>
              </a:ext>
            </a:extLst>
          </p:cNvPr>
          <p:cNvPicPr>
            <a:picLocks noChangeAspect="1"/>
          </p:cNvPicPr>
          <p:nvPr/>
        </p:nvPicPr>
        <p:blipFill rotWithShape="1">
          <a:blip r:embed="rId12">
            <a:extLst>
              <a:ext uri="{28A0092B-C50C-407E-A947-70E740481C1C}">
                <a14:useLocalDpi xmlns:a14="http://schemas.microsoft.com/office/drawing/2010/main" val="0"/>
              </a:ext>
            </a:extLst>
          </a:blip>
          <a:srcRect l="4839" r="5184"/>
          <a:stretch/>
        </p:blipFill>
        <p:spPr>
          <a:xfrm>
            <a:off x="11272613" y="4921817"/>
            <a:ext cx="1220864" cy="1145010"/>
          </a:xfrm>
          <a:prstGeom prst="ellipse">
            <a:avLst/>
          </a:prstGeom>
          <a:ln>
            <a:noFill/>
          </a:ln>
          <a:effectLst>
            <a:softEdge rad="112500"/>
          </a:effectLst>
        </p:spPr>
      </p:pic>
      <p:pic>
        <p:nvPicPr>
          <p:cNvPr id="16" name="Grafik 15">
            <a:extLst>
              <a:ext uri="{FF2B5EF4-FFF2-40B4-BE49-F238E27FC236}">
                <a16:creationId xmlns:a16="http://schemas.microsoft.com/office/drawing/2014/main" id="{077BC652-7C0B-431B-9867-8F2875620847}"/>
              </a:ext>
            </a:extLst>
          </p:cNvPr>
          <p:cNvPicPr>
            <a:picLocks noChangeAspect="1"/>
          </p:cNvPicPr>
          <p:nvPr/>
        </p:nvPicPr>
        <p:blipFill rotWithShape="1">
          <a:blip r:embed="rId13">
            <a:extLst>
              <a:ext uri="{28A0092B-C50C-407E-A947-70E740481C1C}">
                <a14:useLocalDpi xmlns:a14="http://schemas.microsoft.com/office/drawing/2010/main" val="0"/>
              </a:ext>
            </a:extLst>
          </a:blip>
          <a:srcRect r="9338"/>
          <a:stretch/>
        </p:blipFill>
        <p:spPr>
          <a:xfrm>
            <a:off x="11120863" y="3740043"/>
            <a:ext cx="1377066" cy="1240415"/>
          </a:xfrm>
          <a:prstGeom prst="ellipse">
            <a:avLst/>
          </a:prstGeom>
          <a:ln>
            <a:noFill/>
          </a:ln>
          <a:effectLst>
            <a:softEdge rad="112500"/>
          </a:effectLst>
        </p:spPr>
      </p:pic>
      <p:pic>
        <p:nvPicPr>
          <p:cNvPr id="18" name="Grafik 17">
            <a:extLst>
              <a:ext uri="{FF2B5EF4-FFF2-40B4-BE49-F238E27FC236}">
                <a16:creationId xmlns:a16="http://schemas.microsoft.com/office/drawing/2014/main" id="{8A8C178F-6A75-443E-A9C1-470E4F08B4BB}"/>
              </a:ext>
            </a:extLst>
          </p:cNvPr>
          <p:cNvPicPr>
            <a:picLocks noChangeAspect="1"/>
          </p:cNvPicPr>
          <p:nvPr/>
        </p:nvPicPr>
        <p:blipFill rotWithShape="1">
          <a:blip r:embed="rId14">
            <a:extLst>
              <a:ext uri="{28A0092B-C50C-407E-A947-70E740481C1C}">
                <a14:useLocalDpi xmlns:a14="http://schemas.microsoft.com/office/drawing/2010/main" val="0"/>
              </a:ext>
            </a:extLst>
          </a:blip>
          <a:srcRect r="16687"/>
          <a:stretch/>
        </p:blipFill>
        <p:spPr>
          <a:xfrm>
            <a:off x="10006465" y="4886294"/>
            <a:ext cx="1446914" cy="1302536"/>
          </a:xfrm>
          <a:prstGeom prst="ellipse">
            <a:avLst/>
          </a:prstGeom>
          <a:ln>
            <a:noFill/>
          </a:ln>
          <a:effectLst>
            <a:softEdge rad="112500"/>
          </a:effectLst>
        </p:spPr>
      </p:pic>
      <p:pic>
        <p:nvPicPr>
          <p:cNvPr id="21" name="Grafik 20">
            <a:extLst>
              <a:ext uri="{FF2B5EF4-FFF2-40B4-BE49-F238E27FC236}">
                <a16:creationId xmlns:a16="http://schemas.microsoft.com/office/drawing/2014/main" id="{2F7ADB61-AFF8-4307-8123-D44D18C9FD14}"/>
              </a:ext>
            </a:extLst>
          </p:cNvPr>
          <p:cNvPicPr>
            <a:picLocks noChangeAspect="1"/>
          </p:cNvPicPr>
          <p:nvPr/>
        </p:nvPicPr>
        <p:blipFill rotWithShape="1">
          <a:blip r:embed="rId15">
            <a:extLst>
              <a:ext uri="{28A0092B-C50C-407E-A947-70E740481C1C}">
                <a14:useLocalDpi xmlns:a14="http://schemas.microsoft.com/office/drawing/2010/main" val="0"/>
              </a:ext>
            </a:extLst>
          </a:blip>
          <a:srcRect l="20121" t="-9174" r="26821" b="38162"/>
          <a:stretch/>
        </p:blipFill>
        <p:spPr>
          <a:xfrm>
            <a:off x="200490" y="3789347"/>
            <a:ext cx="1427202" cy="1432639"/>
          </a:xfrm>
          <a:prstGeom prst="ellipse">
            <a:avLst/>
          </a:prstGeom>
          <a:ln>
            <a:noFill/>
          </a:ln>
          <a:effectLst>
            <a:softEdge rad="112500"/>
          </a:effectLst>
        </p:spPr>
      </p:pic>
      <p:pic>
        <p:nvPicPr>
          <p:cNvPr id="29" name="Grafik 28">
            <a:extLst>
              <a:ext uri="{FF2B5EF4-FFF2-40B4-BE49-F238E27FC236}">
                <a16:creationId xmlns:a16="http://schemas.microsoft.com/office/drawing/2014/main" id="{D9A4E1BD-A511-431B-A9BF-A0E550B7C580}"/>
              </a:ext>
            </a:extLst>
          </p:cNvPr>
          <p:cNvPicPr>
            <a:picLocks noChangeAspect="1"/>
          </p:cNvPicPr>
          <p:nvPr/>
        </p:nvPicPr>
        <p:blipFill rotWithShape="1">
          <a:blip r:embed="rId16">
            <a:extLst>
              <a:ext uri="{28A0092B-C50C-407E-A947-70E740481C1C}">
                <a14:useLocalDpi xmlns:a14="http://schemas.microsoft.com/office/drawing/2010/main" val="0"/>
              </a:ext>
            </a:extLst>
          </a:blip>
          <a:srcRect l="28321" t="31128" r="31513"/>
          <a:stretch/>
        </p:blipFill>
        <p:spPr>
          <a:xfrm>
            <a:off x="9985279" y="3682884"/>
            <a:ext cx="1315588" cy="1320136"/>
          </a:xfrm>
          <a:prstGeom prst="ellipse">
            <a:avLst/>
          </a:prstGeom>
          <a:ln>
            <a:noFill/>
          </a:ln>
          <a:effectLst>
            <a:softEdge rad="112500"/>
          </a:effectLst>
        </p:spPr>
      </p:pic>
      <p:pic>
        <p:nvPicPr>
          <p:cNvPr id="30" name="Grafik 29">
            <a:extLst>
              <a:ext uri="{FF2B5EF4-FFF2-40B4-BE49-F238E27FC236}">
                <a16:creationId xmlns:a16="http://schemas.microsoft.com/office/drawing/2014/main" id="{E727E74F-B170-46EC-BE58-2E9161784A8F}"/>
              </a:ext>
            </a:extLst>
          </p:cNvPr>
          <p:cNvPicPr>
            <a:picLocks noChangeAspect="1"/>
          </p:cNvPicPr>
          <p:nvPr/>
        </p:nvPicPr>
        <p:blipFill rotWithShape="1">
          <a:blip r:embed="rId17">
            <a:extLst>
              <a:ext uri="{28A0092B-C50C-407E-A947-70E740481C1C}">
                <a14:useLocalDpi xmlns:a14="http://schemas.microsoft.com/office/drawing/2010/main" val="0"/>
              </a:ext>
            </a:extLst>
          </a:blip>
          <a:srcRect r="17359"/>
          <a:stretch/>
        </p:blipFill>
        <p:spPr>
          <a:xfrm>
            <a:off x="1537804" y="3886423"/>
            <a:ext cx="1329718" cy="1316765"/>
          </a:xfrm>
          <a:prstGeom prst="ellipse">
            <a:avLst/>
          </a:prstGeom>
          <a:ln>
            <a:noFill/>
          </a:ln>
          <a:effectLst>
            <a:softEdge rad="112500"/>
          </a:effectLst>
        </p:spPr>
      </p:pic>
      <p:pic>
        <p:nvPicPr>
          <p:cNvPr id="31" name="Grafik 30">
            <a:extLst>
              <a:ext uri="{FF2B5EF4-FFF2-40B4-BE49-F238E27FC236}">
                <a16:creationId xmlns:a16="http://schemas.microsoft.com/office/drawing/2014/main" id="{C7C9B832-DD29-49BD-AB64-435E532C950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6200000">
            <a:off x="196648" y="4965312"/>
            <a:ext cx="1369924" cy="1485356"/>
          </a:xfrm>
          <a:prstGeom prst="ellipse">
            <a:avLst/>
          </a:prstGeom>
          <a:ln>
            <a:noFill/>
          </a:ln>
          <a:effectLst>
            <a:softEdge rad="112500"/>
          </a:effectLst>
        </p:spPr>
      </p:pic>
      <p:pic>
        <p:nvPicPr>
          <p:cNvPr id="32" name="Grafik 31">
            <a:extLst>
              <a:ext uri="{FF2B5EF4-FFF2-40B4-BE49-F238E27FC236}">
                <a16:creationId xmlns:a16="http://schemas.microsoft.com/office/drawing/2014/main" id="{164F90C9-B9FF-44D3-BFB2-122ACE3C492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546013" y="2595530"/>
            <a:ext cx="1487186" cy="1426282"/>
          </a:xfrm>
          <a:prstGeom prst="ellipse">
            <a:avLst/>
          </a:prstGeom>
          <a:ln>
            <a:noFill/>
          </a:ln>
          <a:effectLst>
            <a:softEdge rad="112500"/>
          </a:effectLst>
        </p:spPr>
      </p:pic>
      <p:pic>
        <p:nvPicPr>
          <p:cNvPr id="35" name="Grafik 34">
            <a:extLst>
              <a:ext uri="{FF2B5EF4-FFF2-40B4-BE49-F238E27FC236}">
                <a16:creationId xmlns:a16="http://schemas.microsoft.com/office/drawing/2014/main" id="{95FBF227-D5B4-4E2C-828B-8BB236C3D61E}"/>
              </a:ext>
            </a:extLst>
          </p:cNvPr>
          <p:cNvPicPr>
            <a:picLocks noChangeAspect="1"/>
          </p:cNvPicPr>
          <p:nvPr/>
        </p:nvPicPr>
        <p:blipFill rotWithShape="1">
          <a:blip r:embed="rId20">
            <a:extLst>
              <a:ext uri="{28A0092B-C50C-407E-A947-70E740481C1C}">
                <a14:useLocalDpi xmlns:a14="http://schemas.microsoft.com/office/drawing/2010/main" val="0"/>
              </a:ext>
            </a:extLst>
          </a:blip>
          <a:srcRect l="6267" r="5344"/>
          <a:stretch/>
        </p:blipFill>
        <p:spPr>
          <a:xfrm>
            <a:off x="1555549" y="4982658"/>
            <a:ext cx="1453366" cy="1400941"/>
          </a:xfrm>
          <a:prstGeom prst="ellipse">
            <a:avLst/>
          </a:prstGeom>
          <a:ln>
            <a:noFill/>
          </a:ln>
          <a:effectLst>
            <a:softEdge rad="112500"/>
          </a:effectLst>
        </p:spPr>
      </p:pic>
      <p:sp>
        <p:nvSpPr>
          <p:cNvPr id="59" name="Textfeld 58">
            <a:extLst>
              <a:ext uri="{FF2B5EF4-FFF2-40B4-BE49-F238E27FC236}">
                <a16:creationId xmlns:a16="http://schemas.microsoft.com/office/drawing/2014/main" id="{2B474C04-4FDD-4FF9-9836-54C434AEBEFC}"/>
              </a:ext>
            </a:extLst>
          </p:cNvPr>
          <p:cNvSpPr txBox="1"/>
          <p:nvPr/>
        </p:nvSpPr>
        <p:spPr>
          <a:xfrm>
            <a:off x="2204538" y="1926144"/>
            <a:ext cx="8164415" cy="276999"/>
          </a:xfrm>
          <a:prstGeom prst="rect">
            <a:avLst/>
          </a:prstGeom>
          <a:noFill/>
        </p:spPr>
        <p:txBody>
          <a:bodyPr wrap="none" rtlCol="0">
            <a:spAutoFit/>
          </a:bodyPr>
          <a:lstStyle/>
          <a:p>
            <a:r>
              <a:rPr lang="en-GB" sz="1200" b="1" dirty="0">
                <a:solidFill>
                  <a:schemeClr val="accent1">
                    <a:lumMod val="75000"/>
                  </a:schemeClr>
                </a:solidFill>
                <a:latin typeface="Verdana" panose="020B0604030504040204" pitchFamily="34" charset="0"/>
                <a:ea typeface="Verdana" panose="020B0604030504040204" pitchFamily="34" charset="0"/>
              </a:rPr>
              <a:t>Ecosystem Services                                                                                          Ecosystem Health</a:t>
            </a:r>
          </a:p>
        </p:txBody>
      </p:sp>
      <p:sp>
        <p:nvSpPr>
          <p:cNvPr id="3" name="Textfeld 2">
            <a:extLst>
              <a:ext uri="{FF2B5EF4-FFF2-40B4-BE49-F238E27FC236}">
                <a16:creationId xmlns:a16="http://schemas.microsoft.com/office/drawing/2014/main" id="{19F34D4B-11DA-4447-A614-05EB4AFDAEF6}"/>
              </a:ext>
            </a:extLst>
          </p:cNvPr>
          <p:cNvSpPr txBox="1"/>
          <p:nvPr/>
        </p:nvSpPr>
        <p:spPr>
          <a:xfrm>
            <a:off x="4326935" y="32417"/>
            <a:ext cx="3877345" cy="2000548"/>
          </a:xfrm>
          <a:prstGeom prst="rect">
            <a:avLst/>
          </a:prstGeom>
          <a:noFill/>
        </p:spPr>
        <p:txBody>
          <a:bodyPr wrap="square" rtlCol="0">
            <a:spAutoFit/>
          </a:bodyPr>
          <a:lstStyle/>
          <a:p>
            <a:pPr algn="ctr"/>
            <a:r>
              <a:rPr lang="en-GB" sz="4400" b="1" dirty="0">
                <a:solidFill>
                  <a:schemeClr val="accent1">
                    <a:lumMod val="75000"/>
                  </a:schemeClr>
                </a:solidFill>
                <a:latin typeface="Freestyle Script" panose="030804020302050B0404" pitchFamily="66" charset="0"/>
                <a:ea typeface="Verdana" panose="020B0604030504040204" pitchFamily="34" charset="0"/>
              </a:rPr>
              <a:t>Water Transparency</a:t>
            </a:r>
          </a:p>
          <a:p>
            <a:pPr algn="ctr"/>
            <a:endParaRPr lang="en-GB" sz="800" b="1" dirty="0">
              <a:solidFill>
                <a:schemeClr val="accent1">
                  <a:lumMod val="75000"/>
                </a:schemeClr>
              </a:solidFill>
              <a:latin typeface="Freestyle Script" panose="030804020302050B0404" pitchFamily="66" charset="0"/>
              <a:ea typeface="Verdana" panose="020B0604030504040204" pitchFamily="34" charset="0"/>
            </a:endParaRPr>
          </a:p>
          <a:p>
            <a:pPr algn="ctr"/>
            <a:r>
              <a:rPr lang="en-GB" sz="3600" dirty="0">
                <a:solidFill>
                  <a:schemeClr val="accent6">
                    <a:lumMod val="75000"/>
                  </a:schemeClr>
                </a:solidFill>
                <a:latin typeface="Freestyle Script" panose="030804020302050B0404" pitchFamily="66" charset="0"/>
                <a:ea typeface="Verdana" panose="020B0604030504040204" pitchFamily="34" charset="0"/>
              </a:rPr>
              <a:t>= </a:t>
            </a:r>
            <a:r>
              <a:rPr lang="en-GB" sz="3600" b="1" dirty="0">
                <a:solidFill>
                  <a:schemeClr val="accent6">
                    <a:lumMod val="75000"/>
                  </a:schemeClr>
                </a:solidFill>
                <a:latin typeface="Freestyle Script" panose="030804020302050B0404" pitchFamily="66" charset="0"/>
                <a:ea typeface="Verdana" panose="020B0604030504040204" pitchFamily="34" charset="0"/>
              </a:rPr>
              <a:t>socio-ecological indicator</a:t>
            </a:r>
          </a:p>
          <a:p>
            <a:pPr algn="ctr"/>
            <a:r>
              <a:rPr lang="en-GB" sz="3600" b="1" dirty="0">
                <a:solidFill>
                  <a:schemeClr val="accent6">
                    <a:lumMod val="75000"/>
                  </a:schemeClr>
                </a:solidFill>
                <a:latin typeface="Freestyle Script" panose="030804020302050B0404" pitchFamily="66" charset="0"/>
                <a:ea typeface="Verdana" panose="020B0604030504040204" pitchFamily="34" charset="0"/>
              </a:rPr>
              <a:t>in urban blue space</a:t>
            </a:r>
          </a:p>
        </p:txBody>
      </p:sp>
      <p:sp>
        <p:nvSpPr>
          <p:cNvPr id="4" name="Textfeld 3">
            <a:extLst>
              <a:ext uri="{FF2B5EF4-FFF2-40B4-BE49-F238E27FC236}">
                <a16:creationId xmlns:a16="http://schemas.microsoft.com/office/drawing/2014/main" id="{C6FF4A5B-530B-48E0-A209-B3303F923CD3}"/>
              </a:ext>
            </a:extLst>
          </p:cNvPr>
          <p:cNvSpPr txBox="1"/>
          <p:nvPr/>
        </p:nvSpPr>
        <p:spPr>
          <a:xfrm>
            <a:off x="4968961" y="6163095"/>
            <a:ext cx="2643672" cy="707886"/>
          </a:xfrm>
          <a:prstGeom prst="rect">
            <a:avLst/>
          </a:prstGeom>
          <a:noFill/>
          <a:effectLst/>
        </p:spPr>
        <p:txBody>
          <a:bodyPr wrap="none" rtlCol="0">
            <a:spAutoFit/>
          </a:bodyPr>
          <a:lstStyle/>
          <a:p>
            <a:r>
              <a:rPr lang="en-GB" sz="4000" b="1" dirty="0">
                <a:solidFill>
                  <a:schemeClr val="accent6">
                    <a:lumMod val="75000"/>
                  </a:schemeClr>
                </a:solidFill>
                <a:latin typeface="Freestyle Script" panose="030804020302050B0404" pitchFamily="66" charset="0"/>
              </a:rPr>
              <a:t>high water clarity</a:t>
            </a:r>
          </a:p>
        </p:txBody>
      </p:sp>
      <p:sp>
        <p:nvSpPr>
          <p:cNvPr id="7" name="Freihandform: Form 6">
            <a:extLst>
              <a:ext uri="{FF2B5EF4-FFF2-40B4-BE49-F238E27FC236}">
                <a16:creationId xmlns:a16="http://schemas.microsoft.com/office/drawing/2014/main" id="{5BD282F8-2B15-466B-B114-C83E00D65985}"/>
              </a:ext>
            </a:extLst>
          </p:cNvPr>
          <p:cNvSpPr/>
          <p:nvPr/>
        </p:nvSpPr>
        <p:spPr>
          <a:xfrm>
            <a:off x="7815084" y="6119995"/>
            <a:ext cx="2965772" cy="257455"/>
          </a:xfrm>
          <a:custGeom>
            <a:avLst/>
            <a:gdLst>
              <a:gd name="connsiteX0" fmla="*/ 0 w 2038350"/>
              <a:gd name="connsiteY0" fmla="*/ 114931 h 114931"/>
              <a:gd name="connsiteX1" fmla="*/ 133350 w 2038350"/>
              <a:gd name="connsiteY1" fmla="*/ 105406 h 114931"/>
              <a:gd name="connsiteX2" fmla="*/ 161925 w 2038350"/>
              <a:gd name="connsiteY2" fmla="*/ 95881 h 114931"/>
              <a:gd name="connsiteX3" fmla="*/ 247650 w 2038350"/>
              <a:gd name="connsiteY3" fmla="*/ 86356 h 114931"/>
              <a:gd name="connsiteX4" fmla="*/ 438150 w 2038350"/>
              <a:gd name="connsiteY4" fmla="*/ 57781 h 114931"/>
              <a:gd name="connsiteX5" fmla="*/ 1647825 w 2038350"/>
              <a:gd name="connsiteY5" fmla="*/ 48256 h 114931"/>
              <a:gd name="connsiteX6" fmla="*/ 1952625 w 2038350"/>
              <a:gd name="connsiteY6" fmla="*/ 38731 h 114931"/>
              <a:gd name="connsiteX7" fmla="*/ 2028825 w 2038350"/>
              <a:gd name="connsiteY7" fmla="*/ 631 h 114931"/>
              <a:gd name="connsiteX8" fmla="*/ 2038350 w 2038350"/>
              <a:gd name="connsiteY8" fmla="*/ 631 h 114931"/>
              <a:gd name="connsiteX0" fmla="*/ 0 w 2038350"/>
              <a:gd name="connsiteY0" fmla="*/ 114931 h 137878"/>
              <a:gd name="connsiteX1" fmla="*/ 133350 w 2038350"/>
              <a:gd name="connsiteY1" fmla="*/ 105406 h 137878"/>
              <a:gd name="connsiteX2" fmla="*/ 161925 w 2038350"/>
              <a:gd name="connsiteY2" fmla="*/ 95881 h 137878"/>
              <a:gd name="connsiteX3" fmla="*/ 247650 w 2038350"/>
              <a:gd name="connsiteY3" fmla="*/ 86356 h 137878"/>
              <a:gd name="connsiteX4" fmla="*/ 484331 w 2038350"/>
              <a:gd name="connsiteY4" fmla="*/ 137830 h 137878"/>
              <a:gd name="connsiteX5" fmla="*/ 1647825 w 2038350"/>
              <a:gd name="connsiteY5" fmla="*/ 48256 h 137878"/>
              <a:gd name="connsiteX6" fmla="*/ 1952625 w 2038350"/>
              <a:gd name="connsiteY6" fmla="*/ 38731 h 137878"/>
              <a:gd name="connsiteX7" fmla="*/ 2028825 w 2038350"/>
              <a:gd name="connsiteY7" fmla="*/ 631 h 137878"/>
              <a:gd name="connsiteX8" fmla="*/ 2038350 w 2038350"/>
              <a:gd name="connsiteY8" fmla="*/ 631 h 137878"/>
              <a:gd name="connsiteX0" fmla="*/ 0 w 2038350"/>
              <a:gd name="connsiteY0" fmla="*/ 114931 h 150101"/>
              <a:gd name="connsiteX1" fmla="*/ 133350 w 2038350"/>
              <a:gd name="connsiteY1" fmla="*/ 105406 h 150101"/>
              <a:gd name="connsiteX2" fmla="*/ 161925 w 2038350"/>
              <a:gd name="connsiteY2" fmla="*/ 95881 h 150101"/>
              <a:gd name="connsiteX3" fmla="*/ 219941 w 2038350"/>
              <a:gd name="connsiteY3" fmla="*/ 144853 h 150101"/>
              <a:gd name="connsiteX4" fmla="*/ 484331 w 2038350"/>
              <a:gd name="connsiteY4" fmla="*/ 137830 h 150101"/>
              <a:gd name="connsiteX5" fmla="*/ 1647825 w 2038350"/>
              <a:gd name="connsiteY5" fmla="*/ 48256 h 150101"/>
              <a:gd name="connsiteX6" fmla="*/ 1952625 w 2038350"/>
              <a:gd name="connsiteY6" fmla="*/ 38731 h 150101"/>
              <a:gd name="connsiteX7" fmla="*/ 2028825 w 2038350"/>
              <a:gd name="connsiteY7" fmla="*/ 631 h 150101"/>
              <a:gd name="connsiteX8" fmla="*/ 2038350 w 2038350"/>
              <a:gd name="connsiteY8" fmla="*/ 631 h 150101"/>
              <a:gd name="connsiteX0" fmla="*/ 0 w 2038350"/>
              <a:gd name="connsiteY0" fmla="*/ 114931 h 150101"/>
              <a:gd name="connsiteX1" fmla="*/ 90247 w 2038350"/>
              <a:gd name="connsiteY1" fmla="*/ 139273 h 150101"/>
              <a:gd name="connsiteX2" fmla="*/ 161925 w 2038350"/>
              <a:gd name="connsiteY2" fmla="*/ 95881 h 150101"/>
              <a:gd name="connsiteX3" fmla="*/ 219941 w 2038350"/>
              <a:gd name="connsiteY3" fmla="*/ 144853 h 150101"/>
              <a:gd name="connsiteX4" fmla="*/ 484331 w 2038350"/>
              <a:gd name="connsiteY4" fmla="*/ 137830 h 150101"/>
              <a:gd name="connsiteX5" fmla="*/ 1647825 w 2038350"/>
              <a:gd name="connsiteY5" fmla="*/ 48256 h 150101"/>
              <a:gd name="connsiteX6" fmla="*/ 1952625 w 2038350"/>
              <a:gd name="connsiteY6" fmla="*/ 38731 h 150101"/>
              <a:gd name="connsiteX7" fmla="*/ 2028825 w 2038350"/>
              <a:gd name="connsiteY7" fmla="*/ 631 h 150101"/>
              <a:gd name="connsiteX8" fmla="*/ 2038350 w 2038350"/>
              <a:gd name="connsiteY8" fmla="*/ 631 h 150101"/>
              <a:gd name="connsiteX0" fmla="*/ 0 w 2038350"/>
              <a:gd name="connsiteY0" fmla="*/ 114931 h 147334"/>
              <a:gd name="connsiteX1" fmla="*/ 90247 w 2038350"/>
              <a:gd name="connsiteY1" fmla="*/ 139273 h 147334"/>
              <a:gd name="connsiteX2" fmla="*/ 168083 w 2038350"/>
              <a:gd name="connsiteY2" fmla="*/ 138984 h 147334"/>
              <a:gd name="connsiteX3" fmla="*/ 219941 w 2038350"/>
              <a:gd name="connsiteY3" fmla="*/ 144853 h 147334"/>
              <a:gd name="connsiteX4" fmla="*/ 484331 w 2038350"/>
              <a:gd name="connsiteY4" fmla="*/ 137830 h 147334"/>
              <a:gd name="connsiteX5" fmla="*/ 1647825 w 2038350"/>
              <a:gd name="connsiteY5" fmla="*/ 48256 h 147334"/>
              <a:gd name="connsiteX6" fmla="*/ 1952625 w 2038350"/>
              <a:gd name="connsiteY6" fmla="*/ 38731 h 147334"/>
              <a:gd name="connsiteX7" fmla="*/ 2028825 w 2038350"/>
              <a:gd name="connsiteY7" fmla="*/ 631 h 147334"/>
              <a:gd name="connsiteX8" fmla="*/ 2038350 w 2038350"/>
              <a:gd name="connsiteY8" fmla="*/ 631 h 147334"/>
              <a:gd name="connsiteX0" fmla="*/ 0 w 2038350"/>
              <a:gd name="connsiteY0" fmla="*/ 114931 h 145769"/>
              <a:gd name="connsiteX1" fmla="*/ 90247 w 2038350"/>
              <a:gd name="connsiteY1" fmla="*/ 139273 h 145769"/>
              <a:gd name="connsiteX2" fmla="*/ 168083 w 2038350"/>
              <a:gd name="connsiteY2" fmla="*/ 138984 h 145769"/>
              <a:gd name="connsiteX3" fmla="*/ 219941 w 2038350"/>
              <a:gd name="connsiteY3" fmla="*/ 144853 h 145769"/>
              <a:gd name="connsiteX4" fmla="*/ 484331 w 2038350"/>
              <a:gd name="connsiteY4" fmla="*/ 137830 h 145769"/>
              <a:gd name="connsiteX5" fmla="*/ 1141557 w 2038350"/>
              <a:gd name="connsiteY5" fmla="*/ 73366 h 145769"/>
              <a:gd name="connsiteX6" fmla="*/ 1647825 w 2038350"/>
              <a:gd name="connsiteY6" fmla="*/ 48256 h 145769"/>
              <a:gd name="connsiteX7" fmla="*/ 1952625 w 2038350"/>
              <a:gd name="connsiteY7" fmla="*/ 38731 h 145769"/>
              <a:gd name="connsiteX8" fmla="*/ 2028825 w 2038350"/>
              <a:gd name="connsiteY8" fmla="*/ 631 h 145769"/>
              <a:gd name="connsiteX9" fmla="*/ 2038350 w 2038350"/>
              <a:gd name="connsiteY9" fmla="*/ 631 h 145769"/>
              <a:gd name="connsiteX0" fmla="*/ 0 w 2038350"/>
              <a:gd name="connsiteY0" fmla="*/ 114931 h 146870"/>
              <a:gd name="connsiteX1" fmla="*/ 90247 w 2038350"/>
              <a:gd name="connsiteY1" fmla="*/ 139273 h 146870"/>
              <a:gd name="connsiteX2" fmla="*/ 168083 w 2038350"/>
              <a:gd name="connsiteY2" fmla="*/ 138984 h 146870"/>
              <a:gd name="connsiteX3" fmla="*/ 219941 w 2038350"/>
              <a:gd name="connsiteY3" fmla="*/ 144853 h 146870"/>
              <a:gd name="connsiteX4" fmla="*/ 484331 w 2038350"/>
              <a:gd name="connsiteY4" fmla="*/ 137830 h 146870"/>
              <a:gd name="connsiteX5" fmla="*/ 1166188 w 2038350"/>
              <a:gd name="connsiteY5" fmla="*/ 141099 h 146870"/>
              <a:gd name="connsiteX6" fmla="*/ 1647825 w 2038350"/>
              <a:gd name="connsiteY6" fmla="*/ 48256 h 146870"/>
              <a:gd name="connsiteX7" fmla="*/ 1952625 w 2038350"/>
              <a:gd name="connsiteY7" fmla="*/ 38731 h 146870"/>
              <a:gd name="connsiteX8" fmla="*/ 2028825 w 2038350"/>
              <a:gd name="connsiteY8" fmla="*/ 631 h 146870"/>
              <a:gd name="connsiteX9" fmla="*/ 2038350 w 2038350"/>
              <a:gd name="connsiteY9" fmla="*/ 631 h 146870"/>
              <a:gd name="connsiteX0" fmla="*/ 0 w 2038350"/>
              <a:gd name="connsiteY0" fmla="*/ 180897 h 212836"/>
              <a:gd name="connsiteX1" fmla="*/ 90247 w 2038350"/>
              <a:gd name="connsiteY1" fmla="*/ 205239 h 212836"/>
              <a:gd name="connsiteX2" fmla="*/ 168083 w 2038350"/>
              <a:gd name="connsiteY2" fmla="*/ 204950 h 212836"/>
              <a:gd name="connsiteX3" fmla="*/ 219941 w 2038350"/>
              <a:gd name="connsiteY3" fmla="*/ 210819 h 212836"/>
              <a:gd name="connsiteX4" fmla="*/ 484331 w 2038350"/>
              <a:gd name="connsiteY4" fmla="*/ 203796 h 212836"/>
              <a:gd name="connsiteX5" fmla="*/ 1166188 w 2038350"/>
              <a:gd name="connsiteY5" fmla="*/ 207065 h 212836"/>
              <a:gd name="connsiteX6" fmla="*/ 1647825 w 2038350"/>
              <a:gd name="connsiteY6" fmla="*/ 114222 h 212836"/>
              <a:gd name="connsiteX7" fmla="*/ 1860261 w 2038350"/>
              <a:gd name="connsiteY7" fmla="*/ 18 h 212836"/>
              <a:gd name="connsiteX8" fmla="*/ 2028825 w 2038350"/>
              <a:gd name="connsiteY8" fmla="*/ 66597 h 212836"/>
              <a:gd name="connsiteX9" fmla="*/ 2038350 w 2038350"/>
              <a:gd name="connsiteY9" fmla="*/ 66597 h 212836"/>
              <a:gd name="connsiteX0" fmla="*/ 0 w 2028902"/>
              <a:gd name="connsiteY0" fmla="*/ 262082 h 294021"/>
              <a:gd name="connsiteX1" fmla="*/ 90247 w 2028902"/>
              <a:gd name="connsiteY1" fmla="*/ 286424 h 294021"/>
              <a:gd name="connsiteX2" fmla="*/ 168083 w 2028902"/>
              <a:gd name="connsiteY2" fmla="*/ 286135 h 294021"/>
              <a:gd name="connsiteX3" fmla="*/ 219941 w 2028902"/>
              <a:gd name="connsiteY3" fmla="*/ 292004 h 294021"/>
              <a:gd name="connsiteX4" fmla="*/ 484331 w 2028902"/>
              <a:gd name="connsiteY4" fmla="*/ 284981 h 294021"/>
              <a:gd name="connsiteX5" fmla="*/ 1166188 w 2028902"/>
              <a:gd name="connsiteY5" fmla="*/ 288250 h 294021"/>
              <a:gd name="connsiteX6" fmla="*/ 1647825 w 2028902"/>
              <a:gd name="connsiteY6" fmla="*/ 195407 h 294021"/>
              <a:gd name="connsiteX7" fmla="*/ 1860261 w 2028902"/>
              <a:gd name="connsiteY7" fmla="*/ 81203 h 294021"/>
              <a:gd name="connsiteX8" fmla="*/ 2028825 w 2028902"/>
              <a:gd name="connsiteY8" fmla="*/ 147782 h 294021"/>
              <a:gd name="connsiteX9" fmla="*/ 1958301 w 2028902"/>
              <a:gd name="connsiteY9" fmla="*/ 0 h 294021"/>
              <a:gd name="connsiteX0" fmla="*/ 0 w 1958301"/>
              <a:gd name="connsiteY0" fmla="*/ 262082 h 294021"/>
              <a:gd name="connsiteX1" fmla="*/ 90247 w 1958301"/>
              <a:gd name="connsiteY1" fmla="*/ 286424 h 294021"/>
              <a:gd name="connsiteX2" fmla="*/ 168083 w 1958301"/>
              <a:gd name="connsiteY2" fmla="*/ 286135 h 294021"/>
              <a:gd name="connsiteX3" fmla="*/ 219941 w 1958301"/>
              <a:gd name="connsiteY3" fmla="*/ 292004 h 294021"/>
              <a:gd name="connsiteX4" fmla="*/ 484331 w 1958301"/>
              <a:gd name="connsiteY4" fmla="*/ 284981 h 294021"/>
              <a:gd name="connsiteX5" fmla="*/ 1166188 w 1958301"/>
              <a:gd name="connsiteY5" fmla="*/ 288250 h 294021"/>
              <a:gd name="connsiteX6" fmla="*/ 1647825 w 1958301"/>
              <a:gd name="connsiteY6" fmla="*/ 195407 h 294021"/>
              <a:gd name="connsiteX7" fmla="*/ 1860261 w 1958301"/>
              <a:gd name="connsiteY7" fmla="*/ 81203 h 294021"/>
              <a:gd name="connsiteX8" fmla="*/ 1914910 w 1958301"/>
              <a:gd name="connsiteY8" fmla="*/ 46182 h 294021"/>
              <a:gd name="connsiteX9" fmla="*/ 1958301 w 1958301"/>
              <a:gd name="connsiteY9" fmla="*/ 0 h 294021"/>
              <a:gd name="connsiteX0" fmla="*/ 0 w 1958301"/>
              <a:gd name="connsiteY0" fmla="*/ 262082 h 294021"/>
              <a:gd name="connsiteX1" fmla="*/ 90247 w 1958301"/>
              <a:gd name="connsiteY1" fmla="*/ 286424 h 294021"/>
              <a:gd name="connsiteX2" fmla="*/ 168083 w 1958301"/>
              <a:gd name="connsiteY2" fmla="*/ 286135 h 294021"/>
              <a:gd name="connsiteX3" fmla="*/ 219941 w 1958301"/>
              <a:gd name="connsiteY3" fmla="*/ 292004 h 294021"/>
              <a:gd name="connsiteX4" fmla="*/ 484331 w 1958301"/>
              <a:gd name="connsiteY4" fmla="*/ 284981 h 294021"/>
              <a:gd name="connsiteX5" fmla="*/ 1166188 w 1958301"/>
              <a:gd name="connsiteY5" fmla="*/ 288250 h 294021"/>
              <a:gd name="connsiteX6" fmla="*/ 1666297 w 1958301"/>
              <a:gd name="connsiteY6" fmla="*/ 192328 h 294021"/>
              <a:gd name="connsiteX7" fmla="*/ 1860261 w 1958301"/>
              <a:gd name="connsiteY7" fmla="*/ 81203 h 294021"/>
              <a:gd name="connsiteX8" fmla="*/ 1914910 w 1958301"/>
              <a:gd name="connsiteY8" fmla="*/ 46182 h 294021"/>
              <a:gd name="connsiteX9" fmla="*/ 1958301 w 1958301"/>
              <a:gd name="connsiteY9" fmla="*/ 0 h 294021"/>
              <a:gd name="connsiteX0" fmla="*/ 0 w 1958301"/>
              <a:gd name="connsiteY0" fmla="*/ 262082 h 292009"/>
              <a:gd name="connsiteX1" fmla="*/ 90247 w 1958301"/>
              <a:gd name="connsiteY1" fmla="*/ 286424 h 292009"/>
              <a:gd name="connsiteX2" fmla="*/ 168083 w 1958301"/>
              <a:gd name="connsiteY2" fmla="*/ 286135 h 292009"/>
              <a:gd name="connsiteX3" fmla="*/ 219941 w 1958301"/>
              <a:gd name="connsiteY3" fmla="*/ 292004 h 292009"/>
              <a:gd name="connsiteX4" fmla="*/ 484331 w 1958301"/>
              <a:gd name="connsiteY4" fmla="*/ 284981 h 292009"/>
              <a:gd name="connsiteX5" fmla="*/ 1166188 w 1958301"/>
              <a:gd name="connsiteY5" fmla="*/ 288250 h 292009"/>
              <a:gd name="connsiteX6" fmla="*/ 1461752 w 1958301"/>
              <a:gd name="connsiteY6" fmla="*/ 232834 h 292009"/>
              <a:gd name="connsiteX7" fmla="*/ 1666297 w 1958301"/>
              <a:gd name="connsiteY7" fmla="*/ 192328 h 292009"/>
              <a:gd name="connsiteX8" fmla="*/ 1860261 w 1958301"/>
              <a:gd name="connsiteY8" fmla="*/ 81203 h 292009"/>
              <a:gd name="connsiteX9" fmla="*/ 1914910 w 1958301"/>
              <a:gd name="connsiteY9" fmla="*/ 46182 h 292009"/>
              <a:gd name="connsiteX10" fmla="*/ 1958301 w 1958301"/>
              <a:gd name="connsiteY10" fmla="*/ 0 h 292009"/>
              <a:gd name="connsiteX0" fmla="*/ 0 w 1958301"/>
              <a:gd name="connsiteY0" fmla="*/ 262082 h 292009"/>
              <a:gd name="connsiteX1" fmla="*/ 90247 w 1958301"/>
              <a:gd name="connsiteY1" fmla="*/ 286424 h 292009"/>
              <a:gd name="connsiteX2" fmla="*/ 168083 w 1958301"/>
              <a:gd name="connsiteY2" fmla="*/ 286135 h 292009"/>
              <a:gd name="connsiteX3" fmla="*/ 219941 w 1958301"/>
              <a:gd name="connsiteY3" fmla="*/ 292004 h 292009"/>
              <a:gd name="connsiteX4" fmla="*/ 484331 w 1958301"/>
              <a:gd name="connsiteY4" fmla="*/ 284981 h 292009"/>
              <a:gd name="connsiteX5" fmla="*/ 1166188 w 1958301"/>
              <a:gd name="connsiteY5" fmla="*/ 288250 h 292009"/>
              <a:gd name="connsiteX6" fmla="*/ 1461752 w 1958301"/>
              <a:gd name="connsiteY6" fmla="*/ 251306 h 292009"/>
              <a:gd name="connsiteX7" fmla="*/ 1666297 w 1958301"/>
              <a:gd name="connsiteY7" fmla="*/ 192328 h 292009"/>
              <a:gd name="connsiteX8" fmla="*/ 1860261 w 1958301"/>
              <a:gd name="connsiteY8" fmla="*/ 81203 h 292009"/>
              <a:gd name="connsiteX9" fmla="*/ 1914910 w 1958301"/>
              <a:gd name="connsiteY9" fmla="*/ 46182 h 292009"/>
              <a:gd name="connsiteX10" fmla="*/ 1958301 w 1958301"/>
              <a:gd name="connsiteY10" fmla="*/ 0 h 292009"/>
              <a:gd name="connsiteX0" fmla="*/ 0 w 1958301"/>
              <a:gd name="connsiteY0" fmla="*/ 262082 h 292009"/>
              <a:gd name="connsiteX1" fmla="*/ 90247 w 1958301"/>
              <a:gd name="connsiteY1" fmla="*/ 286424 h 292009"/>
              <a:gd name="connsiteX2" fmla="*/ 168083 w 1958301"/>
              <a:gd name="connsiteY2" fmla="*/ 286135 h 292009"/>
              <a:gd name="connsiteX3" fmla="*/ 219941 w 1958301"/>
              <a:gd name="connsiteY3" fmla="*/ 292004 h 292009"/>
              <a:gd name="connsiteX4" fmla="*/ 484331 w 1958301"/>
              <a:gd name="connsiteY4" fmla="*/ 284981 h 292009"/>
              <a:gd name="connsiteX5" fmla="*/ 1166188 w 1958301"/>
              <a:gd name="connsiteY5" fmla="*/ 288250 h 292009"/>
              <a:gd name="connsiteX6" fmla="*/ 1461752 w 1958301"/>
              <a:gd name="connsiteY6" fmla="*/ 251306 h 292009"/>
              <a:gd name="connsiteX7" fmla="*/ 1666297 w 1958301"/>
              <a:gd name="connsiteY7" fmla="*/ 192328 h 292009"/>
              <a:gd name="connsiteX8" fmla="*/ 1757315 w 1958301"/>
              <a:gd name="connsiteY8" fmla="*/ 149706 h 292009"/>
              <a:gd name="connsiteX9" fmla="*/ 1860261 w 1958301"/>
              <a:gd name="connsiteY9" fmla="*/ 81203 h 292009"/>
              <a:gd name="connsiteX10" fmla="*/ 1914910 w 1958301"/>
              <a:gd name="connsiteY10" fmla="*/ 46182 h 292009"/>
              <a:gd name="connsiteX11" fmla="*/ 1958301 w 1958301"/>
              <a:gd name="connsiteY11" fmla="*/ 0 h 292009"/>
              <a:gd name="connsiteX0" fmla="*/ 0 w 1958301"/>
              <a:gd name="connsiteY0" fmla="*/ 262082 h 292009"/>
              <a:gd name="connsiteX1" fmla="*/ 90247 w 1958301"/>
              <a:gd name="connsiteY1" fmla="*/ 286424 h 292009"/>
              <a:gd name="connsiteX2" fmla="*/ 168083 w 1958301"/>
              <a:gd name="connsiteY2" fmla="*/ 286135 h 292009"/>
              <a:gd name="connsiteX3" fmla="*/ 259965 w 1958301"/>
              <a:gd name="connsiteY3" fmla="*/ 292004 h 292009"/>
              <a:gd name="connsiteX4" fmla="*/ 484331 w 1958301"/>
              <a:gd name="connsiteY4" fmla="*/ 284981 h 292009"/>
              <a:gd name="connsiteX5" fmla="*/ 1166188 w 1958301"/>
              <a:gd name="connsiteY5" fmla="*/ 288250 h 292009"/>
              <a:gd name="connsiteX6" fmla="*/ 1461752 w 1958301"/>
              <a:gd name="connsiteY6" fmla="*/ 251306 h 292009"/>
              <a:gd name="connsiteX7" fmla="*/ 1666297 w 1958301"/>
              <a:gd name="connsiteY7" fmla="*/ 192328 h 292009"/>
              <a:gd name="connsiteX8" fmla="*/ 1757315 w 1958301"/>
              <a:gd name="connsiteY8" fmla="*/ 149706 h 292009"/>
              <a:gd name="connsiteX9" fmla="*/ 1860261 w 1958301"/>
              <a:gd name="connsiteY9" fmla="*/ 81203 h 292009"/>
              <a:gd name="connsiteX10" fmla="*/ 1914910 w 1958301"/>
              <a:gd name="connsiteY10" fmla="*/ 46182 h 292009"/>
              <a:gd name="connsiteX11" fmla="*/ 1958301 w 1958301"/>
              <a:gd name="connsiteY11" fmla="*/ 0 h 292009"/>
              <a:gd name="connsiteX0" fmla="*/ 0 w 1958301"/>
              <a:gd name="connsiteY0" fmla="*/ 262082 h 292010"/>
              <a:gd name="connsiteX1" fmla="*/ 87168 w 1958301"/>
              <a:gd name="connsiteY1" fmla="*/ 280266 h 292010"/>
              <a:gd name="connsiteX2" fmla="*/ 168083 w 1958301"/>
              <a:gd name="connsiteY2" fmla="*/ 286135 h 292010"/>
              <a:gd name="connsiteX3" fmla="*/ 259965 w 1958301"/>
              <a:gd name="connsiteY3" fmla="*/ 292004 h 292010"/>
              <a:gd name="connsiteX4" fmla="*/ 484331 w 1958301"/>
              <a:gd name="connsiteY4" fmla="*/ 284981 h 292010"/>
              <a:gd name="connsiteX5" fmla="*/ 1166188 w 1958301"/>
              <a:gd name="connsiteY5" fmla="*/ 288250 h 292010"/>
              <a:gd name="connsiteX6" fmla="*/ 1461752 w 1958301"/>
              <a:gd name="connsiteY6" fmla="*/ 251306 h 292010"/>
              <a:gd name="connsiteX7" fmla="*/ 1666297 w 1958301"/>
              <a:gd name="connsiteY7" fmla="*/ 192328 h 292010"/>
              <a:gd name="connsiteX8" fmla="*/ 1757315 w 1958301"/>
              <a:gd name="connsiteY8" fmla="*/ 149706 h 292010"/>
              <a:gd name="connsiteX9" fmla="*/ 1860261 w 1958301"/>
              <a:gd name="connsiteY9" fmla="*/ 81203 h 292010"/>
              <a:gd name="connsiteX10" fmla="*/ 1914910 w 1958301"/>
              <a:gd name="connsiteY10" fmla="*/ 46182 h 292010"/>
              <a:gd name="connsiteX11" fmla="*/ 1958301 w 1958301"/>
              <a:gd name="connsiteY11" fmla="*/ 0 h 292010"/>
              <a:gd name="connsiteX0" fmla="*/ 0 w 1958301"/>
              <a:gd name="connsiteY0" fmla="*/ 252846 h 292010"/>
              <a:gd name="connsiteX1" fmla="*/ 87168 w 1958301"/>
              <a:gd name="connsiteY1" fmla="*/ 280266 h 292010"/>
              <a:gd name="connsiteX2" fmla="*/ 168083 w 1958301"/>
              <a:gd name="connsiteY2" fmla="*/ 286135 h 292010"/>
              <a:gd name="connsiteX3" fmla="*/ 259965 w 1958301"/>
              <a:gd name="connsiteY3" fmla="*/ 292004 h 292010"/>
              <a:gd name="connsiteX4" fmla="*/ 484331 w 1958301"/>
              <a:gd name="connsiteY4" fmla="*/ 284981 h 292010"/>
              <a:gd name="connsiteX5" fmla="*/ 1166188 w 1958301"/>
              <a:gd name="connsiteY5" fmla="*/ 288250 h 292010"/>
              <a:gd name="connsiteX6" fmla="*/ 1461752 w 1958301"/>
              <a:gd name="connsiteY6" fmla="*/ 251306 h 292010"/>
              <a:gd name="connsiteX7" fmla="*/ 1666297 w 1958301"/>
              <a:gd name="connsiteY7" fmla="*/ 192328 h 292010"/>
              <a:gd name="connsiteX8" fmla="*/ 1757315 w 1958301"/>
              <a:gd name="connsiteY8" fmla="*/ 149706 h 292010"/>
              <a:gd name="connsiteX9" fmla="*/ 1860261 w 1958301"/>
              <a:gd name="connsiteY9" fmla="*/ 81203 h 292010"/>
              <a:gd name="connsiteX10" fmla="*/ 1914910 w 1958301"/>
              <a:gd name="connsiteY10" fmla="*/ 46182 h 292010"/>
              <a:gd name="connsiteX11" fmla="*/ 1958301 w 1958301"/>
              <a:gd name="connsiteY11" fmla="*/ 0 h 292010"/>
              <a:gd name="connsiteX0" fmla="*/ 0 w 1871133"/>
              <a:gd name="connsiteY0" fmla="*/ 280266 h 292010"/>
              <a:gd name="connsiteX1" fmla="*/ 80915 w 1871133"/>
              <a:gd name="connsiteY1" fmla="*/ 286135 h 292010"/>
              <a:gd name="connsiteX2" fmla="*/ 172797 w 1871133"/>
              <a:gd name="connsiteY2" fmla="*/ 292004 h 292010"/>
              <a:gd name="connsiteX3" fmla="*/ 397163 w 1871133"/>
              <a:gd name="connsiteY3" fmla="*/ 284981 h 292010"/>
              <a:gd name="connsiteX4" fmla="*/ 1079020 w 1871133"/>
              <a:gd name="connsiteY4" fmla="*/ 288250 h 292010"/>
              <a:gd name="connsiteX5" fmla="*/ 1374584 w 1871133"/>
              <a:gd name="connsiteY5" fmla="*/ 251306 h 292010"/>
              <a:gd name="connsiteX6" fmla="*/ 1579129 w 1871133"/>
              <a:gd name="connsiteY6" fmla="*/ 192328 h 292010"/>
              <a:gd name="connsiteX7" fmla="*/ 1670147 w 1871133"/>
              <a:gd name="connsiteY7" fmla="*/ 149706 h 292010"/>
              <a:gd name="connsiteX8" fmla="*/ 1773093 w 1871133"/>
              <a:gd name="connsiteY8" fmla="*/ 81203 h 292010"/>
              <a:gd name="connsiteX9" fmla="*/ 1827742 w 1871133"/>
              <a:gd name="connsiteY9" fmla="*/ 46182 h 292010"/>
              <a:gd name="connsiteX10" fmla="*/ 1871133 w 1871133"/>
              <a:gd name="connsiteY10" fmla="*/ 0 h 292010"/>
              <a:gd name="connsiteX0" fmla="*/ 0 w 1871133"/>
              <a:gd name="connsiteY0" fmla="*/ 280266 h 292064"/>
              <a:gd name="connsiteX1" fmla="*/ 172797 w 1871133"/>
              <a:gd name="connsiteY1" fmla="*/ 292004 h 292064"/>
              <a:gd name="connsiteX2" fmla="*/ 397163 w 1871133"/>
              <a:gd name="connsiteY2" fmla="*/ 284981 h 292064"/>
              <a:gd name="connsiteX3" fmla="*/ 1079020 w 1871133"/>
              <a:gd name="connsiteY3" fmla="*/ 288250 h 292064"/>
              <a:gd name="connsiteX4" fmla="*/ 1374584 w 1871133"/>
              <a:gd name="connsiteY4" fmla="*/ 251306 h 292064"/>
              <a:gd name="connsiteX5" fmla="*/ 1579129 w 1871133"/>
              <a:gd name="connsiteY5" fmla="*/ 192328 h 292064"/>
              <a:gd name="connsiteX6" fmla="*/ 1670147 w 1871133"/>
              <a:gd name="connsiteY6" fmla="*/ 149706 h 292064"/>
              <a:gd name="connsiteX7" fmla="*/ 1773093 w 1871133"/>
              <a:gd name="connsiteY7" fmla="*/ 81203 h 292064"/>
              <a:gd name="connsiteX8" fmla="*/ 1827742 w 1871133"/>
              <a:gd name="connsiteY8" fmla="*/ 46182 h 292064"/>
              <a:gd name="connsiteX9" fmla="*/ 1871133 w 1871133"/>
              <a:gd name="connsiteY9" fmla="*/ 0 h 292064"/>
              <a:gd name="connsiteX0" fmla="*/ 0 w 1871133"/>
              <a:gd name="connsiteY0" fmla="*/ 283868 h 292007"/>
              <a:gd name="connsiteX1" fmla="*/ 172797 w 1871133"/>
              <a:gd name="connsiteY1" fmla="*/ 292004 h 292007"/>
              <a:gd name="connsiteX2" fmla="*/ 397163 w 1871133"/>
              <a:gd name="connsiteY2" fmla="*/ 284981 h 292007"/>
              <a:gd name="connsiteX3" fmla="*/ 1079020 w 1871133"/>
              <a:gd name="connsiteY3" fmla="*/ 288250 h 292007"/>
              <a:gd name="connsiteX4" fmla="*/ 1374584 w 1871133"/>
              <a:gd name="connsiteY4" fmla="*/ 251306 h 292007"/>
              <a:gd name="connsiteX5" fmla="*/ 1579129 w 1871133"/>
              <a:gd name="connsiteY5" fmla="*/ 192328 h 292007"/>
              <a:gd name="connsiteX6" fmla="*/ 1670147 w 1871133"/>
              <a:gd name="connsiteY6" fmla="*/ 149706 h 292007"/>
              <a:gd name="connsiteX7" fmla="*/ 1773093 w 1871133"/>
              <a:gd name="connsiteY7" fmla="*/ 81203 h 292007"/>
              <a:gd name="connsiteX8" fmla="*/ 1827742 w 1871133"/>
              <a:gd name="connsiteY8" fmla="*/ 46182 h 292007"/>
              <a:gd name="connsiteX9" fmla="*/ 1871133 w 1871133"/>
              <a:gd name="connsiteY9" fmla="*/ 0 h 292007"/>
              <a:gd name="connsiteX0" fmla="*/ 0 w 1871133"/>
              <a:gd name="connsiteY0" fmla="*/ 287470 h 292049"/>
              <a:gd name="connsiteX1" fmla="*/ 172797 w 1871133"/>
              <a:gd name="connsiteY1" fmla="*/ 292004 h 292049"/>
              <a:gd name="connsiteX2" fmla="*/ 397163 w 1871133"/>
              <a:gd name="connsiteY2" fmla="*/ 284981 h 292049"/>
              <a:gd name="connsiteX3" fmla="*/ 1079020 w 1871133"/>
              <a:gd name="connsiteY3" fmla="*/ 288250 h 292049"/>
              <a:gd name="connsiteX4" fmla="*/ 1374584 w 1871133"/>
              <a:gd name="connsiteY4" fmla="*/ 251306 h 292049"/>
              <a:gd name="connsiteX5" fmla="*/ 1579129 w 1871133"/>
              <a:gd name="connsiteY5" fmla="*/ 192328 h 292049"/>
              <a:gd name="connsiteX6" fmla="*/ 1670147 w 1871133"/>
              <a:gd name="connsiteY6" fmla="*/ 149706 h 292049"/>
              <a:gd name="connsiteX7" fmla="*/ 1773093 w 1871133"/>
              <a:gd name="connsiteY7" fmla="*/ 81203 h 292049"/>
              <a:gd name="connsiteX8" fmla="*/ 1827742 w 1871133"/>
              <a:gd name="connsiteY8" fmla="*/ 46182 h 292049"/>
              <a:gd name="connsiteX9" fmla="*/ 1871133 w 1871133"/>
              <a:gd name="connsiteY9" fmla="*/ 0 h 292049"/>
              <a:gd name="connsiteX0" fmla="*/ 0 w 1871133"/>
              <a:gd name="connsiteY0" fmla="*/ 287470 h 292049"/>
              <a:gd name="connsiteX1" fmla="*/ 172797 w 1871133"/>
              <a:gd name="connsiteY1" fmla="*/ 292004 h 292049"/>
              <a:gd name="connsiteX2" fmla="*/ 397163 w 1871133"/>
              <a:gd name="connsiteY2" fmla="*/ 284981 h 292049"/>
              <a:gd name="connsiteX3" fmla="*/ 1079020 w 1871133"/>
              <a:gd name="connsiteY3" fmla="*/ 288250 h 292049"/>
              <a:gd name="connsiteX4" fmla="*/ 1374584 w 1871133"/>
              <a:gd name="connsiteY4" fmla="*/ 251306 h 292049"/>
              <a:gd name="connsiteX5" fmla="*/ 1579129 w 1871133"/>
              <a:gd name="connsiteY5" fmla="*/ 192328 h 292049"/>
              <a:gd name="connsiteX6" fmla="*/ 1670147 w 1871133"/>
              <a:gd name="connsiteY6" fmla="*/ 149706 h 292049"/>
              <a:gd name="connsiteX7" fmla="*/ 1773093 w 1871133"/>
              <a:gd name="connsiteY7" fmla="*/ 81203 h 292049"/>
              <a:gd name="connsiteX8" fmla="*/ 1827742 w 1871133"/>
              <a:gd name="connsiteY8" fmla="*/ 46182 h 292049"/>
              <a:gd name="connsiteX9" fmla="*/ 1871133 w 1871133"/>
              <a:gd name="connsiteY9" fmla="*/ 0 h 292049"/>
              <a:gd name="connsiteX0" fmla="*/ 0 w 1871133"/>
              <a:gd name="connsiteY0" fmla="*/ 287470 h 292049"/>
              <a:gd name="connsiteX1" fmla="*/ 172797 w 1871133"/>
              <a:gd name="connsiteY1" fmla="*/ 292004 h 292049"/>
              <a:gd name="connsiteX2" fmla="*/ 397163 w 1871133"/>
              <a:gd name="connsiteY2" fmla="*/ 284981 h 292049"/>
              <a:gd name="connsiteX3" fmla="*/ 1079020 w 1871133"/>
              <a:gd name="connsiteY3" fmla="*/ 288250 h 292049"/>
              <a:gd name="connsiteX4" fmla="*/ 1374584 w 1871133"/>
              <a:gd name="connsiteY4" fmla="*/ 251306 h 292049"/>
              <a:gd name="connsiteX5" fmla="*/ 1579129 w 1871133"/>
              <a:gd name="connsiteY5" fmla="*/ 192328 h 292049"/>
              <a:gd name="connsiteX6" fmla="*/ 1670147 w 1871133"/>
              <a:gd name="connsiteY6" fmla="*/ 149706 h 292049"/>
              <a:gd name="connsiteX7" fmla="*/ 1773093 w 1871133"/>
              <a:gd name="connsiteY7" fmla="*/ 81203 h 292049"/>
              <a:gd name="connsiteX8" fmla="*/ 1827742 w 1871133"/>
              <a:gd name="connsiteY8" fmla="*/ 42581 h 292049"/>
              <a:gd name="connsiteX9" fmla="*/ 1871133 w 1871133"/>
              <a:gd name="connsiteY9" fmla="*/ 0 h 292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1133" h="292049">
                <a:moveTo>
                  <a:pt x="0" y="287470"/>
                </a:moveTo>
                <a:cubicBezTo>
                  <a:pt x="36000" y="289916"/>
                  <a:pt x="106603" y="292419"/>
                  <a:pt x="172797" y="292004"/>
                </a:cubicBezTo>
                <a:cubicBezTo>
                  <a:pt x="238991" y="291589"/>
                  <a:pt x="246126" y="285607"/>
                  <a:pt x="397163" y="284981"/>
                </a:cubicBezTo>
                <a:cubicBezTo>
                  <a:pt x="548200" y="284355"/>
                  <a:pt x="916117" y="296941"/>
                  <a:pt x="1079020" y="288250"/>
                </a:cubicBezTo>
                <a:cubicBezTo>
                  <a:pt x="1241923" y="279559"/>
                  <a:pt x="1291233" y="267293"/>
                  <a:pt x="1374584" y="251306"/>
                </a:cubicBezTo>
                <a:cubicBezTo>
                  <a:pt x="1457935" y="235319"/>
                  <a:pt x="1529868" y="206696"/>
                  <a:pt x="1579129" y="192328"/>
                </a:cubicBezTo>
                <a:cubicBezTo>
                  <a:pt x="1628390" y="177960"/>
                  <a:pt x="1637820" y="168227"/>
                  <a:pt x="1670147" y="149706"/>
                </a:cubicBezTo>
                <a:cubicBezTo>
                  <a:pt x="1702474" y="131185"/>
                  <a:pt x="1746827" y="99057"/>
                  <a:pt x="1773093" y="81203"/>
                </a:cubicBezTo>
                <a:cubicBezTo>
                  <a:pt x="1799359" y="63349"/>
                  <a:pt x="1811867" y="50519"/>
                  <a:pt x="1827742" y="42581"/>
                </a:cubicBezTo>
                <a:cubicBezTo>
                  <a:pt x="1830582" y="41161"/>
                  <a:pt x="1867958" y="0"/>
                  <a:pt x="1871133" y="0"/>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ihandform: Form 11">
            <a:extLst>
              <a:ext uri="{FF2B5EF4-FFF2-40B4-BE49-F238E27FC236}">
                <a16:creationId xmlns:a16="http://schemas.microsoft.com/office/drawing/2014/main" id="{F24CED80-2D52-4359-90ED-513E9A12CC11}"/>
              </a:ext>
            </a:extLst>
          </p:cNvPr>
          <p:cNvSpPr/>
          <p:nvPr/>
        </p:nvSpPr>
        <p:spPr>
          <a:xfrm flipV="1">
            <a:off x="10500474" y="6016625"/>
            <a:ext cx="487393" cy="50202"/>
          </a:xfrm>
          <a:custGeom>
            <a:avLst/>
            <a:gdLst>
              <a:gd name="connsiteX0" fmla="*/ 0 w 434109"/>
              <a:gd name="connsiteY0" fmla="*/ 0 h 33900"/>
              <a:gd name="connsiteX1" fmla="*/ 138546 w 434109"/>
              <a:gd name="connsiteY1" fmla="*/ 12315 h 33900"/>
              <a:gd name="connsiteX2" fmla="*/ 246303 w 434109"/>
              <a:gd name="connsiteY2" fmla="*/ 27709 h 33900"/>
              <a:gd name="connsiteX3" fmla="*/ 434109 w 434109"/>
              <a:gd name="connsiteY3" fmla="*/ 33867 h 33900"/>
              <a:gd name="connsiteX0" fmla="*/ 0 w 434109"/>
              <a:gd name="connsiteY0" fmla="*/ 0 h 36016"/>
              <a:gd name="connsiteX1" fmla="*/ 138546 w 434109"/>
              <a:gd name="connsiteY1" fmla="*/ 12315 h 36016"/>
              <a:gd name="connsiteX2" fmla="*/ 246303 w 434109"/>
              <a:gd name="connsiteY2" fmla="*/ 27709 h 36016"/>
              <a:gd name="connsiteX3" fmla="*/ 365763 w 434109"/>
              <a:gd name="connsiteY3" fmla="*/ 36016 h 36016"/>
              <a:gd name="connsiteX4" fmla="*/ 434109 w 434109"/>
              <a:gd name="connsiteY4" fmla="*/ 33867 h 36016"/>
              <a:gd name="connsiteX0" fmla="*/ 0 w 431299"/>
              <a:gd name="connsiteY0" fmla="*/ 0 h 36016"/>
              <a:gd name="connsiteX1" fmla="*/ 138546 w 431299"/>
              <a:gd name="connsiteY1" fmla="*/ 12315 h 36016"/>
              <a:gd name="connsiteX2" fmla="*/ 246303 w 431299"/>
              <a:gd name="connsiteY2" fmla="*/ 27709 h 36016"/>
              <a:gd name="connsiteX3" fmla="*/ 365763 w 431299"/>
              <a:gd name="connsiteY3" fmla="*/ 36016 h 36016"/>
              <a:gd name="connsiteX4" fmla="*/ 431299 w 431299"/>
              <a:gd name="connsiteY4" fmla="*/ 27034 h 36016"/>
              <a:gd name="connsiteX0" fmla="*/ 0 w 431299"/>
              <a:gd name="connsiteY0" fmla="*/ 0 h 36016"/>
              <a:gd name="connsiteX1" fmla="*/ 138546 w 431299"/>
              <a:gd name="connsiteY1" fmla="*/ 12315 h 36016"/>
              <a:gd name="connsiteX2" fmla="*/ 246303 w 431299"/>
              <a:gd name="connsiteY2" fmla="*/ 27709 h 36016"/>
              <a:gd name="connsiteX3" fmla="*/ 365763 w 431299"/>
              <a:gd name="connsiteY3" fmla="*/ 36016 h 36016"/>
              <a:gd name="connsiteX4" fmla="*/ 431299 w 431299"/>
              <a:gd name="connsiteY4" fmla="*/ 31590 h 36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299" h="36016">
                <a:moveTo>
                  <a:pt x="0" y="0"/>
                </a:moveTo>
                <a:cubicBezTo>
                  <a:pt x="68528" y="11422"/>
                  <a:pt x="-55003" y="-8609"/>
                  <a:pt x="138546" y="12315"/>
                </a:cubicBezTo>
                <a:cubicBezTo>
                  <a:pt x="174619" y="16215"/>
                  <a:pt x="210165" y="24466"/>
                  <a:pt x="246303" y="27709"/>
                </a:cubicBezTo>
                <a:cubicBezTo>
                  <a:pt x="284172" y="31659"/>
                  <a:pt x="334462" y="34990"/>
                  <a:pt x="365763" y="36016"/>
                </a:cubicBezTo>
                <a:lnTo>
                  <a:pt x="431299" y="31590"/>
                </a:ln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ihandform: Form 16">
            <a:extLst>
              <a:ext uri="{FF2B5EF4-FFF2-40B4-BE49-F238E27FC236}">
                <a16:creationId xmlns:a16="http://schemas.microsoft.com/office/drawing/2014/main" id="{8E1037A5-DEF7-4DB8-BE47-26B9643C1C57}"/>
              </a:ext>
            </a:extLst>
          </p:cNvPr>
          <p:cNvSpPr/>
          <p:nvPr/>
        </p:nvSpPr>
        <p:spPr>
          <a:xfrm>
            <a:off x="10682895" y="6007012"/>
            <a:ext cx="286833" cy="415133"/>
          </a:xfrm>
          <a:custGeom>
            <a:avLst/>
            <a:gdLst>
              <a:gd name="connsiteX0" fmla="*/ 240145 w 240145"/>
              <a:gd name="connsiteY0" fmla="*/ 0 h 344824"/>
              <a:gd name="connsiteX1" fmla="*/ 221672 w 240145"/>
              <a:gd name="connsiteY1" fmla="*/ 30788 h 344824"/>
              <a:gd name="connsiteX2" fmla="*/ 172412 w 240145"/>
              <a:gd name="connsiteY2" fmla="*/ 101600 h 344824"/>
              <a:gd name="connsiteX3" fmla="*/ 147782 w 240145"/>
              <a:gd name="connsiteY3" fmla="*/ 126230 h 344824"/>
              <a:gd name="connsiteX4" fmla="*/ 135466 w 240145"/>
              <a:gd name="connsiteY4" fmla="*/ 150861 h 344824"/>
              <a:gd name="connsiteX5" fmla="*/ 116994 w 240145"/>
              <a:gd name="connsiteY5" fmla="*/ 169333 h 344824"/>
              <a:gd name="connsiteX6" fmla="*/ 104679 w 240145"/>
              <a:gd name="connsiteY6" fmla="*/ 190885 h 344824"/>
              <a:gd name="connsiteX7" fmla="*/ 92363 w 240145"/>
              <a:gd name="connsiteY7" fmla="*/ 206279 h 344824"/>
              <a:gd name="connsiteX8" fmla="*/ 80048 w 240145"/>
              <a:gd name="connsiteY8" fmla="*/ 224752 h 344824"/>
              <a:gd name="connsiteX9" fmla="*/ 36945 w 240145"/>
              <a:gd name="connsiteY9" fmla="*/ 267855 h 344824"/>
              <a:gd name="connsiteX10" fmla="*/ 27709 w 240145"/>
              <a:gd name="connsiteY10" fmla="*/ 280170 h 344824"/>
              <a:gd name="connsiteX11" fmla="*/ 21551 w 240145"/>
              <a:gd name="connsiteY11" fmla="*/ 289406 h 344824"/>
              <a:gd name="connsiteX12" fmla="*/ 12315 w 240145"/>
              <a:gd name="connsiteY12" fmla="*/ 314036 h 344824"/>
              <a:gd name="connsiteX13" fmla="*/ 9236 w 240145"/>
              <a:gd name="connsiteY13" fmla="*/ 332509 h 344824"/>
              <a:gd name="connsiteX14" fmla="*/ 0 w 240145"/>
              <a:gd name="connsiteY14" fmla="*/ 344824 h 344824"/>
              <a:gd name="connsiteX0" fmla="*/ 240145 w 240145"/>
              <a:gd name="connsiteY0" fmla="*/ 0 h 344824"/>
              <a:gd name="connsiteX1" fmla="*/ 221672 w 240145"/>
              <a:gd name="connsiteY1" fmla="*/ 30788 h 344824"/>
              <a:gd name="connsiteX2" fmla="*/ 172412 w 240145"/>
              <a:gd name="connsiteY2" fmla="*/ 101600 h 344824"/>
              <a:gd name="connsiteX3" fmla="*/ 147782 w 240145"/>
              <a:gd name="connsiteY3" fmla="*/ 126230 h 344824"/>
              <a:gd name="connsiteX4" fmla="*/ 135466 w 240145"/>
              <a:gd name="connsiteY4" fmla="*/ 150861 h 344824"/>
              <a:gd name="connsiteX5" fmla="*/ 116994 w 240145"/>
              <a:gd name="connsiteY5" fmla="*/ 169333 h 344824"/>
              <a:gd name="connsiteX6" fmla="*/ 104679 w 240145"/>
              <a:gd name="connsiteY6" fmla="*/ 190885 h 344824"/>
              <a:gd name="connsiteX7" fmla="*/ 92363 w 240145"/>
              <a:gd name="connsiteY7" fmla="*/ 206279 h 344824"/>
              <a:gd name="connsiteX8" fmla="*/ 80048 w 240145"/>
              <a:gd name="connsiteY8" fmla="*/ 224752 h 344824"/>
              <a:gd name="connsiteX9" fmla="*/ 36945 w 240145"/>
              <a:gd name="connsiteY9" fmla="*/ 267855 h 344824"/>
              <a:gd name="connsiteX10" fmla="*/ 27709 w 240145"/>
              <a:gd name="connsiteY10" fmla="*/ 280170 h 344824"/>
              <a:gd name="connsiteX11" fmla="*/ 12315 w 240145"/>
              <a:gd name="connsiteY11" fmla="*/ 314036 h 344824"/>
              <a:gd name="connsiteX12" fmla="*/ 9236 w 240145"/>
              <a:gd name="connsiteY12" fmla="*/ 332509 h 344824"/>
              <a:gd name="connsiteX13" fmla="*/ 0 w 240145"/>
              <a:gd name="connsiteY13" fmla="*/ 344824 h 344824"/>
              <a:gd name="connsiteX0" fmla="*/ 240145 w 240145"/>
              <a:gd name="connsiteY0" fmla="*/ 0 h 344824"/>
              <a:gd name="connsiteX1" fmla="*/ 221672 w 240145"/>
              <a:gd name="connsiteY1" fmla="*/ 30788 h 344824"/>
              <a:gd name="connsiteX2" fmla="*/ 172412 w 240145"/>
              <a:gd name="connsiteY2" fmla="*/ 101600 h 344824"/>
              <a:gd name="connsiteX3" fmla="*/ 147782 w 240145"/>
              <a:gd name="connsiteY3" fmla="*/ 126230 h 344824"/>
              <a:gd name="connsiteX4" fmla="*/ 135466 w 240145"/>
              <a:gd name="connsiteY4" fmla="*/ 150861 h 344824"/>
              <a:gd name="connsiteX5" fmla="*/ 116994 w 240145"/>
              <a:gd name="connsiteY5" fmla="*/ 169333 h 344824"/>
              <a:gd name="connsiteX6" fmla="*/ 104679 w 240145"/>
              <a:gd name="connsiteY6" fmla="*/ 190885 h 344824"/>
              <a:gd name="connsiteX7" fmla="*/ 92363 w 240145"/>
              <a:gd name="connsiteY7" fmla="*/ 206279 h 344824"/>
              <a:gd name="connsiteX8" fmla="*/ 80048 w 240145"/>
              <a:gd name="connsiteY8" fmla="*/ 224752 h 344824"/>
              <a:gd name="connsiteX9" fmla="*/ 36945 w 240145"/>
              <a:gd name="connsiteY9" fmla="*/ 267855 h 344824"/>
              <a:gd name="connsiteX10" fmla="*/ 12315 w 240145"/>
              <a:gd name="connsiteY10" fmla="*/ 314036 h 344824"/>
              <a:gd name="connsiteX11" fmla="*/ 9236 w 240145"/>
              <a:gd name="connsiteY11" fmla="*/ 332509 h 344824"/>
              <a:gd name="connsiteX12" fmla="*/ 0 w 240145"/>
              <a:gd name="connsiteY12" fmla="*/ 344824 h 344824"/>
              <a:gd name="connsiteX0" fmla="*/ 240145 w 240145"/>
              <a:gd name="connsiteY0" fmla="*/ 0 h 344824"/>
              <a:gd name="connsiteX1" fmla="*/ 221672 w 240145"/>
              <a:gd name="connsiteY1" fmla="*/ 30788 h 344824"/>
              <a:gd name="connsiteX2" fmla="*/ 172412 w 240145"/>
              <a:gd name="connsiteY2" fmla="*/ 101600 h 344824"/>
              <a:gd name="connsiteX3" fmla="*/ 147782 w 240145"/>
              <a:gd name="connsiteY3" fmla="*/ 126230 h 344824"/>
              <a:gd name="connsiteX4" fmla="*/ 135466 w 240145"/>
              <a:gd name="connsiteY4" fmla="*/ 150861 h 344824"/>
              <a:gd name="connsiteX5" fmla="*/ 116994 w 240145"/>
              <a:gd name="connsiteY5" fmla="*/ 169333 h 344824"/>
              <a:gd name="connsiteX6" fmla="*/ 104679 w 240145"/>
              <a:gd name="connsiteY6" fmla="*/ 190885 h 344824"/>
              <a:gd name="connsiteX7" fmla="*/ 92363 w 240145"/>
              <a:gd name="connsiteY7" fmla="*/ 206279 h 344824"/>
              <a:gd name="connsiteX8" fmla="*/ 80048 w 240145"/>
              <a:gd name="connsiteY8" fmla="*/ 224752 h 344824"/>
              <a:gd name="connsiteX9" fmla="*/ 12315 w 240145"/>
              <a:gd name="connsiteY9" fmla="*/ 314036 h 344824"/>
              <a:gd name="connsiteX10" fmla="*/ 9236 w 240145"/>
              <a:gd name="connsiteY10" fmla="*/ 332509 h 344824"/>
              <a:gd name="connsiteX11" fmla="*/ 0 w 240145"/>
              <a:gd name="connsiteY11" fmla="*/ 344824 h 344824"/>
              <a:gd name="connsiteX0" fmla="*/ 240145 w 240145"/>
              <a:gd name="connsiteY0" fmla="*/ 0 h 344824"/>
              <a:gd name="connsiteX1" fmla="*/ 221672 w 240145"/>
              <a:gd name="connsiteY1" fmla="*/ 30788 h 344824"/>
              <a:gd name="connsiteX2" fmla="*/ 172412 w 240145"/>
              <a:gd name="connsiteY2" fmla="*/ 101600 h 344824"/>
              <a:gd name="connsiteX3" fmla="*/ 147782 w 240145"/>
              <a:gd name="connsiteY3" fmla="*/ 126230 h 344824"/>
              <a:gd name="connsiteX4" fmla="*/ 135466 w 240145"/>
              <a:gd name="connsiteY4" fmla="*/ 150861 h 344824"/>
              <a:gd name="connsiteX5" fmla="*/ 104679 w 240145"/>
              <a:gd name="connsiteY5" fmla="*/ 190885 h 344824"/>
              <a:gd name="connsiteX6" fmla="*/ 92363 w 240145"/>
              <a:gd name="connsiteY6" fmla="*/ 206279 h 344824"/>
              <a:gd name="connsiteX7" fmla="*/ 80048 w 240145"/>
              <a:gd name="connsiteY7" fmla="*/ 224752 h 344824"/>
              <a:gd name="connsiteX8" fmla="*/ 12315 w 240145"/>
              <a:gd name="connsiteY8" fmla="*/ 314036 h 344824"/>
              <a:gd name="connsiteX9" fmla="*/ 9236 w 240145"/>
              <a:gd name="connsiteY9" fmla="*/ 332509 h 344824"/>
              <a:gd name="connsiteX10" fmla="*/ 0 w 240145"/>
              <a:gd name="connsiteY10" fmla="*/ 344824 h 344824"/>
              <a:gd name="connsiteX0" fmla="*/ 240145 w 240145"/>
              <a:gd name="connsiteY0" fmla="*/ 0 h 344824"/>
              <a:gd name="connsiteX1" fmla="*/ 221672 w 240145"/>
              <a:gd name="connsiteY1" fmla="*/ 30788 h 344824"/>
              <a:gd name="connsiteX2" fmla="*/ 172412 w 240145"/>
              <a:gd name="connsiteY2" fmla="*/ 101600 h 344824"/>
              <a:gd name="connsiteX3" fmla="*/ 147782 w 240145"/>
              <a:gd name="connsiteY3" fmla="*/ 126230 h 344824"/>
              <a:gd name="connsiteX4" fmla="*/ 104679 w 240145"/>
              <a:gd name="connsiteY4" fmla="*/ 190885 h 344824"/>
              <a:gd name="connsiteX5" fmla="*/ 92363 w 240145"/>
              <a:gd name="connsiteY5" fmla="*/ 206279 h 344824"/>
              <a:gd name="connsiteX6" fmla="*/ 80048 w 240145"/>
              <a:gd name="connsiteY6" fmla="*/ 224752 h 344824"/>
              <a:gd name="connsiteX7" fmla="*/ 12315 w 240145"/>
              <a:gd name="connsiteY7" fmla="*/ 314036 h 344824"/>
              <a:gd name="connsiteX8" fmla="*/ 9236 w 240145"/>
              <a:gd name="connsiteY8" fmla="*/ 332509 h 344824"/>
              <a:gd name="connsiteX9" fmla="*/ 0 w 240145"/>
              <a:gd name="connsiteY9" fmla="*/ 344824 h 344824"/>
              <a:gd name="connsiteX0" fmla="*/ 245494 w 245494"/>
              <a:gd name="connsiteY0" fmla="*/ 0 h 339699"/>
              <a:gd name="connsiteX1" fmla="*/ 227021 w 245494"/>
              <a:gd name="connsiteY1" fmla="*/ 30788 h 339699"/>
              <a:gd name="connsiteX2" fmla="*/ 177761 w 245494"/>
              <a:gd name="connsiteY2" fmla="*/ 101600 h 339699"/>
              <a:gd name="connsiteX3" fmla="*/ 153131 w 245494"/>
              <a:gd name="connsiteY3" fmla="*/ 126230 h 339699"/>
              <a:gd name="connsiteX4" fmla="*/ 110028 w 245494"/>
              <a:gd name="connsiteY4" fmla="*/ 190885 h 339699"/>
              <a:gd name="connsiteX5" fmla="*/ 97712 w 245494"/>
              <a:gd name="connsiteY5" fmla="*/ 206279 h 339699"/>
              <a:gd name="connsiteX6" fmla="*/ 85397 w 245494"/>
              <a:gd name="connsiteY6" fmla="*/ 224752 h 339699"/>
              <a:gd name="connsiteX7" fmla="*/ 17664 w 245494"/>
              <a:gd name="connsiteY7" fmla="*/ 314036 h 339699"/>
              <a:gd name="connsiteX8" fmla="*/ 14585 w 245494"/>
              <a:gd name="connsiteY8" fmla="*/ 332509 h 339699"/>
              <a:gd name="connsiteX9" fmla="*/ 0 w 245494"/>
              <a:gd name="connsiteY9" fmla="*/ 339699 h 339699"/>
              <a:gd name="connsiteX0" fmla="*/ 230909 w 230909"/>
              <a:gd name="connsiteY0" fmla="*/ 0 h 332509"/>
              <a:gd name="connsiteX1" fmla="*/ 212436 w 230909"/>
              <a:gd name="connsiteY1" fmla="*/ 30788 h 332509"/>
              <a:gd name="connsiteX2" fmla="*/ 163176 w 230909"/>
              <a:gd name="connsiteY2" fmla="*/ 101600 h 332509"/>
              <a:gd name="connsiteX3" fmla="*/ 138546 w 230909"/>
              <a:gd name="connsiteY3" fmla="*/ 126230 h 332509"/>
              <a:gd name="connsiteX4" fmla="*/ 95443 w 230909"/>
              <a:gd name="connsiteY4" fmla="*/ 190885 h 332509"/>
              <a:gd name="connsiteX5" fmla="*/ 83127 w 230909"/>
              <a:gd name="connsiteY5" fmla="*/ 206279 h 332509"/>
              <a:gd name="connsiteX6" fmla="*/ 70812 w 230909"/>
              <a:gd name="connsiteY6" fmla="*/ 224752 h 332509"/>
              <a:gd name="connsiteX7" fmla="*/ 3079 w 230909"/>
              <a:gd name="connsiteY7" fmla="*/ 314036 h 332509"/>
              <a:gd name="connsiteX8" fmla="*/ 0 w 230909"/>
              <a:gd name="connsiteY8" fmla="*/ 332509 h 332509"/>
              <a:gd name="connsiteX0" fmla="*/ 241606 w 241606"/>
              <a:gd name="connsiteY0" fmla="*/ 0 h 335072"/>
              <a:gd name="connsiteX1" fmla="*/ 223133 w 241606"/>
              <a:gd name="connsiteY1" fmla="*/ 30788 h 335072"/>
              <a:gd name="connsiteX2" fmla="*/ 173873 w 241606"/>
              <a:gd name="connsiteY2" fmla="*/ 101600 h 335072"/>
              <a:gd name="connsiteX3" fmla="*/ 149243 w 241606"/>
              <a:gd name="connsiteY3" fmla="*/ 126230 h 335072"/>
              <a:gd name="connsiteX4" fmla="*/ 106140 w 241606"/>
              <a:gd name="connsiteY4" fmla="*/ 190885 h 335072"/>
              <a:gd name="connsiteX5" fmla="*/ 93824 w 241606"/>
              <a:gd name="connsiteY5" fmla="*/ 206279 h 335072"/>
              <a:gd name="connsiteX6" fmla="*/ 81509 w 241606"/>
              <a:gd name="connsiteY6" fmla="*/ 224752 h 335072"/>
              <a:gd name="connsiteX7" fmla="*/ 13776 w 241606"/>
              <a:gd name="connsiteY7" fmla="*/ 314036 h 335072"/>
              <a:gd name="connsiteX8" fmla="*/ 0 w 241606"/>
              <a:gd name="connsiteY8" fmla="*/ 335072 h 335072"/>
              <a:gd name="connsiteX0" fmla="*/ 241606 w 241606"/>
              <a:gd name="connsiteY0" fmla="*/ 0 h 335072"/>
              <a:gd name="connsiteX1" fmla="*/ 223133 w 241606"/>
              <a:gd name="connsiteY1" fmla="*/ 30788 h 335072"/>
              <a:gd name="connsiteX2" fmla="*/ 184571 w 241606"/>
              <a:gd name="connsiteY2" fmla="*/ 88787 h 335072"/>
              <a:gd name="connsiteX3" fmla="*/ 149243 w 241606"/>
              <a:gd name="connsiteY3" fmla="*/ 126230 h 335072"/>
              <a:gd name="connsiteX4" fmla="*/ 106140 w 241606"/>
              <a:gd name="connsiteY4" fmla="*/ 190885 h 335072"/>
              <a:gd name="connsiteX5" fmla="*/ 93824 w 241606"/>
              <a:gd name="connsiteY5" fmla="*/ 206279 h 335072"/>
              <a:gd name="connsiteX6" fmla="*/ 81509 w 241606"/>
              <a:gd name="connsiteY6" fmla="*/ 224752 h 335072"/>
              <a:gd name="connsiteX7" fmla="*/ 13776 w 241606"/>
              <a:gd name="connsiteY7" fmla="*/ 314036 h 335072"/>
              <a:gd name="connsiteX8" fmla="*/ 0 w 241606"/>
              <a:gd name="connsiteY8" fmla="*/ 335072 h 335072"/>
              <a:gd name="connsiteX0" fmla="*/ 241606 w 241606"/>
              <a:gd name="connsiteY0" fmla="*/ 0 h 335072"/>
              <a:gd name="connsiteX1" fmla="*/ 217784 w 241606"/>
              <a:gd name="connsiteY1" fmla="*/ 41038 h 335072"/>
              <a:gd name="connsiteX2" fmla="*/ 184571 w 241606"/>
              <a:gd name="connsiteY2" fmla="*/ 88787 h 335072"/>
              <a:gd name="connsiteX3" fmla="*/ 149243 w 241606"/>
              <a:gd name="connsiteY3" fmla="*/ 126230 h 335072"/>
              <a:gd name="connsiteX4" fmla="*/ 106140 w 241606"/>
              <a:gd name="connsiteY4" fmla="*/ 190885 h 335072"/>
              <a:gd name="connsiteX5" fmla="*/ 93824 w 241606"/>
              <a:gd name="connsiteY5" fmla="*/ 206279 h 335072"/>
              <a:gd name="connsiteX6" fmla="*/ 81509 w 241606"/>
              <a:gd name="connsiteY6" fmla="*/ 224752 h 335072"/>
              <a:gd name="connsiteX7" fmla="*/ 13776 w 241606"/>
              <a:gd name="connsiteY7" fmla="*/ 314036 h 335072"/>
              <a:gd name="connsiteX8" fmla="*/ 0 w 241606"/>
              <a:gd name="connsiteY8" fmla="*/ 335072 h 335072"/>
              <a:gd name="connsiteX0" fmla="*/ 241606 w 241606"/>
              <a:gd name="connsiteY0" fmla="*/ 0 h 335072"/>
              <a:gd name="connsiteX1" fmla="*/ 217784 w 241606"/>
              <a:gd name="connsiteY1" fmla="*/ 41038 h 335072"/>
              <a:gd name="connsiteX2" fmla="*/ 184571 w 241606"/>
              <a:gd name="connsiteY2" fmla="*/ 88787 h 335072"/>
              <a:gd name="connsiteX3" fmla="*/ 154592 w 241606"/>
              <a:gd name="connsiteY3" fmla="*/ 128793 h 335072"/>
              <a:gd name="connsiteX4" fmla="*/ 106140 w 241606"/>
              <a:gd name="connsiteY4" fmla="*/ 190885 h 335072"/>
              <a:gd name="connsiteX5" fmla="*/ 93824 w 241606"/>
              <a:gd name="connsiteY5" fmla="*/ 206279 h 335072"/>
              <a:gd name="connsiteX6" fmla="*/ 81509 w 241606"/>
              <a:gd name="connsiteY6" fmla="*/ 224752 h 335072"/>
              <a:gd name="connsiteX7" fmla="*/ 13776 w 241606"/>
              <a:gd name="connsiteY7" fmla="*/ 314036 h 335072"/>
              <a:gd name="connsiteX8" fmla="*/ 0 w 241606"/>
              <a:gd name="connsiteY8" fmla="*/ 335072 h 335072"/>
              <a:gd name="connsiteX0" fmla="*/ 241606 w 241606"/>
              <a:gd name="connsiteY0" fmla="*/ 0 h 335072"/>
              <a:gd name="connsiteX1" fmla="*/ 223133 w 241606"/>
              <a:gd name="connsiteY1" fmla="*/ 41038 h 335072"/>
              <a:gd name="connsiteX2" fmla="*/ 184571 w 241606"/>
              <a:gd name="connsiteY2" fmla="*/ 88787 h 335072"/>
              <a:gd name="connsiteX3" fmla="*/ 154592 w 241606"/>
              <a:gd name="connsiteY3" fmla="*/ 128793 h 335072"/>
              <a:gd name="connsiteX4" fmla="*/ 106140 w 241606"/>
              <a:gd name="connsiteY4" fmla="*/ 190885 h 335072"/>
              <a:gd name="connsiteX5" fmla="*/ 93824 w 241606"/>
              <a:gd name="connsiteY5" fmla="*/ 206279 h 335072"/>
              <a:gd name="connsiteX6" fmla="*/ 81509 w 241606"/>
              <a:gd name="connsiteY6" fmla="*/ 224752 h 335072"/>
              <a:gd name="connsiteX7" fmla="*/ 13776 w 241606"/>
              <a:gd name="connsiteY7" fmla="*/ 314036 h 335072"/>
              <a:gd name="connsiteX8" fmla="*/ 0 w 241606"/>
              <a:gd name="connsiteY8" fmla="*/ 335072 h 335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606" h="335072">
                <a:moveTo>
                  <a:pt x="241606" y="0"/>
                </a:moveTo>
                <a:cubicBezTo>
                  <a:pt x="226378" y="38073"/>
                  <a:pt x="232639" y="26240"/>
                  <a:pt x="223133" y="41038"/>
                </a:cubicBezTo>
                <a:cubicBezTo>
                  <a:pt x="213627" y="55836"/>
                  <a:pt x="195994" y="74161"/>
                  <a:pt x="184571" y="88787"/>
                </a:cubicBezTo>
                <a:cubicBezTo>
                  <a:pt x="173148" y="103413"/>
                  <a:pt x="167664" y="111777"/>
                  <a:pt x="154592" y="128793"/>
                </a:cubicBezTo>
                <a:cubicBezTo>
                  <a:pt x="141520" y="145809"/>
                  <a:pt x="116268" y="177971"/>
                  <a:pt x="106140" y="190885"/>
                </a:cubicBezTo>
                <a:cubicBezTo>
                  <a:pt x="96012" y="203799"/>
                  <a:pt x="97689" y="200964"/>
                  <a:pt x="93824" y="206279"/>
                </a:cubicBezTo>
                <a:cubicBezTo>
                  <a:pt x="89471" y="212264"/>
                  <a:pt x="94850" y="206793"/>
                  <a:pt x="81509" y="224752"/>
                </a:cubicBezTo>
                <a:cubicBezTo>
                  <a:pt x="68168" y="242711"/>
                  <a:pt x="25578" y="296077"/>
                  <a:pt x="13776" y="314036"/>
                </a:cubicBezTo>
                <a:cubicBezTo>
                  <a:pt x="12750" y="320194"/>
                  <a:pt x="1974" y="329150"/>
                  <a:pt x="0" y="335072"/>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Freihandform: Form 35">
            <a:extLst>
              <a:ext uri="{FF2B5EF4-FFF2-40B4-BE49-F238E27FC236}">
                <a16:creationId xmlns:a16="http://schemas.microsoft.com/office/drawing/2014/main" id="{E569D9BB-BC7B-46E5-B52A-4EDE86B03660}"/>
              </a:ext>
            </a:extLst>
          </p:cNvPr>
          <p:cNvSpPr/>
          <p:nvPr/>
        </p:nvSpPr>
        <p:spPr>
          <a:xfrm flipH="1">
            <a:off x="1886400" y="6211182"/>
            <a:ext cx="470555" cy="33900"/>
          </a:xfrm>
          <a:custGeom>
            <a:avLst/>
            <a:gdLst>
              <a:gd name="connsiteX0" fmla="*/ 0 w 434109"/>
              <a:gd name="connsiteY0" fmla="*/ 0 h 33900"/>
              <a:gd name="connsiteX1" fmla="*/ 138546 w 434109"/>
              <a:gd name="connsiteY1" fmla="*/ 12315 h 33900"/>
              <a:gd name="connsiteX2" fmla="*/ 246303 w 434109"/>
              <a:gd name="connsiteY2" fmla="*/ 27709 h 33900"/>
              <a:gd name="connsiteX3" fmla="*/ 434109 w 434109"/>
              <a:gd name="connsiteY3" fmla="*/ 33867 h 33900"/>
            </a:gdLst>
            <a:ahLst/>
            <a:cxnLst>
              <a:cxn ang="0">
                <a:pos x="connsiteX0" y="connsiteY0"/>
              </a:cxn>
              <a:cxn ang="0">
                <a:pos x="connsiteX1" y="connsiteY1"/>
              </a:cxn>
              <a:cxn ang="0">
                <a:pos x="connsiteX2" y="connsiteY2"/>
              </a:cxn>
              <a:cxn ang="0">
                <a:pos x="connsiteX3" y="connsiteY3"/>
              </a:cxn>
            </a:cxnLst>
            <a:rect l="l" t="t" r="r" b="b"/>
            <a:pathLst>
              <a:path w="434109" h="33900">
                <a:moveTo>
                  <a:pt x="0" y="0"/>
                </a:moveTo>
                <a:cubicBezTo>
                  <a:pt x="68528" y="11422"/>
                  <a:pt x="-55003" y="-8609"/>
                  <a:pt x="138546" y="12315"/>
                </a:cubicBezTo>
                <a:cubicBezTo>
                  <a:pt x="174619" y="16215"/>
                  <a:pt x="210165" y="24466"/>
                  <a:pt x="246303" y="27709"/>
                </a:cubicBezTo>
                <a:cubicBezTo>
                  <a:pt x="324483" y="34725"/>
                  <a:pt x="364897" y="33867"/>
                  <a:pt x="434109" y="33867"/>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Freihandform: Form 36">
            <a:extLst>
              <a:ext uri="{FF2B5EF4-FFF2-40B4-BE49-F238E27FC236}">
                <a16:creationId xmlns:a16="http://schemas.microsoft.com/office/drawing/2014/main" id="{C143AB8A-9C6C-4FC4-A478-E7A81785F99D}"/>
              </a:ext>
            </a:extLst>
          </p:cNvPr>
          <p:cNvSpPr/>
          <p:nvPr/>
        </p:nvSpPr>
        <p:spPr>
          <a:xfrm flipH="1">
            <a:off x="1896214" y="6229898"/>
            <a:ext cx="260307" cy="344824"/>
          </a:xfrm>
          <a:custGeom>
            <a:avLst/>
            <a:gdLst>
              <a:gd name="connsiteX0" fmla="*/ 240145 w 240145"/>
              <a:gd name="connsiteY0" fmla="*/ 0 h 344824"/>
              <a:gd name="connsiteX1" fmla="*/ 221672 w 240145"/>
              <a:gd name="connsiteY1" fmla="*/ 30788 h 344824"/>
              <a:gd name="connsiteX2" fmla="*/ 172412 w 240145"/>
              <a:gd name="connsiteY2" fmla="*/ 101600 h 344824"/>
              <a:gd name="connsiteX3" fmla="*/ 147782 w 240145"/>
              <a:gd name="connsiteY3" fmla="*/ 126230 h 344824"/>
              <a:gd name="connsiteX4" fmla="*/ 135466 w 240145"/>
              <a:gd name="connsiteY4" fmla="*/ 150861 h 344824"/>
              <a:gd name="connsiteX5" fmla="*/ 116994 w 240145"/>
              <a:gd name="connsiteY5" fmla="*/ 169333 h 344824"/>
              <a:gd name="connsiteX6" fmla="*/ 104679 w 240145"/>
              <a:gd name="connsiteY6" fmla="*/ 190885 h 344824"/>
              <a:gd name="connsiteX7" fmla="*/ 92363 w 240145"/>
              <a:gd name="connsiteY7" fmla="*/ 206279 h 344824"/>
              <a:gd name="connsiteX8" fmla="*/ 80048 w 240145"/>
              <a:gd name="connsiteY8" fmla="*/ 224752 h 344824"/>
              <a:gd name="connsiteX9" fmla="*/ 36945 w 240145"/>
              <a:gd name="connsiteY9" fmla="*/ 267855 h 344824"/>
              <a:gd name="connsiteX10" fmla="*/ 27709 w 240145"/>
              <a:gd name="connsiteY10" fmla="*/ 280170 h 344824"/>
              <a:gd name="connsiteX11" fmla="*/ 21551 w 240145"/>
              <a:gd name="connsiteY11" fmla="*/ 289406 h 344824"/>
              <a:gd name="connsiteX12" fmla="*/ 12315 w 240145"/>
              <a:gd name="connsiteY12" fmla="*/ 314036 h 344824"/>
              <a:gd name="connsiteX13" fmla="*/ 9236 w 240145"/>
              <a:gd name="connsiteY13" fmla="*/ 332509 h 344824"/>
              <a:gd name="connsiteX14" fmla="*/ 0 w 240145"/>
              <a:gd name="connsiteY14" fmla="*/ 344824 h 344824"/>
              <a:gd name="connsiteX0" fmla="*/ 240145 w 240145"/>
              <a:gd name="connsiteY0" fmla="*/ 0 h 344824"/>
              <a:gd name="connsiteX1" fmla="*/ 221672 w 240145"/>
              <a:gd name="connsiteY1" fmla="*/ 30788 h 344824"/>
              <a:gd name="connsiteX2" fmla="*/ 172412 w 240145"/>
              <a:gd name="connsiteY2" fmla="*/ 101600 h 344824"/>
              <a:gd name="connsiteX3" fmla="*/ 147782 w 240145"/>
              <a:gd name="connsiteY3" fmla="*/ 126230 h 344824"/>
              <a:gd name="connsiteX4" fmla="*/ 135466 w 240145"/>
              <a:gd name="connsiteY4" fmla="*/ 150861 h 344824"/>
              <a:gd name="connsiteX5" fmla="*/ 116994 w 240145"/>
              <a:gd name="connsiteY5" fmla="*/ 169333 h 344824"/>
              <a:gd name="connsiteX6" fmla="*/ 104679 w 240145"/>
              <a:gd name="connsiteY6" fmla="*/ 190885 h 344824"/>
              <a:gd name="connsiteX7" fmla="*/ 92363 w 240145"/>
              <a:gd name="connsiteY7" fmla="*/ 206279 h 344824"/>
              <a:gd name="connsiteX8" fmla="*/ 80048 w 240145"/>
              <a:gd name="connsiteY8" fmla="*/ 224752 h 344824"/>
              <a:gd name="connsiteX9" fmla="*/ 36945 w 240145"/>
              <a:gd name="connsiteY9" fmla="*/ 267855 h 344824"/>
              <a:gd name="connsiteX10" fmla="*/ 27709 w 240145"/>
              <a:gd name="connsiteY10" fmla="*/ 280170 h 344824"/>
              <a:gd name="connsiteX11" fmla="*/ 12315 w 240145"/>
              <a:gd name="connsiteY11" fmla="*/ 314036 h 344824"/>
              <a:gd name="connsiteX12" fmla="*/ 9236 w 240145"/>
              <a:gd name="connsiteY12" fmla="*/ 332509 h 344824"/>
              <a:gd name="connsiteX13" fmla="*/ 0 w 240145"/>
              <a:gd name="connsiteY13" fmla="*/ 344824 h 344824"/>
              <a:gd name="connsiteX0" fmla="*/ 240145 w 240145"/>
              <a:gd name="connsiteY0" fmla="*/ 0 h 344824"/>
              <a:gd name="connsiteX1" fmla="*/ 221672 w 240145"/>
              <a:gd name="connsiteY1" fmla="*/ 30788 h 344824"/>
              <a:gd name="connsiteX2" fmla="*/ 172412 w 240145"/>
              <a:gd name="connsiteY2" fmla="*/ 101600 h 344824"/>
              <a:gd name="connsiteX3" fmla="*/ 147782 w 240145"/>
              <a:gd name="connsiteY3" fmla="*/ 126230 h 344824"/>
              <a:gd name="connsiteX4" fmla="*/ 135466 w 240145"/>
              <a:gd name="connsiteY4" fmla="*/ 150861 h 344824"/>
              <a:gd name="connsiteX5" fmla="*/ 116994 w 240145"/>
              <a:gd name="connsiteY5" fmla="*/ 169333 h 344824"/>
              <a:gd name="connsiteX6" fmla="*/ 104679 w 240145"/>
              <a:gd name="connsiteY6" fmla="*/ 190885 h 344824"/>
              <a:gd name="connsiteX7" fmla="*/ 92363 w 240145"/>
              <a:gd name="connsiteY7" fmla="*/ 206279 h 344824"/>
              <a:gd name="connsiteX8" fmla="*/ 80048 w 240145"/>
              <a:gd name="connsiteY8" fmla="*/ 224752 h 344824"/>
              <a:gd name="connsiteX9" fmla="*/ 36945 w 240145"/>
              <a:gd name="connsiteY9" fmla="*/ 267855 h 344824"/>
              <a:gd name="connsiteX10" fmla="*/ 12315 w 240145"/>
              <a:gd name="connsiteY10" fmla="*/ 314036 h 344824"/>
              <a:gd name="connsiteX11" fmla="*/ 9236 w 240145"/>
              <a:gd name="connsiteY11" fmla="*/ 332509 h 344824"/>
              <a:gd name="connsiteX12" fmla="*/ 0 w 240145"/>
              <a:gd name="connsiteY12" fmla="*/ 344824 h 344824"/>
              <a:gd name="connsiteX0" fmla="*/ 240145 w 240145"/>
              <a:gd name="connsiteY0" fmla="*/ 0 h 344824"/>
              <a:gd name="connsiteX1" fmla="*/ 221672 w 240145"/>
              <a:gd name="connsiteY1" fmla="*/ 30788 h 344824"/>
              <a:gd name="connsiteX2" fmla="*/ 172412 w 240145"/>
              <a:gd name="connsiteY2" fmla="*/ 101600 h 344824"/>
              <a:gd name="connsiteX3" fmla="*/ 147782 w 240145"/>
              <a:gd name="connsiteY3" fmla="*/ 126230 h 344824"/>
              <a:gd name="connsiteX4" fmla="*/ 135466 w 240145"/>
              <a:gd name="connsiteY4" fmla="*/ 150861 h 344824"/>
              <a:gd name="connsiteX5" fmla="*/ 116994 w 240145"/>
              <a:gd name="connsiteY5" fmla="*/ 169333 h 344824"/>
              <a:gd name="connsiteX6" fmla="*/ 104679 w 240145"/>
              <a:gd name="connsiteY6" fmla="*/ 190885 h 344824"/>
              <a:gd name="connsiteX7" fmla="*/ 92363 w 240145"/>
              <a:gd name="connsiteY7" fmla="*/ 206279 h 344824"/>
              <a:gd name="connsiteX8" fmla="*/ 80048 w 240145"/>
              <a:gd name="connsiteY8" fmla="*/ 224752 h 344824"/>
              <a:gd name="connsiteX9" fmla="*/ 12315 w 240145"/>
              <a:gd name="connsiteY9" fmla="*/ 314036 h 344824"/>
              <a:gd name="connsiteX10" fmla="*/ 9236 w 240145"/>
              <a:gd name="connsiteY10" fmla="*/ 332509 h 344824"/>
              <a:gd name="connsiteX11" fmla="*/ 0 w 240145"/>
              <a:gd name="connsiteY11" fmla="*/ 344824 h 344824"/>
              <a:gd name="connsiteX0" fmla="*/ 240145 w 240145"/>
              <a:gd name="connsiteY0" fmla="*/ 0 h 344824"/>
              <a:gd name="connsiteX1" fmla="*/ 221672 w 240145"/>
              <a:gd name="connsiteY1" fmla="*/ 30788 h 344824"/>
              <a:gd name="connsiteX2" fmla="*/ 172412 w 240145"/>
              <a:gd name="connsiteY2" fmla="*/ 101600 h 344824"/>
              <a:gd name="connsiteX3" fmla="*/ 147782 w 240145"/>
              <a:gd name="connsiteY3" fmla="*/ 126230 h 344824"/>
              <a:gd name="connsiteX4" fmla="*/ 135466 w 240145"/>
              <a:gd name="connsiteY4" fmla="*/ 150861 h 344824"/>
              <a:gd name="connsiteX5" fmla="*/ 116994 w 240145"/>
              <a:gd name="connsiteY5" fmla="*/ 169333 h 344824"/>
              <a:gd name="connsiteX6" fmla="*/ 104679 w 240145"/>
              <a:gd name="connsiteY6" fmla="*/ 190885 h 344824"/>
              <a:gd name="connsiteX7" fmla="*/ 92363 w 240145"/>
              <a:gd name="connsiteY7" fmla="*/ 206279 h 344824"/>
              <a:gd name="connsiteX8" fmla="*/ 80048 w 240145"/>
              <a:gd name="connsiteY8" fmla="*/ 224752 h 344824"/>
              <a:gd name="connsiteX9" fmla="*/ 9236 w 240145"/>
              <a:gd name="connsiteY9" fmla="*/ 332509 h 344824"/>
              <a:gd name="connsiteX10" fmla="*/ 0 w 240145"/>
              <a:gd name="connsiteY10" fmla="*/ 344824 h 344824"/>
              <a:gd name="connsiteX0" fmla="*/ 240145 w 240145"/>
              <a:gd name="connsiteY0" fmla="*/ 0 h 344824"/>
              <a:gd name="connsiteX1" fmla="*/ 221672 w 240145"/>
              <a:gd name="connsiteY1" fmla="*/ 30788 h 344824"/>
              <a:gd name="connsiteX2" fmla="*/ 172412 w 240145"/>
              <a:gd name="connsiteY2" fmla="*/ 101600 h 344824"/>
              <a:gd name="connsiteX3" fmla="*/ 147782 w 240145"/>
              <a:gd name="connsiteY3" fmla="*/ 126230 h 344824"/>
              <a:gd name="connsiteX4" fmla="*/ 135466 w 240145"/>
              <a:gd name="connsiteY4" fmla="*/ 150861 h 344824"/>
              <a:gd name="connsiteX5" fmla="*/ 116994 w 240145"/>
              <a:gd name="connsiteY5" fmla="*/ 169333 h 344824"/>
              <a:gd name="connsiteX6" fmla="*/ 104679 w 240145"/>
              <a:gd name="connsiteY6" fmla="*/ 190885 h 344824"/>
              <a:gd name="connsiteX7" fmla="*/ 80048 w 240145"/>
              <a:gd name="connsiteY7" fmla="*/ 224752 h 344824"/>
              <a:gd name="connsiteX8" fmla="*/ 9236 w 240145"/>
              <a:gd name="connsiteY8" fmla="*/ 332509 h 344824"/>
              <a:gd name="connsiteX9" fmla="*/ 0 w 240145"/>
              <a:gd name="connsiteY9" fmla="*/ 344824 h 344824"/>
              <a:gd name="connsiteX0" fmla="*/ 240145 w 240145"/>
              <a:gd name="connsiteY0" fmla="*/ 0 h 344824"/>
              <a:gd name="connsiteX1" fmla="*/ 221672 w 240145"/>
              <a:gd name="connsiteY1" fmla="*/ 30788 h 344824"/>
              <a:gd name="connsiteX2" fmla="*/ 172412 w 240145"/>
              <a:gd name="connsiteY2" fmla="*/ 101600 h 344824"/>
              <a:gd name="connsiteX3" fmla="*/ 147782 w 240145"/>
              <a:gd name="connsiteY3" fmla="*/ 126230 h 344824"/>
              <a:gd name="connsiteX4" fmla="*/ 116994 w 240145"/>
              <a:gd name="connsiteY4" fmla="*/ 169333 h 344824"/>
              <a:gd name="connsiteX5" fmla="*/ 104679 w 240145"/>
              <a:gd name="connsiteY5" fmla="*/ 190885 h 344824"/>
              <a:gd name="connsiteX6" fmla="*/ 80048 w 240145"/>
              <a:gd name="connsiteY6" fmla="*/ 224752 h 344824"/>
              <a:gd name="connsiteX7" fmla="*/ 9236 w 240145"/>
              <a:gd name="connsiteY7" fmla="*/ 332509 h 344824"/>
              <a:gd name="connsiteX8" fmla="*/ 0 w 240145"/>
              <a:gd name="connsiteY8" fmla="*/ 344824 h 344824"/>
              <a:gd name="connsiteX0" fmla="*/ 240145 w 240145"/>
              <a:gd name="connsiteY0" fmla="*/ 0 h 344824"/>
              <a:gd name="connsiteX1" fmla="*/ 221672 w 240145"/>
              <a:gd name="connsiteY1" fmla="*/ 30788 h 344824"/>
              <a:gd name="connsiteX2" fmla="*/ 172412 w 240145"/>
              <a:gd name="connsiteY2" fmla="*/ 101600 h 344824"/>
              <a:gd name="connsiteX3" fmla="*/ 147782 w 240145"/>
              <a:gd name="connsiteY3" fmla="*/ 129209 h 344824"/>
              <a:gd name="connsiteX4" fmla="*/ 116994 w 240145"/>
              <a:gd name="connsiteY4" fmla="*/ 169333 h 344824"/>
              <a:gd name="connsiteX5" fmla="*/ 104679 w 240145"/>
              <a:gd name="connsiteY5" fmla="*/ 190885 h 344824"/>
              <a:gd name="connsiteX6" fmla="*/ 80048 w 240145"/>
              <a:gd name="connsiteY6" fmla="*/ 224752 h 344824"/>
              <a:gd name="connsiteX7" fmla="*/ 9236 w 240145"/>
              <a:gd name="connsiteY7" fmla="*/ 332509 h 344824"/>
              <a:gd name="connsiteX8" fmla="*/ 0 w 240145"/>
              <a:gd name="connsiteY8" fmla="*/ 344824 h 34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145" h="344824">
                <a:moveTo>
                  <a:pt x="240145" y="0"/>
                </a:moveTo>
                <a:cubicBezTo>
                  <a:pt x="224917" y="38073"/>
                  <a:pt x="245324" y="-8633"/>
                  <a:pt x="221672" y="30788"/>
                </a:cubicBezTo>
                <a:cubicBezTo>
                  <a:pt x="194246" y="76499"/>
                  <a:pt x="184727" y="85197"/>
                  <a:pt x="172412" y="101600"/>
                </a:cubicBezTo>
                <a:cubicBezTo>
                  <a:pt x="160097" y="118004"/>
                  <a:pt x="157018" y="117920"/>
                  <a:pt x="147782" y="129209"/>
                </a:cubicBezTo>
                <a:cubicBezTo>
                  <a:pt x="138546" y="140498"/>
                  <a:pt x="124178" y="159054"/>
                  <a:pt x="116994" y="169333"/>
                </a:cubicBezTo>
                <a:cubicBezTo>
                  <a:pt x="109810" y="179612"/>
                  <a:pt x="110837" y="181649"/>
                  <a:pt x="104679" y="190885"/>
                </a:cubicBezTo>
                <a:cubicBezTo>
                  <a:pt x="98521" y="200121"/>
                  <a:pt x="95955" y="201148"/>
                  <a:pt x="80048" y="224752"/>
                </a:cubicBezTo>
                <a:cubicBezTo>
                  <a:pt x="64141" y="248356"/>
                  <a:pt x="32840" y="296590"/>
                  <a:pt x="9236" y="332509"/>
                </a:cubicBezTo>
                <a:cubicBezTo>
                  <a:pt x="7494" y="337735"/>
                  <a:pt x="3649" y="341176"/>
                  <a:pt x="0" y="344824"/>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reihandform: Form 21">
            <a:extLst>
              <a:ext uri="{FF2B5EF4-FFF2-40B4-BE49-F238E27FC236}">
                <a16:creationId xmlns:a16="http://schemas.microsoft.com/office/drawing/2014/main" id="{FF325B51-5D70-4D5A-BB33-C8B17DDE5742}"/>
              </a:ext>
            </a:extLst>
          </p:cNvPr>
          <p:cNvSpPr/>
          <p:nvPr/>
        </p:nvSpPr>
        <p:spPr>
          <a:xfrm>
            <a:off x="2087870" y="6316168"/>
            <a:ext cx="2609852" cy="171840"/>
          </a:xfrm>
          <a:custGeom>
            <a:avLst/>
            <a:gdLst>
              <a:gd name="connsiteX0" fmla="*/ 0 w 2118360"/>
              <a:gd name="connsiteY0" fmla="*/ 0 h 139700"/>
              <a:gd name="connsiteX1" fmla="*/ 40640 w 2118360"/>
              <a:gd name="connsiteY1" fmla="*/ 12700 h 139700"/>
              <a:gd name="connsiteX2" fmla="*/ 73660 w 2118360"/>
              <a:gd name="connsiteY2" fmla="*/ 22860 h 139700"/>
              <a:gd name="connsiteX3" fmla="*/ 198120 w 2118360"/>
              <a:gd name="connsiteY3" fmla="*/ 53340 h 139700"/>
              <a:gd name="connsiteX4" fmla="*/ 261620 w 2118360"/>
              <a:gd name="connsiteY4" fmla="*/ 63500 h 139700"/>
              <a:gd name="connsiteX5" fmla="*/ 424180 w 2118360"/>
              <a:gd name="connsiteY5" fmla="*/ 91440 h 139700"/>
              <a:gd name="connsiteX6" fmla="*/ 563880 w 2118360"/>
              <a:gd name="connsiteY6" fmla="*/ 96520 h 139700"/>
              <a:gd name="connsiteX7" fmla="*/ 843280 w 2118360"/>
              <a:gd name="connsiteY7" fmla="*/ 109220 h 139700"/>
              <a:gd name="connsiteX8" fmla="*/ 891540 w 2118360"/>
              <a:gd name="connsiteY8" fmla="*/ 111760 h 139700"/>
              <a:gd name="connsiteX9" fmla="*/ 1122680 w 2118360"/>
              <a:gd name="connsiteY9" fmla="*/ 116840 h 139700"/>
              <a:gd name="connsiteX10" fmla="*/ 1397000 w 2118360"/>
              <a:gd name="connsiteY10" fmla="*/ 124460 h 139700"/>
              <a:gd name="connsiteX11" fmla="*/ 1485900 w 2118360"/>
              <a:gd name="connsiteY11" fmla="*/ 129540 h 139700"/>
              <a:gd name="connsiteX12" fmla="*/ 1549400 w 2118360"/>
              <a:gd name="connsiteY12" fmla="*/ 132080 h 139700"/>
              <a:gd name="connsiteX13" fmla="*/ 1579880 w 2118360"/>
              <a:gd name="connsiteY13" fmla="*/ 134620 h 139700"/>
              <a:gd name="connsiteX14" fmla="*/ 1605280 w 2118360"/>
              <a:gd name="connsiteY14" fmla="*/ 139700 h 139700"/>
              <a:gd name="connsiteX15" fmla="*/ 1910080 w 2118360"/>
              <a:gd name="connsiteY15" fmla="*/ 134620 h 139700"/>
              <a:gd name="connsiteX16" fmla="*/ 2016760 w 2118360"/>
              <a:gd name="connsiteY16" fmla="*/ 132080 h 139700"/>
              <a:gd name="connsiteX17" fmla="*/ 2118360 w 2118360"/>
              <a:gd name="connsiteY17" fmla="*/ 132080 h 139700"/>
              <a:gd name="connsiteX0" fmla="*/ 0 w 2118360"/>
              <a:gd name="connsiteY0" fmla="*/ 0 h 139700"/>
              <a:gd name="connsiteX1" fmla="*/ 40640 w 2118360"/>
              <a:gd name="connsiteY1" fmla="*/ 12700 h 139700"/>
              <a:gd name="connsiteX2" fmla="*/ 73660 w 2118360"/>
              <a:gd name="connsiteY2" fmla="*/ 22860 h 139700"/>
              <a:gd name="connsiteX3" fmla="*/ 198120 w 2118360"/>
              <a:gd name="connsiteY3" fmla="*/ 53340 h 139700"/>
              <a:gd name="connsiteX4" fmla="*/ 261620 w 2118360"/>
              <a:gd name="connsiteY4" fmla="*/ 63500 h 139700"/>
              <a:gd name="connsiteX5" fmla="*/ 424180 w 2118360"/>
              <a:gd name="connsiteY5" fmla="*/ 91440 h 139700"/>
              <a:gd name="connsiteX6" fmla="*/ 563880 w 2118360"/>
              <a:gd name="connsiteY6" fmla="*/ 96520 h 139700"/>
              <a:gd name="connsiteX7" fmla="*/ 843280 w 2118360"/>
              <a:gd name="connsiteY7" fmla="*/ 109220 h 139700"/>
              <a:gd name="connsiteX8" fmla="*/ 891540 w 2118360"/>
              <a:gd name="connsiteY8" fmla="*/ 111760 h 139700"/>
              <a:gd name="connsiteX9" fmla="*/ 1122680 w 2118360"/>
              <a:gd name="connsiteY9" fmla="*/ 116840 h 139700"/>
              <a:gd name="connsiteX10" fmla="*/ 1397000 w 2118360"/>
              <a:gd name="connsiteY10" fmla="*/ 124460 h 139700"/>
              <a:gd name="connsiteX11" fmla="*/ 1485900 w 2118360"/>
              <a:gd name="connsiteY11" fmla="*/ 129540 h 139700"/>
              <a:gd name="connsiteX12" fmla="*/ 1549400 w 2118360"/>
              <a:gd name="connsiteY12" fmla="*/ 132080 h 139700"/>
              <a:gd name="connsiteX13" fmla="*/ 1605280 w 2118360"/>
              <a:gd name="connsiteY13" fmla="*/ 139700 h 139700"/>
              <a:gd name="connsiteX14" fmla="*/ 1910080 w 2118360"/>
              <a:gd name="connsiteY14" fmla="*/ 134620 h 139700"/>
              <a:gd name="connsiteX15" fmla="*/ 2016760 w 2118360"/>
              <a:gd name="connsiteY15" fmla="*/ 132080 h 139700"/>
              <a:gd name="connsiteX16" fmla="*/ 2118360 w 2118360"/>
              <a:gd name="connsiteY16" fmla="*/ 132080 h 139700"/>
              <a:gd name="connsiteX0" fmla="*/ 0 w 2118360"/>
              <a:gd name="connsiteY0" fmla="*/ 0 h 139700"/>
              <a:gd name="connsiteX1" fmla="*/ 40640 w 2118360"/>
              <a:gd name="connsiteY1" fmla="*/ 12700 h 139700"/>
              <a:gd name="connsiteX2" fmla="*/ 73660 w 2118360"/>
              <a:gd name="connsiteY2" fmla="*/ 22860 h 139700"/>
              <a:gd name="connsiteX3" fmla="*/ 198120 w 2118360"/>
              <a:gd name="connsiteY3" fmla="*/ 53340 h 139700"/>
              <a:gd name="connsiteX4" fmla="*/ 261620 w 2118360"/>
              <a:gd name="connsiteY4" fmla="*/ 63500 h 139700"/>
              <a:gd name="connsiteX5" fmla="*/ 424180 w 2118360"/>
              <a:gd name="connsiteY5" fmla="*/ 91440 h 139700"/>
              <a:gd name="connsiteX6" fmla="*/ 563880 w 2118360"/>
              <a:gd name="connsiteY6" fmla="*/ 96520 h 139700"/>
              <a:gd name="connsiteX7" fmla="*/ 843280 w 2118360"/>
              <a:gd name="connsiteY7" fmla="*/ 109220 h 139700"/>
              <a:gd name="connsiteX8" fmla="*/ 891540 w 2118360"/>
              <a:gd name="connsiteY8" fmla="*/ 111760 h 139700"/>
              <a:gd name="connsiteX9" fmla="*/ 1122680 w 2118360"/>
              <a:gd name="connsiteY9" fmla="*/ 116840 h 139700"/>
              <a:gd name="connsiteX10" fmla="*/ 1397000 w 2118360"/>
              <a:gd name="connsiteY10" fmla="*/ 124460 h 139700"/>
              <a:gd name="connsiteX11" fmla="*/ 1485900 w 2118360"/>
              <a:gd name="connsiteY11" fmla="*/ 129540 h 139700"/>
              <a:gd name="connsiteX12" fmla="*/ 1605280 w 2118360"/>
              <a:gd name="connsiteY12" fmla="*/ 139700 h 139700"/>
              <a:gd name="connsiteX13" fmla="*/ 1910080 w 2118360"/>
              <a:gd name="connsiteY13" fmla="*/ 134620 h 139700"/>
              <a:gd name="connsiteX14" fmla="*/ 2016760 w 2118360"/>
              <a:gd name="connsiteY14" fmla="*/ 132080 h 139700"/>
              <a:gd name="connsiteX15" fmla="*/ 2118360 w 2118360"/>
              <a:gd name="connsiteY15" fmla="*/ 132080 h 139700"/>
              <a:gd name="connsiteX0" fmla="*/ 0 w 2118360"/>
              <a:gd name="connsiteY0" fmla="*/ 0 h 134725"/>
              <a:gd name="connsiteX1" fmla="*/ 40640 w 2118360"/>
              <a:gd name="connsiteY1" fmla="*/ 12700 h 134725"/>
              <a:gd name="connsiteX2" fmla="*/ 73660 w 2118360"/>
              <a:gd name="connsiteY2" fmla="*/ 22860 h 134725"/>
              <a:gd name="connsiteX3" fmla="*/ 198120 w 2118360"/>
              <a:gd name="connsiteY3" fmla="*/ 53340 h 134725"/>
              <a:gd name="connsiteX4" fmla="*/ 261620 w 2118360"/>
              <a:gd name="connsiteY4" fmla="*/ 63500 h 134725"/>
              <a:gd name="connsiteX5" fmla="*/ 424180 w 2118360"/>
              <a:gd name="connsiteY5" fmla="*/ 91440 h 134725"/>
              <a:gd name="connsiteX6" fmla="*/ 563880 w 2118360"/>
              <a:gd name="connsiteY6" fmla="*/ 96520 h 134725"/>
              <a:gd name="connsiteX7" fmla="*/ 843280 w 2118360"/>
              <a:gd name="connsiteY7" fmla="*/ 109220 h 134725"/>
              <a:gd name="connsiteX8" fmla="*/ 891540 w 2118360"/>
              <a:gd name="connsiteY8" fmla="*/ 111760 h 134725"/>
              <a:gd name="connsiteX9" fmla="*/ 1122680 w 2118360"/>
              <a:gd name="connsiteY9" fmla="*/ 116840 h 134725"/>
              <a:gd name="connsiteX10" fmla="*/ 1397000 w 2118360"/>
              <a:gd name="connsiteY10" fmla="*/ 124460 h 134725"/>
              <a:gd name="connsiteX11" fmla="*/ 1485900 w 2118360"/>
              <a:gd name="connsiteY11" fmla="*/ 129540 h 134725"/>
              <a:gd name="connsiteX12" fmla="*/ 1618166 w 2118360"/>
              <a:gd name="connsiteY12" fmla="*/ 134725 h 134725"/>
              <a:gd name="connsiteX13" fmla="*/ 1910080 w 2118360"/>
              <a:gd name="connsiteY13" fmla="*/ 134620 h 134725"/>
              <a:gd name="connsiteX14" fmla="*/ 2016760 w 2118360"/>
              <a:gd name="connsiteY14" fmla="*/ 132080 h 134725"/>
              <a:gd name="connsiteX15" fmla="*/ 2118360 w 2118360"/>
              <a:gd name="connsiteY15" fmla="*/ 132080 h 134725"/>
              <a:gd name="connsiteX0" fmla="*/ 0 w 2118360"/>
              <a:gd name="connsiteY0" fmla="*/ 0 h 134725"/>
              <a:gd name="connsiteX1" fmla="*/ 40640 w 2118360"/>
              <a:gd name="connsiteY1" fmla="*/ 12700 h 134725"/>
              <a:gd name="connsiteX2" fmla="*/ 73660 w 2118360"/>
              <a:gd name="connsiteY2" fmla="*/ 22860 h 134725"/>
              <a:gd name="connsiteX3" fmla="*/ 198120 w 2118360"/>
              <a:gd name="connsiteY3" fmla="*/ 53340 h 134725"/>
              <a:gd name="connsiteX4" fmla="*/ 261620 w 2118360"/>
              <a:gd name="connsiteY4" fmla="*/ 63500 h 134725"/>
              <a:gd name="connsiteX5" fmla="*/ 424180 w 2118360"/>
              <a:gd name="connsiteY5" fmla="*/ 91440 h 134725"/>
              <a:gd name="connsiteX6" fmla="*/ 563880 w 2118360"/>
              <a:gd name="connsiteY6" fmla="*/ 96520 h 134725"/>
              <a:gd name="connsiteX7" fmla="*/ 843280 w 2118360"/>
              <a:gd name="connsiteY7" fmla="*/ 109220 h 134725"/>
              <a:gd name="connsiteX8" fmla="*/ 891540 w 2118360"/>
              <a:gd name="connsiteY8" fmla="*/ 111760 h 134725"/>
              <a:gd name="connsiteX9" fmla="*/ 1122680 w 2118360"/>
              <a:gd name="connsiteY9" fmla="*/ 116840 h 134725"/>
              <a:gd name="connsiteX10" fmla="*/ 1397000 w 2118360"/>
              <a:gd name="connsiteY10" fmla="*/ 124460 h 134725"/>
              <a:gd name="connsiteX11" fmla="*/ 1485900 w 2118360"/>
              <a:gd name="connsiteY11" fmla="*/ 129540 h 134725"/>
              <a:gd name="connsiteX12" fmla="*/ 1618166 w 2118360"/>
              <a:gd name="connsiteY12" fmla="*/ 134725 h 134725"/>
              <a:gd name="connsiteX13" fmla="*/ 1910080 w 2118360"/>
              <a:gd name="connsiteY13" fmla="*/ 134620 h 134725"/>
              <a:gd name="connsiteX14" fmla="*/ 2118360 w 2118360"/>
              <a:gd name="connsiteY14" fmla="*/ 132080 h 134725"/>
              <a:gd name="connsiteX0" fmla="*/ 0 w 2118360"/>
              <a:gd name="connsiteY0" fmla="*/ 0 h 134725"/>
              <a:gd name="connsiteX1" fmla="*/ 40640 w 2118360"/>
              <a:gd name="connsiteY1" fmla="*/ 12700 h 134725"/>
              <a:gd name="connsiteX2" fmla="*/ 73660 w 2118360"/>
              <a:gd name="connsiteY2" fmla="*/ 22860 h 134725"/>
              <a:gd name="connsiteX3" fmla="*/ 198120 w 2118360"/>
              <a:gd name="connsiteY3" fmla="*/ 53340 h 134725"/>
              <a:gd name="connsiteX4" fmla="*/ 261620 w 2118360"/>
              <a:gd name="connsiteY4" fmla="*/ 63500 h 134725"/>
              <a:gd name="connsiteX5" fmla="*/ 424180 w 2118360"/>
              <a:gd name="connsiteY5" fmla="*/ 91440 h 134725"/>
              <a:gd name="connsiteX6" fmla="*/ 563880 w 2118360"/>
              <a:gd name="connsiteY6" fmla="*/ 96520 h 134725"/>
              <a:gd name="connsiteX7" fmla="*/ 843280 w 2118360"/>
              <a:gd name="connsiteY7" fmla="*/ 109220 h 134725"/>
              <a:gd name="connsiteX8" fmla="*/ 976584 w 2118360"/>
              <a:gd name="connsiteY8" fmla="*/ 114248 h 134725"/>
              <a:gd name="connsiteX9" fmla="*/ 1122680 w 2118360"/>
              <a:gd name="connsiteY9" fmla="*/ 116840 h 134725"/>
              <a:gd name="connsiteX10" fmla="*/ 1397000 w 2118360"/>
              <a:gd name="connsiteY10" fmla="*/ 124460 h 134725"/>
              <a:gd name="connsiteX11" fmla="*/ 1485900 w 2118360"/>
              <a:gd name="connsiteY11" fmla="*/ 129540 h 134725"/>
              <a:gd name="connsiteX12" fmla="*/ 1618166 w 2118360"/>
              <a:gd name="connsiteY12" fmla="*/ 134725 h 134725"/>
              <a:gd name="connsiteX13" fmla="*/ 1910080 w 2118360"/>
              <a:gd name="connsiteY13" fmla="*/ 134620 h 134725"/>
              <a:gd name="connsiteX14" fmla="*/ 2118360 w 2118360"/>
              <a:gd name="connsiteY14" fmla="*/ 132080 h 134725"/>
              <a:gd name="connsiteX0" fmla="*/ 0 w 2118360"/>
              <a:gd name="connsiteY0" fmla="*/ 0 h 134725"/>
              <a:gd name="connsiteX1" fmla="*/ 40640 w 2118360"/>
              <a:gd name="connsiteY1" fmla="*/ 12700 h 134725"/>
              <a:gd name="connsiteX2" fmla="*/ 73660 w 2118360"/>
              <a:gd name="connsiteY2" fmla="*/ 22860 h 134725"/>
              <a:gd name="connsiteX3" fmla="*/ 198120 w 2118360"/>
              <a:gd name="connsiteY3" fmla="*/ 53340 h 134725"/>
              <a:gd name="connsiteX4" fmla="*/ 261620 w 2118360"/>
              <a:gd name="connsiteY4" fmla="*/ 63500 h 134725"/>
              <a:gd name="connsiteX5" fmla="*/ 424180 w 2118360"/>
              <a:gd name="connsiteY5" fmla="*/ 91440 h 134725"/>
              <a:gd name="connsiteX6" fmla="*/ 563880 w 2118360"/>
              <a:gd name="connsiteY6" fmla="*/ 96520 h 134725"/>
              <a:gd name="connsiteX7" fmla="*/ 843280 w 2118360"/>
              <a:gd name="connsiteY7" fmla="*/ 109220 h 134725"/>
              <a:gd name="connsiteX8" fmla="*/ 976584 w 2118360"/>
              <a:gd name="connsiteY8" fmla="*/ 114248 h 134725"/>
              <a:gd name="connsiteX9" fmla="*/ 1122680 w 2118360"/>
              <a:gd name="connsiteY9" fmla="*/ 116840 h 134725"/>
              <a:gd name="connsiteX10" fmla="*/ 1311956 w 2118360"/>
              <a:gd name="connsiteY10" fmla="*/ 124460 h 134725"/>
              <a:gd name="connsiteX11" fmla="*/ 1485900 w 2118360"/>
              <a:gd name="connsiteY11" fmla="*/ 129540 h 134725"/>
              <a:gd name="connsiteX12" fmla="*/ 1618166 w 2118360"/>
              <a:gd name="connsiteY12" fmla="*/ 134725 h 134725"/>
              <a:gd name="connsiteX13" fmla="*/ 1910080 w 2118360"/>
              <a:gd name="connsiteY13" fmla="*/ 134620 h 134725"/>
              <a:gd name="connsiteX14" fmla="*/ 2118360 w 2118360"/>
              <a:gd name="connsiteY14" fmla="*/ 132080 h 134725"/>
              <a:gd name="connsiteX0" fmla="*/ 0 w 2118360"/>
              <a:gd name="connsiteY0" fmla="*/ 0 h 134725"/>
              <a:gd name="connsiteX1" fmla="*/ 40640 w 2118360"/>
              <a:gd name="connsiteY1" fmla="*/ 12700 h 134725"/>
              <a:gd name="connsiteX2" fmla="*/ 73660 w 2118360"/>
              <a:gd name="connsiteY2" fmla="*/ 22860 h 134725"/>
              <a:gd name="connsiteX3" fmla="*/ 198120 w 2118360"/>
              <a:gd name="connsiteY3" fmla="*/ 53340 h 134725"/>
              <a:gd name="connsiteX4" fmla="*/ 261620 w 2118360"/>
              <a:gd name="connsiteY4" fmla="*/ 63500 h 134725"/>
              <a:gd name="connsiteX5" fmla="*/ 424180 w 2118360"/>
              <a:gd name="connsiteY5" fmla="*/ 91440 h 134725"/>
              <a:gd name="connsiteX6" fmla="*/ 563880 w 2118360"/>
              <a:gd name="connsiteY6" fmla="*/ 96520 h 134725"/>
              <a:gd name="connsiteX7" fmla="*/ 843280 w 2118360"/>
              <a:gd name="connsiteY7" fmla="*/ 109220 h 134725"/>
              <a:gd name="connsiteX8" fmla="*/ 976584 w 2118360"/>
              <a:gd name="connsiteY8" fmla="*/ 114248 h 134725"/>
              <a:gd name="connsiteX9" fmla="*/ 1171645 w 2118360"/>
              <a:gd name="connsiteY9" fmla="*/ 119327 h 134725"/>
              <a:gd name="connsiteX10" fmla="*/ 1311956 w 2118360"/>
              <a:gd name="connsiteY10" fmla="*/ 124460 h 134725"/>
              <a:gd name="connsiteX11" fmla="*/ 1485900 w 2118360"/>
              <a:gd name="connsiteY11" fmla="*/ 129540 h 134725"/>
              <a:gd name="connsiteX12" fmla="*/ 1618166 w 2118360"/>
              <a:gd name="connsiteY12" fmla="*/ 134725 h 134725"/>
              <a:gd name="connsiteX13" fmla="*/ 1910080 w 2118360"/>
              <a:gd name="connsiteY13" fmla="*/ 134620 h 134725"/>
              <a:gd name="connsiteX14" fmla="*/ 2118360 w 2118360"/>
              <a:gd name="connsiteY14" fmla="*/ 132080 h 134725"/>
              <a:gd name="connsiteX0" fmla="*/ 0 w 2118360"/>
              <a:gd name="connsiteY0" fmla="*/ 0 h 134725"/>
              <a:gd name="connsiteX1" fmla="*/ 40640 w 2118360"/>
              <a:gd name="connsiteY1" fmla="*/ 12700 h 134725"/>
              <a:gd name="connsiteX2" fmla="*/ 73660 w 2118360"/>
              <a:gd name="connsiteY2" fmla="*/ 22860 h 134725"/>
              <a:gd name="connsiteX3" fmla="*/ 198120 w 2118360"/>
              <a:gd name="connsiteY3" fmla="*/ 53340 h 134725"/>
              <a:gd name="connsiteX4" fmla="*/ 261620 w 2118360"/>
              <a:gd name="connsiteY4" fmla="*/ 63500 h 134725"/>
              <a:gd name="connsiteX5" fmla="*/ 424180 w 2118360"/>
              <a:gd name="connsiteY5" fmla="*/ 91440 h 134725"/>
              <a:gd name="connsiteX6" fmla="*/ 563880 w 2118360"/>
              <a:gd name="connsiteY6" fmla="*/ 96520 h 134725"/>
              <a:gd name="connsiteX7" fmla="*/ 843280 w 2118360"/>
              <a:gd name="connsiteY7" fmla="*/ 109220 h 134725"/>
              <a:gd name="connsiteX8" fmla="*/ 976584 w 2118360"/>
              <a:gd name="connsiteY8" fmla="*/ 114248 h 134725"/>
              <a:gd name="connsiteX9" fmla="*/ 1171645 w 2118360"/>
              <a:gd name="connsiteY9" fmla="*/ 119327 h 134725"/>
              <a:gd name="connsiteX10" fmla="*/ 1311956 w 2118360"/>
              <a:gd name="connsiteY10" fmla="*/ 124460 h 134725"/>
              <a:gd name="connsiteX11" fmla="*/ 1485900 w 2118360"/>
              <a:gd name="connsiteY11" fmla="*/ 129540 h 134725"/>
              <a:gd name="connsiteX12" fmla="*/ 1618166 w 2118360"/>
              <a:gd name="connsiteY12" fmla="*/ 134725 h 134725"/>
              <a:gd name="connsiteX13" fmla="*/ 1910080 w 2118360"/>
              <a:gd name="connsiteY13" fmla="*/ 134620 h 134725"/>
              <a:gd name="connsiteX14" fmla="*/ 2118360 w 2118360"/>
              <a:gd name="connsiteY14" fmla="*/ 132080 h 134725"/>
              <a:gd name="connsiteX0" fmla="*/ 0 w 2118360"/>
              <a:gd name="connsiteY0" fmla="*/ 0 h 134725"/>
              <a:gd name="connsiteX1" fmla="*/ 40640 w 2118360"/>
              <a:gd name="connsiteY1" fmla="*/ 12700 h 134725"/>
              <a:gd name="connsiteX2" fmla="*/ 73660 w 2118360"/>
              <a:gd name="connsiteY2" fmla="*/ 22860 h 134725"/>
              <a:gd name="connsiteX3" fmla="*/ 198120 w 2118360"/>
              <a:gd name="connsiteY3" fmla="*/ 53340 h 134725"/>
              <a:gd name="connsiteX4" fmla="*/ 261620 w 2118360"/>
              <a:gd name="connsiteY4" fmla="*/ 63500 h 134725"/>
              <a:gd name="connsiteX5" fmla="*/ 424180 w 2118360"/>
              <a:gd name="connsiteY5" fmla="*/ 91440 h 134725"/>
              <a:gd name="connsiteX6" fmla="*/ 563880 w 2118360"/>
              <a:gd name="connsiteY6" fmla="*/ 96520 h 134725"/>
              <a:gd name="connsiteX7" fmla="*/ 843280 w 2118360"/>
              <a:gd name="connsiteY7" fmla="*/ 109220 h 134725"/>
              <a:gd name="connsiteX8" fmla="*/ 976584 w 2118360"/>
              <a:gd name="connsiteY8" fmla="*/ 114248 h 134725"/>
              <a:gd name="connsiteX9" fmla="*/ 1171645 w 2118360"/>
              <a:gd name="connsiteY9" fmla="*/ 119327 h 134725"/>
              <a:gd name="connsiteX10" fmla="*/ 1311956 w 2118360"/>
              <a:gd name="connsiteY10" fmla="*/ 124460 h 134725"/>
              <a:gd name="connsiteX11" fmla="*/ 1485900 w 2118360"/>
              <a:gd name="connsiteY11" fmla="*/ 129540 h 134725"/>
              <a:gd name="connsiteX12" fmla="*/ 1618166 w 2118360"/>
              <a:gd name="connsiteY12" fmla="*/ 134725 h 134725"/>
              <a:gd name="connsiteX13" fmla="*/ 1910080 w 2118360"/>
              <a:gd name="connsiteY13" fmla="*/ 134620 h 134725"/>
              <a:gd name="connsiteX14" fmla="*/ 2118360 w 2118360"/>
              <a:gd name="connsiteY14" fmla="*/ 132080 h 134725"/>
              <a:gd name="connsiteX0" fmla="*/ 0 w 2118360"/>
              <a:gd name="connsiteY0" fmla="*/ 0 h 134725"/>
              <a:gd name="connsiteX1" fmla="*/ 40640 w 2118360"/>
              <a:gd name="connsiteY1" fmla="*/ 12700 h 134725"/>
              <a:gd name="connsiteX2" fmla="*/ 73660 w 2118360"/>
              <a:gd name="connsiteY2" fmla="*/ 22860 h 134725"/>
              <a:gd name="connsiteX3" fmla="*/ 198120 w 2118360"/>
              <a:gd name="connsiteY3" fmla="*/ 53340 h 134725"/>
              <a:gd name="connsiteX4" fmla="*/ 261620 w 2118360"/>
              <a:gd name="connsiteY4" fmla="*/ 63500 h 134725"/>
              <a:gd name="connsiteX5" fmla="*/ 424180 w 2118360"/>
              <a:gd name="connsiteY5" fmla="*/ 91440 h 134725"/>
              <a:gd name="connsiteX6" fmla="*/ 563880 w 2118360"/>
              <a:gd name="connsiteY6" fmla="*/ 96520 h 134725"/>
              <a:gd name="connsiteX7" fmla="*/ 843280 w 2118360"/>
              <a:gd name="connsiteY7" fmla="*/ 109220 h 134725"/>
              <a:gd name="connsiteX8" fmla="*/ 976584 w 2118360"/>
              <a:gd name="connsiteY8" fmla="*/ 114248 h 134725"/>
              <a:gd name="connsiteX9" fmla="*/ 1171645 w 2118360"/>
              <a:gd name="connsiteY9" fmla="*/ 119327 h 134725"/>
              <a:gd name="connsiteX10" fmla="*/ 1337727 w 2118360"/>
              <a:gd name="connsiteY10" fmla="*/ 124460 h 134725"/>
              <a:gd name="connsiteX11" fmla="*/ 1485900 w 2118360"/>
              <a:gd name="connsiteY11" fmla="*/ 129540 h 134725"/>
              <a:gd name="connsiteX12" fmla="*/ 1618166 w 2118360"/>
              <a:gd name="connsiteY12" fmla="*/ 134725 h 134725"/>
              <a:gd name="connsiteX13" fmla="*/ 1910080 w 2118360"/>
              <a:gd name="connsiteY13" fmla="*/ 134620 h 134725"/>
              <a:gd name="connsiteX14" fmla="*/ 2118360 w 2118360"/>
              <a:gd name="connsiteY14" fmla="*/ 132080 h 134725"/>
              <a:gd name="connsiteX0" fmla="*/ 0 w 2118360"/>
              <a:gd name="connsiteY0" fmla="*/ 0 h 134725"/>
              <a:gd name="connsiteX1" fmla="*/ 40640 w 2118360"/>
              <a:gd name="connsiteY1" fmla="*/ 12700 h 134725"/>
              <a:gd name="connsiteX2" fmla="*/ 73660 w 2118360"/>
              <a:gd name="connsiteY2" fmla="*/ 22860 h 134725"/>
              <a:gd name="connsiteX3" fmla="*/ 198120 w 2118360"/>
              <a:gd name="connsiteY3" fmla="*/ 53340 h 134725"/>
              <a:gd name="connsiteX4" fmla="*/ 261620 w 2118360"/>
              <a:gd name="connsiteY4" fmla="*/ 63500 h 134725"/>
              <a:gd name="connsiteX5" fmla="*/ 424180 w 2118360"/>
              <a:gd name="connsiteY5" fmla="*/ 91440 h 134725"/>
              <a:gd name="connsiteX6" fmla="*/ 563880 w 2118360"/>
              <a:gd name="connsiteY6" fmla="*/ 96520 h 134725"/>
              <a:gd name="connsiteX7" fmla="*/ 843280 w 2118360"/>
              <a:gd name="connsiteY7" fmla="*/ 109220 h 134725"/>
              <a:gd name="connsiteX8" fmla="*/ 976584 w 2118360"/>
              <a:gd name="connsiteY8" fmla="*/ 114248 h 134725"/>
              <a:gd name="connsiteX9" fmla="*/ 1171645 w 2118360"/>
              <a:gd name="connsiteY9" fmla="*/ 119327 h 134725"/>
              <a:gd name="connsiteX10" fmla="*/ 1337727 w 2118360"/>
              <a:gd name="connsiteY10" fmla="*/ 124460 h 134725"/>
              <a:gd name="connsiteX11" fmla="*/ 1485900 w 2118360"/>
              <a:gd name="connsiteY11" fmla="*/ 129540 h 134725"/>
              <a:gd name="connsiteX12" fmla="*/ 1618166 w 2118360"/>
              <a:gd name="connsiteY12" fmla="*/ 134725 h 134725"/>
              <a:gd name="connsiteX13" fmla="*/ 1910080 w 2118360"/>
              <a:gd name="connsiteY13" fmla="*/ 134620 h 134725"/>
              <a:gd name="connsiteX14" fmla="*/ 2118360 w 2118360"/>
              <a:gd name="connsiteY14" fmla="*/ 132080 h 134725"/>
              <a:gd name="connsiteX0" fmla="*/ 0 w 2118360"/>
              <a:gd name="connsiteY0" fmla="*/ 0 h 134725"/>
              <a:gd name="connsiteX1" fmla="*/ 40640 w 2118360"/>
              <a:gd name="connsiteY1" fmla="*/ 12700 h 134725"/>
              <a:gd name="connsiteX2" fmla="*/ 73660 w 2118360"/>
              <a:gd name="connsiteY2" fmla="*/ 22860 h 134725"/>
              <a:gd name="connsiteX3" fmla="*/ 198120 w 2118360"/>
              <a:gd name="connsiteY3" fmla="*/ 53340 h 134725"/>
              <a:gd name="connsiteX4" fmla="*/ 261620 w 2118360"/>
              <a:gd name="connsiteY4" fmla="*/ 63500 h 134725"/>
              <a:gd name="connsiteX5" fmla="*/ 424180 w 2118360"/>
              <a:gd name="connsiteY5" fmla="*/ 91440 h 134725"/>
              <a:gd name="connsiteX6" fmla="*/ 563880 w 2118360"/>
              <a:gd name="connsiteY6" fmla="*/ 96520 h 134725"/>
              <a:gd name="connsiteX7" fmla="*/ 843280 w 2118360"/>
              <a:gd name="connsiteY7" fmla="*/ 109220 h 134725"/>
              <a:gd name="connsiteX8" fmla="*/ 976584 w 2118360"/>
              <a:gd name="connsiteY8" fmla="*/ 114248 h 134725"/>
              <a:gd name="connsiteX9" fmla="*/ 1171645 w 2118360"/>
              <a:gd name="connsiteY9" fmla="*/ 119327 h 134725"/>
              <a:gd name="connsiteX10" fmla="*/ 1340304 w 2118360"/>
              <a:gd name="connsiteY10" fmla="*/ 126947 h 134725"/>
              <a:gd name="connsiteX11" fmla="*/ 1485900 w 2118360"/>
              <a:gd name="connsiteY11" fmla="*/ 129540 h 134725"/>
              <a:gd name="connsiteX12" fmla="*/ 1618166 w 2118360"/>
              <a:gd name="connsiteY12" fmla="*/ 134725 h 134725"/>
              <a:gd name="connsiteX13" fmla="*/ 1910080 w 2118360"/>
              <a:gd name="connsiteY13" fmla="*/ 134620 h 134725"/>
              <a:gd name="connsiteX14" fmla="*/ 2118360 w 2118360"/>
              <a:gd name="connsiteY14" fmla="*/ 132080 h 134725"/>
              <a:gd name="connsiteX0" fmla="*/ 0 w 2118360"/>
              <a:gd name="connsiteY0" fmla="*/ 0 h 134725"/>
              <a:gd name="connsiteX1" fmla="*/ 40640 w 2118360"/>
              <a:gd name="connsiteY1" fmla="*/ 12700 h 134725"/>
              <a:gd name="connsiteX2" fmla="*/ 73660 w 2118360"/>
              <a:gd name="connsiteY2" fmla="*/ 22860 h 134725"/>
              <a:gd name="connsiteX3" fmla="*/ 198120 w 2118360"/>
              <a:gd name="connsiteY3" fmla="*/ 53340 h 134725"/>
              <a:gd name="connsiteX4" fmla="*/ 261620 w 2118360"/>
              <a:gd name="connsiteY4" fmla="*/ 63500 h 134725"/>
              <a:gd name="connsiteX5" fmla="*/ 424180 w 2118360"/>
              <a:gd name="connsiteY5" fmla="*/ 91440 h 134725"/>
              <a:gd name="connsiteX6" fmla="*/ 563880 w 2118360"/>
              <a:gd name="connsiteY6" fmla="*/ 96520 h 134725"/>
              <a:gd name="connsiteX7" fmla="*/ 843280 w 2118360"/>
              <a:gd name="connsiteY7" fmla="*/ 109220 h 134725"/>
              <a:gd name="connsiteX8" fmla="*/ 976584 w 2118360"/>
              <a:gd name="connsiteY8" fmla="*/ 114248 h 134725"/>
              <a:gd name="connsiteX9" fmla="*/ 1171645 w 2118360"/>
              <a:gd name="connsiteY9" fmla="*/ 121815 h 134725"/>
              <a:gd name="connsiteX10" fmla="*/ 1340304 w 2118360"/>
              <a:gd name="connsiteY10" fmla="*/ 126947 h 134725"/>
              <a:gd name="connsiteX11" fmla="*/ 1485900 w 2118360"/>
              <a:gd name="connsiteY11" fmla="*/ 129540 h 134725"/>
              <a:gd name="connsiteX12" fmla="*/ 1618166 w 2118360"/>
              <a:gd name="connsiteY12" fmla="*/ 134725 h 134725"/>
              <a:gd name="connsiteX13" fmla="*/ 1910080 w 2118360"/>
              <a:gd name="connsiteY13" fmla="*/ 134620 h 134725"/>
              <a:gd name="connsiteX14" fmla="*/ 2118360 w 2118360"/>
              <a:gd name="connsiteY14" fmla="*/ 132080 h 134725"/>
              <a:gd name="connsiteX0" fmla="*/ 0 w 2118360"/>
              <a:gd name="connsiteY0" fmla="*/ 0 h 134725"/>
              <a:gd name="connsiteX1" fmla="*/ 40640 w 2118360"/>
              <a:gd name="connsiteY1" fmla="*/ 12700 h 134725"/>
              <a:gd name="connsiteX2" fmla="*/ 73660 w 2118360"/>
              <a:gd name="connsiteY2" fmla="*/ 22860 h 134725"/>
              <a:gd name="connsiteX3" fmla="*/ 198120 w 2118360"/>
              <a:gd name="connsiteY3" fmla="*/ 53340 h 134725"/>
              <a:gd name="connsiteX4" fmla="*/ 261620 w 2118360"/>
              <a:gd name="connsiteY4" fmla="*/ 63500 h 134725"/>
              <a:gd name="connsiteX5" fmla="*/ 424180 w 2118360"/>
              <a:gd name="connsiteY5" fmla="*/ 91440 h 134725"/>
              <a:gd name="connsiteX6" fmla="*/ 563880 w 2118360"/>
              <a:gd name="connsiteY6" fmla="*/ 96520 h 134725"/>
              <a:gd name="connsiteX7" fmla="*/ 843280 w 2118360"/>
              <a:gd name="connsiteY7" fmla="*/ 109220 h 134725"/>
              <a:gd name="connsiteX8" fmla="*/ 976584 w 2118360"/>
              <a:gd name="connsiteY8" fmla="*/ 114248 h 134725"/>
              <a:gd name="connsiteX9" fmla="*/ 1171645 w 2118360"/>
              <a:gd name="connsiteY9" fmla="*/ 121815 h 134725"/>
              <a:gd name="connsiteX10" fmla="*/ 1340304 w 2118360"/>
              <a:gd name="connsiteY10" fmla="*/ 126947 h 134725"/>
              <a:gd name="connsiteX11" fmla="*/ 1488477 w 2118360"/>
              <a:gd name="connsiteY11" fmla="*/ 132027 h 134725"/>
              <a:gd name="connsiteX12" fmla="*/ 1618166 w 2118360"/>
              <a:gd name="connsiteY12" fmla="*/ 134725 h 134725"/>
              <a:gd name="connsiteX13" fmla="*/ 1910080 w 2118360"/>
              <a:gd name="connsiteY13" fmla="*/ 134620 h 134725"/>
              <a:gd name="connsiteX14" fmla="*/ 2118360 w 2118360"/>
              <a:gd name="connsiteY14" fmla="*/ 132080 h 134725"/>
              <a:gd name="connsiteX0" fmla="*/ 0 w 2118360"/>
              <a:gd name="connsiteY0" fmla="*/ 0 h 134725"/>
              <a:gd name="connsiteX1" fmla="*/ 40640 w 2118360"/>
              <a:gd name="connsiteY1" fmla="*/ 12700 h 134725"/>
              <a:gd name="connsiteX2" fmla="*/ 73660 w 2118360"/>
              <a:gd name="connsiteY2" fmla="*/ 22860 h 134725"/>
              <a:gd name="connsiteX3" fmla="*/ 198120 w 2118360"/>
              <a:gd name="connsiteY3" fmla="*/ 53340 h 134725"/>
              <a:gd name="connsiteX4" fmla="*/ 261620 w 2118360"/>
              <a:gd name="connsiteY4" fmla="*/ 63500 h 134725"/>
              <a:gd name="connsiteX5" fmla="*/ 424180 w 2118360"/>
              <a:gd name="connsiteY5" fmla="*/ 91440 h 134725"/>
              <a:gd name="connsiteX6" fmla="*/ 563880 w 2118360"/>
              <a:gd name="connsiteY6" fmla="*/ 96520 h 134725"/>
              <a:gd name="connsiteX7" fmla="*/ 843280 w 2118360"/>
              <a:gd name="connsiteY7" fmla="*/ 109220 h 134725"/>
              <a:gd name="connsiteX8" fmla="*/ 1171645 w 2118360"/>
              <a:gd name="connsiteY8" fmla="*/ 121815 h 134725"/>
              <a:gd name="connsiteX9" fmla="*/ 1340304 w 2118360"/>
              <a:gd name="connsiteY9" fmla="*/ 126947 h 134725"/>
              <a:gd name="connsiteX10" fmla="*/ 1488477 w 2118360"/>
              <a:gd name="connsiteY10" fmla="*/ 132027 h 134725"/>
              <a:gd name="connsiteX11" fmla="*/ 1618166 w 2118360"/>
              <a:gd name="connsiteY11" fmla="*/ 134725 h 134725"/>
              <a:gd name="connsiteX12" fmla="*/ 1910080 w 2118360"/>
              <a:gd name="connsiteY12" fmla="*/ 134620 h 134725"/>
              <a:gd name="connsiteX13" fmla="*/ 2118360 w 2118360"/>
              <a:gd name="connsiteY13" fmla="*/ 132080 h 134725"/>
              <a:gd name="connsiteX0" fmla="*/ 0 w 2118360"/>
              <a:gd name="connsiteY0" fmla="*/ 0 h 134725"/>
              <a:gd name="connsiteX1" fmla="*/ 40640 w 2118360"/>
              <a:gd name="connsiteY1" fmla="*/ 12700 h 134725"/>
              <a:gd name="connsiteX2" fmla="*/ 73660 w 2118360"/>
              <a:gd name="connsiteY2" fmla="*/ 22860 h 134725"/>
              <a:gd name="connsiteX3" fmla="*/ 198120 w 2118360"/>
              <a:gd name="connsiteY3" fmla="*/ 53340 h 134725"/>
              <a:gd name="connsiteX4" fmla="*/ 261620 w 2118360"/>
              <a:gd name="connsiteY4" fmla="*/ 63500 h 134725"/>
              <a:gd name="connsiteX5" fmla="*/ 424180 w 2118360"/>
              <a:gd name="connsiteY5" fmla="*/ 91440 h 134725"/>
              <a:gd name="connsiteX6" fmla="*/ 563880 w 2118360"/>
              <a:gd name="connsiteY6" fmla="*/ 96520 h 134725"/>
              <a:gd name="connsiteX7" fmla="*/ 843280 w 2118360"/>
              <a:gd name="connsiteY7" fmla="*/ 109220 h 134725"/>
              <a:gd name="connsiteX8" fmla="*/ 1171645 w 2118360"/>
              <a:gd name="connsiteY8" fmla="*/ 121815 h 134725"/>
              <a:gd name="connsiteX9" fmla="*/ 1488477 w 2118360"/>
              <a:gd name="connsiteY9" fmla="*/ 132027 h 134725"/>
              <a:gd name="connsiteX10" fmla="*/ 1618166 w 2118360"/>
              <a:gd name="connsiteY10" fmla="*/ 134725 h 134725"/>
              <a:gd name="connsiteX11" fmla="*/ 1910080 w 2118360"/>
              <a:gd name="connsiteY11" fmla="*/ 134620 h 134725"/>
              <a:gd name="connsiteX12" fmla="*/ 2118360 w 2118360"/>
              <a:gd name="connsiteY12" fmla="*/ 132080 h 134725"/>
              <a:gd name="connsiteX0" fmla="*/ 0 w 2118360"/>
              <a:gd name="connsiteY0" fmla="*/ 0 h 134620"/>
              <a:gd name="connsiteX1" fmla="*/ 40640 w 2118360"/>
              <a:gd name="connsiteY1" fmla="*/ 12700 h 134620"/>
              <a:gd name="connsiteX2" fmla="*/ 73660 w 2118360"/>
              <a:gd name="connsiteY2" fmla="*/ 22860 h 134620"/>
              <a:gd name="connsiteX3" fmla="*/ 198120 w 2118360"/>
              <a:gd name="connsiteY3" fmla="*/ 53340 h 134620"/>
              <a:gd name="connsiteX4" fmla="*/ 261620 w 2118360"/>
              <a:gd name="connsiteY4" fmla="*/ 63500 h 134620"/>
              <a:gd name="connsiteX5" fmla="*/ 424180 w 2118360"/>
              <a:gd name="connsiteY5" fmla="*/ 91440 h 134620"/>
              <a:gd name="connsiteX6" fmla="*/ 563880 w 2118360"/>
              <a:gd name="connsiteY6" fmla="*/ 96520 h 134620"/>
              <a:gd name="connsiteX7" fmla="*/ 843280 w 2118360"/>
              <a:gd name="connsiteY7" fmla="*/ 109220 h 134620"/>
              <a:gd name="connsiteX8" fmla="*/ 1171645 w 2118360"/>
              <a:gd name="connsiteY8" fmla="*/ 121815 h 134620"/>
              <a:gd name="connsiteX9" fmla="*/ 1488477 w 2118360"/>
              <a:gd name="connsiteY9" fmla="*/ 132027 h 134620"/>
              <a:gd name="connsiteX10" fmla="*/ 1910080 w 2118360"/>
              <a:gd name="connsiteY10" fmla="*/ 134620 h 134620"/>
              <a:gd name="connsiteX11" fmla="*/ 2118360 w 2118360"/>
              <a:gd name="connsiteY11" fmla="*/ 132080 h 134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8360" h="134620">
                <a:moveTo>
                  <a:pt x="0" y="0"/>
                </a:moveTo>
                <a:cubicBezTo>
                  <a:pt x="24333" y="9733"/>
                  <a:pt x="2648" y="1619"/>
                  <a:pt x="40640" y="12700"/>
                </a:cubicBezTo>
                <a:cubicBezTo>
                  <a:pt x="51695" y="15924"/>
                  <a:pt x="62574" y="19742"/>
                  <a:pt x="73660" y="22860"/>
                </a:cubicBezTo>
                <a:cubicBezTo>
                  <a:pt x="106605" y="32126"/>
                  <a:pt x="169285" y="47573"/>
                  <a:pt x="198120" y="53340"/>
                </a:cubicBezTo>
                <a:cubicBezTo>
                  <a:pt x="219140" y="57544"/>
                  <a:pt x="240537" y="59628"/>
                  <a:pt x="261620" y="63500"/>
                </a:cubicBezTo>
                <a:cubicBezTo>
                  <a:pt x="330570" y="76164"/>
                  <a:pt x="344184" y="84703"/>
                  <a:pt x="424180" y="91440"/>
                </a:cubicBezTo>
                <a:cubicBezTo>
                  <a:pt x="470613" y="95350"/>
                  <a:pt x="517324" y="94545"/>
                  <a:pt x="563880" y="96520"/>
                </a:cubicBezTo>
                <a:lnTo>
                  <a:pt x="843280" y="109220"/>
                </a:lnTo>
                <a:lnTo>
                  <a:pt x="1171645" y="121815"/>
                </a:lnTo>
                <a:lnTo>
                  <a:pt x="1488477" y="132027"/>
                </a:lnTo>
                <a:cubicBezTo>
                  <a:pt x="1611549" y="134161"/>
                  <a:pt x="1805100" y="134611"/>
                  <a:pt x="1910080" y="134620"/>
                </a:cubicBezTo>
                <a:lnTo>
                  <a:pt x="2118360" y="132080"/>
                </a:ln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Freihandform: Form 43">
            <a:extLst>
              <a:ext uri="{FF2B5EF4-FFF2-40B4-BE49-F238E27FC236}">
                <a16:creationId xmlns:a16="http://schemas.microsoft.com/office/drawing/2014/main" id="{2CDD0E7F-B934-44D7-906A-F975F9FCDFCC}"/>
              </a:ext>
            </a:extLst>
          </p:cNvPr>
          <p:cNvSpPr/>
          <p:nvPr/>
        </p:nvSpPr>
        <p:spPr>
          <a:xfrm flipH="1" flipV="1">
            <a:off x="7916214" y="2750653"/>
            <a:ext cx="1022784" cy="149738"/>
          </a:xfrm>
          <a:custGeom>
            <a:avLst/>
            <a:gdLst>
              <a:gd name="connsiteX0" fmla="*/ 0 w 2038350"/>
              <a:gd name="connsiteY0" fmla="*/ 114931 h 114931"/>
              <a:gd name="connsiteX1" fmla="*/ 133350 w 2038350"/>
              <a:gd name="connsiteY1" fmla="*/ 105406 h 114931"/>
              <a:gd name="connsiteX2" fmla="*/ 161925 w 2038350"/>
              <a:gd name="connsiteY2" fmla="*/ 95881 h 114931"/>
              <a:gd name="connsiteX3" fmla="*/ 247650 w 2038350"/>
              <a:gd name="connsiteY3" fmla="*/ 86356 h 114931"/>
              <a:gd name="connsiteX4" fmla="*/ 438150 w 2038350"/>
              <a:gd name="connsiteY4" fmla="*/ 57781 h 114931"/>
              <a:gd name="connsiteX5" fmla="*/ 1647825 w 2038350"/>
              <a:gd name="connsiteY5" fmla="*/ 48256 h 114931"/>
              <a:gd name="connsiteX6" fmla="*/ 1952625 w 2038350"/>
              <a:gd name="connsiteY6" fmla="*/ 38731 h 114931"/>
              <a:gd name="connsiteX7" fmla="*/ 2028825 w 2038350"/>
              <a:gd name="connsiteY7" fmla="*/ 631 h 114931"/>
              <a:gd name="connsiteX8" fmla="*/ 2038350 w 2038350"/>
              <a:gd name="connsiteY8" fmla="*/ 631 h 114931"/>
              <a:gd name="connsiteX0" fmla="*/ 0 w 2038350"/>
              <a:gd name="connsiteY0" fmla="*/ 114931 h 137878"/>
              <a:gd name="connsiteX1" fmla="*/ 133350 w 2038350"/>
              <a:gd name="connsiteY1" fmla="*/ 105406 h 137878"/>
              <a:gd name="connsiteX2" fmla="*/ 161925 w 2038350"/>
              <a:gd name="connsiteY2" fmla="*/ 95881 h 137878"/>
              <a:gd name="connsiteX3" fmla="*/ 247650 w 2038350"/>
              <a:gd name="connsiteY3" fmla="*/ 86356 h 137878"/>
              <a:gd name="connsiteX4" fmla="*/ 484331 w 2038350"/>
              <a:gd name="connsiteY4" fmla="*/ 137830 h 137878"/>
              <a:gd name="connsiteX5" fmla="*/ 1647825 w 2038350"/>
              <a:gd name="connsiteY5" fmla="*/ 48256 h 137878"/>
              <a:gd name="connsiteX6" fmla="*/ 1952625 w 2038350"/>
              <a:gd name="connsiteY6" fmla="*/ 38731 h 137878"/>
              <a:gd name="connsiteX7" fmla="*/ 2028825 w 2038350"/>
              <a:gd name="connsiteY7" fmla="*/ 631 h 137878"/>
              <a:gd name="connsiteX8" fmla="*/ 2038350 w 2038350"/>
              <a:gd name="connsiteY8" fmla="*/ 631 h 137878"/>
              <a:gd name="connsiteX0" fmla="*/ 0 w 2038350"/>
              <a:gd name="connsiteY0" fmla="*/ 114931 h 150101"/>
              <a:gd name="connsiteX1" fmla="*/ 133350 w 2038350"/>
              <a:gd name="connsiteY1" fmla="*/ 105406 h 150101"/>
              <a:gd name="connsiteX2" fmla="*/ 161925 w 2038350"/>
              <a:gd name="connsiteY2" fmla="*/ 95881 h 150101"/>
              <a:gd name="connsiteX3" fmla="*/ 219941 w 2038350"/>
              <a:gd name="connsiteY3" fmla="*/ 144853 h 150101"/>
              <a:gd name="connsiteX4" fmla="*/ 484331 w 2038350"/>
              <a:gd name="connsiteY4" fmla="*/ 137830 h 150101"/>
              <a:gd name="connsiteX5" fmla="*/ 1647825 w 2038350"/>
              <a:gd name="connsiteY5" fmla="*/ 48256 h 150101"/>
              <a:gd name="connsiteX6" fmla="*/ 1952625 w 2038350"/>
              <a:gd name="connsiteY6" fmla="*/ 38731 h 150101"/>
              <a:gd name="connsiteX7" fmla="*/ 2028825 w 2038350"/>
              <a:gd name="connsiteY7" fmla="*/ 631 h 150101"/>
              <a:gd name="connsiteX8" fmla="*/ 2038350 w 2038350"/>
              <a:gd name="connsiteY8" fmla="*/ 631 h 150101"/>
              <a:gd name="connsiteX0" fmla="*/ 0 w 2038350"/>
              <a:gd name="connsiteY0" fmla="*/ 114931 h 150101"/>
              <a:gd name="connsiteX1" fmla="*/ 90247 w 2038350"/>
              <a:gd name="connsiteY1" fmla="*/ 139273 h 150101"/>
              <a:gd name="connsiteX2" fmla="*/ 161925 w 2038350"/>
              <a:gd name="connsiteY2" fmla="*/ 95881 h 150101"/>
              <a:gd name="connsiteX3" fmla="*/ 219941 w 2038350"/>
              <a:gd name="connsiteY3" fmla="*/ 144853 h 150101"/>
              <a:gd name="connsiteX4" fmla="*/ 484331 w 2038350"/>
              <a:gd name="connsiteY4" fmla="*/ 137830 h 150101"/>
              <a:gd name="connsiteX5" fmla="*/ 1647825 w 2038350"/>
              <a:gd name="connsiteY5" fmla="*/ 48256 h 150101"/>
              <a:gd name="connsiteX6" fmla="*/ 1952625 w 2038350"/>
              <a:gd name="connsiteY6" fmla="*/ 38731 h 150101"/>
              <a:gd name="connsiteX7" fmla="*/ 2028825 w 2038350"/>
              <a:gd name="connsiteY7" fmla="*/ 631 h 150101"/>
              <a:gd name="connsiteX8" fmla="*/ 2038350 w 2038350"/>
              <a:gd name="connsiteY8" fmla="*/ 631 h 150101"/>
              <a:gd name="connsiteX0" fmla="*/ 0 w 2038350"/>
              <a:gd name="connsiteY0" fmla="*/ 114931 h 147334"/>
              <a:gd name="connsiteX1" fmla="*/ 90247 w 2038350"/>
              <a:gd name="connsiteY1" fmla="*/ 139273 h 147334"/>
              <a:gd name="connsiteX2" fmla="*/ 168083 w 2038350"/>
              <a:gd name="connsiteY2" fmla="*/ 138984 h 147334"/>
              <a:gd name="connsiteX3" fmla="*/ 219941 w 2038350"/>
              <a:gd name="connsiteY3" fmla="*/ 144853 h 147334"/>
              <a:gd name="connsiteX4" fmla="*/ 484331 w 2038350"/>
              <a:gd name="connsiteY4" fmla="*/ 137830 h 147334"/>
              <a:gd name="connsiteX5" fmla="*/ 1647825 w 2038350"/>
              <a:gd name="connsiteY5" fmla="*/ 48256 h 147334"/>
              <a:gd name="connsiteX6" fmla="*/ 1952625 w 2038350"/>
              <a:gd name="connsiteY6" fmla="*/ 38731 h 147334"/>
              <a:gd name="connsiteX7" fmla="*/ 2028825 w 2038350"/>
              <a:gd name="connsiteY7" fmla="*/ 631 h 147334"/>
              <a:gd name="connsiteX8" fmla="*/ 2038350 w 2038350"/>
              <a:gd name="connsiteY8" fmla="*/ 631 h 147334"/>
              <a:gd name="connsiteX0" fmla="*/ 0 w 2038350"/>
              <a:gd name="connsiteY0" fmla="*/ 114931 h 145769"/>
              <a:gd name="connsiteX1" fmla="*/ 90247 w 2038350"/>
              <a:gd name="connsiteY1" fmla="*/ 139273 h 145769"/>
              <a:gd name="connsiteX2" fmla="*/ 168083 w 2038350"/>
              <a:gd name="connsiteY2" fmla="*/ 138984 h 145769"/>
              <a:gd name="connsiteX3" fmla="*/ 219941 w 2038350"/>
              <a:gd name="connsiteY3" fmla="*/ 144853 h 145769"/>
              <a:gd name="connsiteX4" fmla="*/ 484331 w 2038350"/>
              <a:gd name="connsiteY4" fmla="*/ 137830 h 145769"/>
              <a:gd name="connsiteX5" fmla="*/ 1141557 w 2038350"/>
              <a:gd name="connsiteY5" fmla="*/ 73366 h 145769"/>
              <a:gd name="connsiteX6" fmla="*/ 1647825 w 2038350"/>
              <a:gd name="connsiteY6" fmla="*/ 48256 h 145769"/>
              <a:gd name="connsiteX7" fmla="*/ 1952625 w 2038350"/>
              <a:gd name="connsiteY7" fmla="*/ 38731 h 145769"/>
              <a:gd name="connsiteX8" fmla="*/ 2028825 w 2038350"/>
              <a:gd name="connsiteY8" fmla="*/ 631 h 145769"/>
              <a:gd name="connsiteX9" fmla="*/ 2038350 w 2038350"/>
              <a:gd name="connsiteY9" fmla="*/ 631 h 145769"/>
              <a:gd name="connsiteX0" fmla="*/ 0 w 2038350"/>
              <a:gd name="connsiteY0" fmla="*/ 114931 h 146870"/>
              <a:gd name="connsiteX1" fmla="*/ 90247 w 2038350"/>
              <a:gd name="connsiteY1" fmla="*/ 139273 h 146870"/>
              <a:gd name="connsiteX2" fmla="*/ 168083 w 2038350"/>
              <a:gd name="connsiteY2" fmla="*/ 138984 h 146870"/>
              <a:gd name="connsiteX3" fmla="*/ 219941 w 2038350"/>
              <a:gd name="connsiteY3" fmla="*/ 144853 h 146870"/>
              <a:gd name="connsiteX4" fmla="*/ 484331 w 2038350"/>
              <a:gd name="connsiteY4" fmla="*/ 137830 h 146870"/>
              <a:gd name="connsiteX5" fmla="*/ 1166188 w 2038350"/>
              <a:gd name="connsiteY5" fmla="*/ 141099 h 146870"/>
              <a:gd name="connsiteX6" fmla="*/ 1647825 w 2038350"/>
              <a:gd name="connsiteY6" fmla="*/ 48256 h 146870"/>
              <a:gd name="connsiteX7" fmla="*/ 1952625 w 2038350"/>
              <a:gd name="connsiteY7" fmla="*/ 38731 h 146870"/>
              <a:gd name="connsiteX8" fmla="*/ 2028825 w 2038350"/>
              <a:gd name="connsiteY8" fmla="*/ 631 h 146870"/>
              <a:gd name="connsiteX9" fmla="*/ 2038350 w 2038350"/>
              <a:gd name="connsiteY9" fmla="*/ 631 h 146870"/>
              <a:gd name="connsiteX0" fmla="*/ 0 w 2038350"/>
              <a:gd name="connsiteY0" fmla="*/ 180897 h 212836"/>
              <a:gd name="connsiteX1" fmla="*/ 90247 w 2038350"/>
              <a:gd name="connsiteY1" fmla="*/ 205239 h 212836"/>
              <a:gd name="connsiteX2" fmla="*/ 168083 w 2038350"/>
              <a:gd name="connsiteY2" fmla="*/ 204950 h 212836"/>
              <a:gd name="connsiteX3" fmla="*/ 219941 w 2038350"/>
              <a:gd name="connsiteY3" fmla="*/ 210819 h 212836"/>
              <a:gd name="connsiteX4" fmla="*/ 484331 w 2038350"/>
              <a:gd name="connsiteY4" fmla="*/ 203796 h 212836"/>
              <a:gd name="connsiteX5" fmla="*/ 1166188 w 2038350"/>
              <a:gd name="connsiteY5" fmla="*/ 207065 h 212836"/>
              <a:gd name="connsiteX6" fmla="*/ 1647825 w 2038350"/>
              <a:gd name="connsiteY6" fmla="*/ 114222 h 212836"/>
              <a:gd name="connsiteX7" fmla="*/ 1860261 w 2038350"/>
              <a:gd name="connsiteY7" fmla="*/ 18 h 212836"/>
              <a:gd name="connsiteX8" fmla="*/ 2028825 w 2038350"/>
              <a:gd name="connsiteY8" fmla="*/ 66597 h 212836"/>
              <a:gd name="connsiteX9" fmla="*/ 2038350 w 2038350"/>
              <a:gd name="connsiteY9" fmla="*/ 66597 h 212836"/>
              <a:gd name="connsiteX0" fmla="*/ 0 w 2028902"/>
              <a:gd name="connsiteY0" fmla="*/ 262082 h 294021"/>
              <a:gd name="connsiteX1" fmla="*/ 90247 w 2028902"/>
              <a:gd name="connsiteY1" fmla="*/ 286424 h 294021"/>
              <a:gd name="connsiteX2" fmla="*/ 168083 w 2028902"/>
              <a:gd name="connsiteY2" fmla="*/ 286135 h 294021"/>
              <a:gd name="connsiteX3" fmla="*/ 219941 w 2028902"/>
              <a:gd name="connsiteY3" fmla="*/ 292004 h 294021"/>
              <a:gd name="connsiteX4" fmla="*/ 484331 w 2028902"/>
              <a:gd name="connsiteY4" fmla="*/ 284981 h 294021"/>
              <a:gd name="connsiteX5" fmla="*/ 1166188 w 2028902"/>
              <a:gd name="connsiteY5" fmla="*/ 288250 h 294021"/>
              <a:gd name="connsiteX6" fmla="*/ 1647825 w 2028902"/>
              <a:gd name="connsiteY6" fmla="*/ 195407 h 294021"/>
              <a:gd name="connsiteX7" fmla="*/ 1860261 w 2028902"/>
              <a:gd name="connsiteY7" fmla="*/ 81203 h 294021"/>
              <a:gd name="connsiteX8" fmla="*/ 2028825 w 2028902"/>
              <a:gd name="connsiteY8" fmla="*/ 147782 h 294021"/>
              <a:gd name="connsiteX9" fmla="*/ 1958301 w 2028902"/>
              <a:gd name="connsiteY9" fmla="*/ 0 h 294021"/>
              <a:gd name="connsiteX0" fmla="*/ 0 w 1958301"/>
              <a:gd name="connsiteY0" fmla="*/ 262082 h 294021"/>
              <a:gd name="connsiteX1" fmla="*/ 90247 w 1958301"/>
              <a:gd name="connsiteY1" fmla="*/ 286424 h 294021"/>
              <a:gd name="connsiteX2" fmla="*/ 168083 w 1958301"/>
              <a:gd name="connsiteY2" fmla="*/ 286135 h 294021"/>
              <a:gd name="connsiteX3" fmla="*/ 219941 w 1958301"/>
              <a:gd name="connsiteY3" fmla="*/ 292004 h 294021"/>
              <a:gd name="connsiteX4" fmla="*/ 484331 w 1958301"/>
              <a:gd name="connsiteY4" fmla="*/ 284981 h 294021"/>
              <a:gd name="connsiteX5" fmla="*/ 1166188 w 1958301"/>
              <a:gd name="connsiteY5" fmla="*/ 288250 h 294021"/>
              <a:gd name="connsiteX6" fmla="*/ 1647825 w 1958301"/>
              <a:gd name="connsiteY6" fmla="*/ 195407 h 294021"/>
              <a:gd name="connsiteX7" fmla="*/ 1860261 w 1958301"/>
              <a:gd name="connsiteY7" fmla="*/ 81203 h 294021"/>
              <a:gd name="connsiteX8" fmla="*/ 1914910 w 1958301"/>
              <a:gd name="connsiteY8" fmla="*/ 46182 h 294021"/>
              <a:gd name="connsiteX9" fmla="*/ 1958301 w 1958301"/>
              <a:gd name="connsiteY9" fmla="*/ 0 h 294021"/>
              <a:gd name="connsiteX0" fmla="*/ 0 w 1958301"/>
              <a:gd name="connsiteY0" fmla="*/ 262082 h 294021"/>
              <a:gd name="connsiteX1" fmla="*/ 90247 w 1958301"/>
              <a:gd name="connsiteY1" fmla="*/ 286424 h 294021"/>
              <a:gd name="connsiteX2" fmla="*/ 168083 w 1958301"/>
              <a:gd name="connsiteY2" fmla="*/ 286135 h 294021"/>
              <a:gd name="connsiteX3" fmla="*/ 219941 w 1958301"/>
              <a:gd name="connsiteY3" fmla="*/ 292004 h 294021"/>
              <a:gd name="connsiteX4" fmla="*/ 484331 w 1958301"/>
              <a:gd name="connsiteY4" fmla="*/ 284981 h 294021"/>
              <a:gd name="connsiteX5" fmla="*/ 1166188 w 1958301"/>
              <a:gd name="connsiteY5" fmla="*/ 288250 h 294021"/>
              <a:gd name="connsiteX6" fmla="*/ 1666297 w 1958301"/>
              <a:gd name="connsiteY6" fmla="*/ 192328 h 294021"/>
              <a:gd name="connsiteX7" fmla="*/ 1860261 w 1958301"/>
              <a:gd name="connsiteY7" fmla="*/ 81203 h 294021"/>
              <a:gd name="connsiteX8" fmla="*/ 1914910 w 1958301"/>
              <a:gd name="connsiteY8" fmla="*/ 46182 h 294021"/>
              <a:gd name="connsiteX9" fmla="*/ 1958301 w 1958301"/>
              <a:gd name="connsiteY9" fmla="*/ 0 h 294021"/>
              <a:gd name="connsiteX0" fmla="*/ 0 w 1958301"/>
              <a:gd name="connsiteY0" fmla="*/ 262082 h 292009"/>
              <a:gd name="connsiteX1" fmla="*/ 90247 w 1958301"/>
              <a:gd name="connsiteY1" fmla="*/ 286424 h 292009"/>
              <a:gd name="connsiteX2" fmla="*/ 168083 w 1958301"/>
              <a:gd name="connsiteY2" fmla="*/ 286135 h 292009"/>
              <a:gd name="connsiteX3" fmla="*/ 219941 w 1958301"/>
              <a:gd name="connsiteY3" fmla="*/ 292004 h 292009"/>
              <a:gd name="connsiteX4" fmla="*/ 484331 w 1958301"/>
              <a:gd name="connsiteY4" fmla="*/ 284981 h 292009"/>
              <a:gd name="connsiteX5" fmla="*/ 1166188 w 1958301"/>
              <a:gd name="connsiteY5" fmla="*/ 288250 h 292009"/>
              <a:gd name="connsiteX6" fmla="*/ 1461752 w 1958301"/>
              <a:gd name="connsiteY6" fmla="*/ 232834 h 292009"/>
              <a:gd name="connsiteX7" fmla="*/ 1666297 w 1958301"/>
              <a:gd name="connsiteY7" fmla="*/ 192328 h 292009"/>
              <a:gd name="connsiteX8" fmla="*/ 1860261 w 1958301"/>
              <a:gd name="connsiteY8" fmla="*/ 81203 h 292009"/>
              <a:gd name="connsiteX9" fmla="*/ 1914910 w 1958301"/>
              <a:gd name="connsiteY9" fmla="*/ 46182 h 292009"/>
              <a:gd name="connsiteX10" fmla="*/ 1958301 w 1958301"/>
              <a:gd name="connsiteY10" fmla="*/ 0 h 292009"/>
              <a:gd name="connsiteX0" fmla="*/ 0 w 1958301"/>
              <a:gd name="connsiteY0" fmla="*/ 262082 h 292009"/>
              <a:gd name="connsiteX1" fmla="*/ 90247 w 1958301"/>
              <a:gd name="connsiteY1" fmla="*/ 286424 h 292009"/>
              <a:gd name="connsiteX2" fmla="*/ 168083 w 1958301"/>
              <a:gd name="connsiteY2" fmla="*/ 286135 h 292009"/>
              <a:gd name="connsiteX3" fmla="*/ 219941 w 1958301"/>
              <a:gd name="connsiteY3" fmla="*/ 292004 h 292009"/>
              <a:gd name="connsiteX4" fmla="*/ 484331 w 1958301"/>
              <a:gd name="connsiteY4" fmla="*/ 284981 h 292009"/>
              <a:gd name="connsiteX5" fmla="*/ 1166188 w 1958301"/>
              <a:gd name="connsiteY5" fmla="*/ 288250 h 292009"/>
              <a:gd name="connsiteX6" fmla="*/ 1461752 w 1958301"/>
              <a:gd name="connsiteY6" fmla="*/ 251306 h 292009"/>
              <a:gd name="connsiteX7" fmla="*/ 1666297 w 1958301"/>
              <a:gd name="connsiteY7" fmla="*/ 192328 h 292009"/>
              <a:gd name="connsiteX8" fmla="*/ 1860261 w 1958301"/>
              <a:gd name="connsiteY8" fmla="*/ 81203 h 292009"/>
              <a:gd name="connsiteX9" fmla="*/ 1914910 w 1958301"/>
              <a:gd name="connsiteY9" fmla="*/ 46182 h 292009"/>
              <a:gd name="connsiteX10" fmla="*/ 1958301 w 1958301"/>
              <a:gd name="connsiteY10" fmla="*/ 0 h 292009"/>
              <a:gd name="connsiteX0" fmla="*/ 0 w 1958301"/>
              <a:gd name="connsiteY0" fmla="*/ 262082 h 292009"/>
              <a:gd name="connsiteX1" fmla="*/ 90247 w 1958301"/>
              <a:gd name="connsiteY1" fmla="*/ 286424 h 292009"/>
              <a:gd name="connsiteX2" fmla="*/ 168083 w 1958301"/>
              <a:gd name="connsiteY2" fmla="*/ 286135 h 292009"/>
              <a:gd name="connsiteX3" fmla="*/ 219941 w 1958301"/>
              <a:gd name="connsiteY3" fmla="*/ 292004 h 292009"/>
              <a:gd name="connsiteX4" fmla="*/ 484331 w 1958301"/>
              <a:gd name="connsiteY4" fmla="*/ 284981 h 292009"/>
              <a:gd name="connsiteX5" fmla="*/ 1166188 w 1958301"/>
              <a:gd name="connsiteY5" fmla="*/ 288250 h 292009"/>
              <a:gd name="connsiteX6" fmla="*/ 1461752 w 1958301"/>
              <a:gd name="connsiteY6" fmla="*/ 251306 h 292009"/>
              <a:gd name="connsiteX7" fmla="*/ 1666297 w 1958301"/>
              <a:gd name="connsiteY7" fmla="*/ 192328 h 292009"/>
              <a:gd name="connsiteX8" fmla="*/ 1757315 w 1958301"/>
              <a:gd name="connsiteY8" fmla="*/ 149706 h 292009"/>
              <a:gd name="connsiteX9" fmla="*/ 1860261 w 1958301"/>
              <a:gd name="connsiteY9" fmla="*/ 81203 h 292009"/>
              <a:gd name="connsiteX10" fmla="*/ 1914910 w 1958301"/>
              <a:gd name="connsiteY10" fmla="*/ 46182 h 292009"/>
              <a:gd name="connsiteX11" fmla="*/ 1958301 w 1958301"/>
              <a:gd name="connsiteY11" fmla="*/ 0 h 292009"/>
              <a:gd name="connsiteX0" fmla="*/ 0 w 1958301"/>
              <a:gd name="connsiteY0" fmla="*/ 262082 h 292009"/>
              <a:gd name="connsiteX1" fmla="*/ 90247 w 1958301"/>
              <a:gd name="connsiteY1" fmla="*/ 286424 h 292009"/>
              <a:gd name="connsiteX2" fmla="*/ 168083 w 1958301"/>
              <a:gd name="connsiteY2" fmla="*/ 286135 h 292009"/>
              <a:gd name="connsiteX3" fmla="*/ 259965 w 1958301"/>
              <a:gd name="connsiteY3" fmla="*/ 292004 h 292009"/>
              <a:gd name="connsiteX4" fmla="*/ 484331 w 1958301"/>
              <a:gd name="connsiteY4" fmla="*/ 284981 h 292009"/>
              <a:gd name="connsiteX5" fmla="*/ 1166188 w 1958301"/>
              <a:gd name="connsiteY5" fmla="*/ 288250 h 292009"/>
              <a:gd name="connsiteX6" fmla="*/ 1461752 w 1958301"/>
              <a:gd name="connsiteY6" fmla="*/ 251306 h 292009"/>
              <a:gd name="connsiteX7" fmla="*/ 1666297 w 1958301"/>
              <a:gd name="connsiteY7" fmla="*/ 192328 h 292009"/>
              <a:gd name="connsiteX8" fmla="*/ 1757315 w 1958301"/>
              <a:gd name="connsiteY8" fmla="*/ 149706 h 292009"/>
              <a:gd name="connsiteX9" fmla="*/ 1860261 w 1958301"/>
              <a:gd name="connsiteY9" fmla="*/ 81203 h 292009"/>
              <a:gd name="connsiteX10" fmla="*/ 1914910 w 1958301"/>
              <a:gd name="connsiteY10" fmla="*/ 46182 h 292009"/>
              <a:gd name="connsiteX11" fmla="*/ 1958301 w 1958301"/>
              <a:gd name="connsiteY11" fmla="*/ 0 h 292009"/>
              <a:gd name="connsiteX0" fmla="*/ 0 w 1958301"/>
              <a:gd name="connsiteY0" fmla="*/ 262082 h 292010"/>
              <a:gd name="connsiteX1" fmla="*/ 87168 w 1958301"/>
              <a:gd name="connsiteY1" fmla="*/ 280266 h 292010"/>
              <a:gd name="connsiteX2" fmla="*/ 168083 w 1958301"/>
              <a:gd name="connsiteY2" fmla="*/ 286135 h 292010"/>
              <a:gd name="connsiteX3" fmla="*/ 259965 w 1958301"/>
              <a:gd name="connsiteY3" fmla="*/ 292004 h 292010"/>
              <a:gd name="connsiteX4" fmla="*/ 484331 w 1958301"/>
              <a:gd name="connsiteY4" fmla="*/ 284981 h 292010"/>
              <a:gd name="connsiteX5" fmla="*/ 1166188 w 1958301"/>
              <a:gd name="connsiteY5" fmla="*/ 288250 h 292010"/>
              <a:gd name="connsiteX6" fmla="*/ 1461752 w 1958301"/>
              <a:gd name="connsiteY6" fmla="*/ 251306 h 292010"/>
              <a:gd name="connsiteX7" fmla="*/ 1666297 w 1958301"/>
              <a:gd name="connsiteY7" fmla="*/ 192328 h 292010"/>
              <a:gd name="connsiteX8" fmla="*/ 1757315 w 1958301"/>
              <a:gd name="connsiteY8" fmla="*/ 149706 h 292010"/>
              <a:gd name="connsiteX9" fmla="*/ 1860261 w 1958301"/>
              <a:gd name="connsiteY9" fmla="*/ 81203 h 292010"/>
              <a:gd name="connsiteX10" fmla="*/ 1914910 w 1958301"/>
              <a:gd name="connsiteY10" fmla="*/ 46182 h 292010"/>
              <a:gd name="connsiteX11" fmla="*/ 1958301 w 1958301"/>
              <a:gd name="connsiteY11" fmla="*/ 0 h 292010"/>
              <a:gd name="connsiteX0" fmla="*/ 0 w 1958301"/>
              <a:gd name="connsiteY0" fmla="*/ 252846 h 292010"/>
              <a:gd name="connsiteX1" fmla="*/ 87168 w 1958301"/>
              <a:gd name="connsiteY1" fmla="*/ 280266 h 292010"/>
              <a:gd name="connsiteX2" fmla="*/ 168083 w 1958301"/>
              <a:gd name="connsiteY2" fmla="*/ 286135 h 292010"/>
              <a:gd name="connsiteX3" fmla="*/ 259965 w 1958301"/>
              <a:gd name="connsiteY3" fmla="*/ 292004 h 292010"/>
              <a:gd name="connsiteX4" fmla="*/ 484331 w 1958301"/>
              <a:gd name="connsiteY4" fmla="*/ 284981 h 292010"/>
              <a:gd name="connsiteX5" fmla="*/ 1166188 w 1958301"/>
              <a:gd name="connsiteY5" fmla="*/ 288250 h 292010"/>
              <a:gd name="connsiteX6" fmla="*/ 1461752 w 1958301"/>
              <a:gd name="connsiteY6" fmla="*/ 251306 h 292010"/>
              <a:gd name="connsiteX7" fmla="*/ 1666297 w 1958301"/>
              <a:gd name="connsiteY7" fmla="*/ 192328 h 292010"/>
              <a:gd name="connsiteX8" fmla="*/ 1757315 w 1958301"/>
              <a:gd name="connsiteY8" fmla="*/ 149706 h 292010"/>
              <a:gd name="connsiteX9" fmla="*/ 1860261 w 1958301"/>
              <a:gd name="connsiteY9" fmla="*/ 81203 h 292010"/>
              <a:gd name="connsiteX10" fmla="*/ 1914910 w 1958301"/>
              <a:gd name="connsiteY10" fmla="*/ 46182 h 292010"/>
              <a:gd name="connsiteX11" fmla="*/ 1958301 w 1958301"/>
              <a:gd name="connsiteY11" fmla="*/ 0 h 292010"/>
              <a:gd name="connsiteX0" fmla="*/ 0 w 1958301"/>
              <a:gd name="connsiteY0" fmla="*/ 252846 h 292094"/>
              <a:gd name="connsiteX1" fmla="*/ 168083 w 1958301"/>
              <a:gd name="connsiteY1" fmla="*/ 286135 h 292094"/>
              <a:gd name="connsiteX2" fmla="*/ 259965 w 1958301"/>
              <a:gd name="connsiteY2" fmla="*/ 292004 h 292094"/>
              <a:gd name="connsiteX3" fmla="*/ 484331 w 1958301"/>
              <a:gd name="connsiteY3" fmla="*/ 284981 h 292094"/>
              <a:gd name="connsiteX4" fmla="*/ 1166188 w 1958301"/>
              <a:gd name="connsiteY4" fmla="*/ 288250 h 292094"/>
              <a:gd name="connsiteX5" fmla="*/ 1461752 w 1958301"/>
              <a:gd name="connsiteY5" fmla="*/ 251306 h 292094"/>
              <a:gd name="connsiteX6" fmla="*/ 1666297 w 1958301"/>
              <a:gd name="connsiteY6" fmla="*/ 192328 h 292094"/>
              <a:gd name="connsiteX7" fmla="*/ 1757315 w 1958301"/>
              <a:gd name="connsiteY7" fmla="*/ 149706 h 292094"/>
              <a:gd name="connsiteX8" fmla="*/ 1860261 w 1958301"/>
              <a:gd name="connsiteY8" fmla="*/ 81203 h 292094"/>
              <a:gd name="connsiteX9" fmla="*/ 1914910 w 1958301"/>
              <a:gd name="connsiteY9" fmla="*/ 46182 h 292094"/>
              <a:gd name="connsiteX10" fmla="*/ 1958301 w 1958301"/>
              <a:gd name="connsiteY10" fmla="*/ 0 h 292094"/>
              <a:gd name="connsiteX0" fmla="*/ 0 w 1958301"/>
              <a:gd name="connsiteY0" fmla="*/ 252846 h 293397"/>
              <a:gd name="connsiteX1" fmla="*/ 259965 w 1958301"/>
              <a:gd name="connsiteY1" fmla="*/ 292004 h 293397"/>
              <a:gd name="connsiteX2" fmla="*/ 484331 w 1958301"/>
              <a:gd name="connsiteY2" fmla="*/ 284981 h 293397"/>
              <a:gd name="connsiteX3" fmla="*/ 1166188 w 1958301"/>
              <a:gd name="connsiteY3" fmla="*/ 288250 h 293397"/>
              <a:gd name="connsiteX4" fmla="*/ 1461752 w 1958301"/>
              <a:gd name="connsiteY4" fmla="*/ 251306 h 293397"/>
              <a:gd name="connsiteX5" fmla="*/ 1666297 w 1958301"/>
              <a:gd name="connsiteY5" fmla="*/ 192328 h 293397"/>
              <a:gd name="connsiteX6" fmla="*/ 1757315 w 1958301"/>
              <a:gd name="connsiteY6" fmla="*/ 149706 h 293397"/>
              <a:gd name="connsiteX7" fmla="*/ 1860261 w 1958301"/>
              <a:gd name="connsiteY7" fmla="*/ 81203 h 293397"/>
              <a:gd name="connsiteX8" fmla="*/ 1914910 w 1958301"/>
              <a:gd name="connsiteY8" fmla="*/ 46182 h 293397"/>
              <a:gd name="connsiteX9" fmla="*/ 1958301 w 1958301"/>
              <a:gd name="connsiteY9" fmla="*/ 0 h 293397"/>
              <a:gd name="connsiteX0" fmla="*/ 0 w 1958301"/>
              <a:gd name="connsiteY0" fmla="*/ 261301 h 292900"/>
              <a:gd name="connsiteX1" fmla="*/ 259965 w 1958301"/>
              <a:gd name="connsiteY1" fmla="*/ 292004 h 292900"/>
              <a:gd name="connsiteX2" fmla="*/ 484331 w 1958301"/>
              <a:gd name="connsiteY2" fmla="*/ 284981 h 292900"/>
              <a:gd name="connsiteX3" fmla="*/ 1166188 w 1958301"/>
              <a:gd name="connsiteY3" fmla="*/ 288250 h 292900"/>
              <a:gd name="connsiteX4" fmla="*/ 1461752 w 1958301"/>
              <a:gd name="connsiteY4" fmla="*/ 251306 h 292900"/>
              <a:gd name="connsiteX5" fmla="*/ 1666297 w 1958301"/>
              <a:gd name="connsiteY5" fmla="*/ 192328 h 292900"/>
              <a:gd name="connsiteX6" fmla="*/ 1757315 w 1958301"/>
              <a:gd name="connsiteY6" fmla="*/ 149706 h 292900"/>
              <a:gd name="connsiteX7" fmla="*/ 1860261 w 1958301"/>
              <a:gd name="connsiteY7" fmla="*/ 81203 h 292900"/>
              <a:gd name="connsiteX8" fmla="*/ 1914910 w 1958301"/>
              <a:gd name="connsiteY8" fmla="*/ 46182 h 292900"/>
              <a:gd name="connsiteX9" fmla="*/ 1958301 w 1958301"/>
              <a:gd name="connsiteY9" fmla="*/ 0 h 292900"/>
              <a:gd name="connsiteX0" fmla="*/ 0 w 1950404"/>
              <a:gd name="connsiteY0" fmla="*/ 278210 h 292120"/>
              <a:gd name="connsiteX1" fmla="*/ 252068 w 1950404"/>
              <a:gd name="connsiteY1" fmla="*/ 292004 h 292120"/>
              <a:gd name="connsiteX2" fmla="*/ 476434 w 1950404"/>
              <a:gd name="connsiteY2" fmla="*/ 284981 h 292120"/>
              <a:gd name="connsiteX3" fmla="*/ 1158291 w 1950404"/>
              <a:gd name="connsiteY3" fmla="*/ 288250 h 292120"/>
              <a:gd name="connsiteX4" fmla="*/ 1453855 w 1950404"/>
              <a:gd name="connsiteY4" fmla="*/ 251306 h 292120"/>
              <a:gd name="connsiteX5" fmla="*/ 1658400 w 1950404"/>
              <a:gd name="connsiteY5" fmla="*/ 192328 h 292120"/>
              <a:gd name="connsiteX6" fmla="*/ 1749418 w 1950404"/>
              <a:gd name="connsiteY6" fmla="*/ 149706 h 292120"/>
              <a:gd name="connsiteX7" fmla="*/ 1852364 w 1950404"/>
              <a:gd name="connsiteY7" fmla="*/ 81203 h 292120"/>
              <a:gd name="connsiteX8" fmla="*/ 1907013 w 1950404"/>
              <a:gd name="connsiteY8" fmla="*/ 46182 h 292120"/>
              <a:gd name="connsiteX9" fmla="*/ 1950404 w 1950404"/>
              <a:gd name="connsiteY9" fmla="*/ 0 h 292120"/>
              <a:gd name="connsiteX0" fmla="*/ 0 w 1903027"/>
              <a:gd name="connsiteY0" fmla="*/ 278210 h 292118"/>
              <a:gd name="connsiteX1" fmla="*/ 204691 w 1903027"/>
              <a:gd name="connsiteY1" fmla="*/ 292004 h 292118"/>
              <a:gd name="connsiteX2" fmla="*/ 429057 w 1903027"/>
              <a:gd name="connsiteY2" fmla="*/ 284981 h 292118"/>
              <a:gd name="connsiteX3" fmla="*/ 1110914 w 1903027"/>
              <a:gd name="connsiteY3" fmla="*/ 288250 h 292118"/>
              <a:gd name="connsiteX4" fmla="*/ 1406478 w 1903027"/>
              <a:gd name="connsiteY4" fmla="*/ 251306 h 292118"/>
              <a:gd name="connsiteX5" fmla="*/ 1611023 w 1903027"/>
              <a:gd name="connsiteY5" fmla="*/ 192328 h 292118"/>
              <a:gd name="connsiteX6" fmla="*/ 1702041 w 1903027"/>
              <a:gd name="connsiteY6" fmla="*/ 149706 h 292118"/>
              <a:gd name="connsiteX7" fmla="*/ 1804987 w 1903027"/>
              <a:gd name="connsiteY7" fmla="*/ 81203 h 292118"/>
              <a:gd name="connsiteX8" fmla="*/ 1859636 w 1903027"/>
              <a:gd name="connsiteY8" fmla="*/ 46182 h 292118"/>
              <a:gd name="connsiteX9" fmla="*/ 1903027 w 1903027"/>
              <a:gd name="connsiteY9" fmla="*/ 0 h 292118"/>
              <a:gd name="connsiteX0" fmla="*/ 0 w 1863547"/>
              <a:gd name="connsiteY0" fmla="*/ 278210 h 292120"/>
              <a:gd name="connsiteX1" fmla="*/ 165211 w 1863547"/>
              <a:gd name="connsiteY1" fmla="*/ 292004 h 292120"/>
              <a:gd name="connsiteX2" fmla="*/ 389577 w 1863547"/>
              <a:gd name="connsiteY2" fmla="*/ 284981 h 292120"/>
              <a:gd name="connsiteX3" fmla="*/ 1071434 w 1863547"/>
              <a:gd name="connsiteY3" fmla="*/ 288250 h 292120"/>
              <a:gd name="connsiteX4" fmla="*/ 1366998 w 1863547"/>
              <a:gd name="connsiteY4" fmla="*/ 251306 h 292120"/>
              <a:gd name="connsiteX5" fmla="*/ 1571543 w 1863547"/>
              <a:gd name="connsiteY5" fmla="*/ 192328 h 292120"/>
              <a:gd name="connsiteX6" fmla="*/ 1662561 w 1863547"/>
              <a:gd name="connsiteY6" fmla="*/ 149706 h 292120"/>
              <a:gd name="connsiteX7" fmla="*/ 1765507 w 1863547"/>
              <a:gd name="connsiteY7" fmla="*/ 81203 h 292120"/>
              <a:gd name="connsiteX8" fmla="*/ 1820156 w 1863547"/>
              <a:gd name="connsiteY8" fmla="*/ 46182 h 292120"/>
              <a:gd name="connsiteX9" fmla="*/ 1863547 w 1863547"/>
              <a:gd name="connsiteY9" fmla="*/ 0 h 29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3547" h="292120">
                <a:moveTo>
                  <a:pt x="0" y="278210"/>
                </a:moveTo>
                <a:cubicBezTo>
                  <a:pt x="54159" y="286368"/>
                  <a:pt x="100282" y="290876"/>
                  <a:pt x="165211" y="292004"/>
                </a:cubicBezTo>
                <a:cubicBezTo>
                  <a:pt x="230141" y="293133"/>
                  <a:pt x="238540" y="285607"/>
                  <a:pt x="389577" y="284981"/>
                </a:cubicBezTo>
                <a:cubicBezTo>
                  <a:pt x="540614" y="284355"/>
                  <a:pt x="908531" y="296941"/>
                  <a:pt x="1071434" y="288250"/>
                </a:cubicBezTo>
                <a:cubicBezTo>
                  <a:pt x="1234337" y="279559"/>
                  <a:pt x="1283647" y="267293"/>
                  <a:pt x="1366998" y="251306"/>
                </a:cubicBezTo>
                <a:cubicBezTo>
                  <a:pt x="1450349" y="235319"/>
                  <a:pt x="1522282" y="206696"/>
                  <a:pt x="1571543" y="192328"/>
                </a:cubicBezTo>
                <a:cubicBezTo>
                  <a:pt x="1620804" y="177960"/>
                  <a:pt x="1630234" y="168227"/>
                  <a:pt x="1662561" y="149706"/>
                </a:cubicBezTo>
                <a:cubicBezTo>
                  <a:pt x="1694888" y="131185"/>
                  <a:pt x="1739241" y="98457"/>
                  <a:pt x="1765507" y="81203"/>
                </a:cubicBezTo>
                <a:cubicBezTo>
                  <a:pt x="1791773" y="63949"/>
                  <a:pt x="1804281" y="54120"/>
                  <a:pt x="1820156" y="46182"/>
                </a:cubicBezTo>
                <a:cubicBezTo>
                  <a:pt x="1822996" y="44762"/>
                  <a:pt x="1860372" y="0"/>
                  <a:pt x="1863547" y="0"/>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Freihandform: Form 45">
            <a:extLst>
              <a:ext uri="{FF2B5EF4-FFF2-40B4-BE49-F238E27FC236}">
                <a16:creationId xmlns:a16="http://schemas.microsoft.com/office/drawing/2014/main" id="{594AE1A1-86EA-48E6-93F0-AD075EE4E9EB}"/>
              </a:ext>
            </a:extLst>
          </p:cNvPr>
          <p:cNvSpPr/>
          <p:nvPr/>
        </p:nvSpPr>
        <p:spPr>
          <a:xfrm flipH="1" flipV="1">
            <a:off x="7767615" y="2984159"/>
            <a:ext cx="380686" cy="37239"/>
          </a:xfrm>
          <a:custGeom>
            <a:avLst/>
            <a:gdLst>
              <a:gd name="connsiteX0" fmla="*/ 0 w 434109"/>
              <a:gd name="connsiteY0" fmla="*/ 0 h 33900"/>
              <a:gd name="connsiteX1" fmla="*/ 138546 w 434109"/>
              <a:gd name="connsiteY1" fmla="*/ 12315 h 33900"/>
              <a:gd name="connsiteX2" fmla="*/ 246303 w 434109"/>
              <a:gd name="connsiteY2" fmla="*/ 27709 h 33900"/>
              <a:gd name="connsiteX3" fmla="*/ 434109 w 434109"/>
              <a:gd name="connsiteY3" fmla="*/ 33867 h 33900"/>
            </a:gdLst>
            <a:ahLst/>
            <a:cxnLst>
              <a:cxn ang="0">
                <a:pos x="connsiteX0" y="connsiteY0"/>
              </a:cxn>
              <a:cxn ang="0">
                <a:pos x="connsiteX1" y="connsiteY1"/>
              </a:cxn>
              <a:cxn ang="0">
                <a:pos x="connsiteX2" y="connsiteY2"/>
              </a:cxn>
              <a:cxn ang="0">
                <a:pos x="connsiteX3" y="connsiteY3"/>
              </a:cxn>
            </a:cxnLst>
            <a:rect l="l" t="t" r="r" b="b"/>
            <a:pathLst>
              <a:path w="434109" h="33900">
                <a:moveTo>
                  <a:pt x="0" y="0"/>
                </a:moveTo>
                <a:cubicBezTo>
                  <a:pt x="68528" y="11422"/>
                  <a:pt x="-55003" y="-8609"/>
                  <a:pt x="138546" y="12315"/>
                </a:cubicBezTo>
                <a:cubicBezTo>
                  <a:pt x="174619" y="16215"/>
                  <a:pt x="210165" y="24466"/>
                  <a:pt x="246303" y="27709"/>
                </a:cubicBezTo>
                <a:cubicBezTo>
                  <a:pt x="324483" y="34725"/>
                  <a:pt x="364897" y="33867"/>
                  <a:pt x="434109" y="33867"/>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Freihandform: Form 46">
            <a:extLst>
              <a:ext uri="{FF2B5EF4-FFF2-40B4-BE49-F238E27FC236}">
                <a16:creationId xmlns:a16="http://schemas.microsoft.com/office/drawing/2014/main" id="{337761C5-51D1-4CCB-AF4E-A8FE734A703C}"/>
              </a:ext>
            </a:extLst>
          </p:cNvPr>
          <p:cNvSpPr/>
          <p:nvPr/>
        </p:nvSpPr>
        <p:spPr>
          <a:xfrm flipH="1" flipV="1">
            <a:off x="7775555" y="2622054"/>
            <a:ext cx="210592" cy="378785"/>
          </a:xfrm>
          <a:custGeom>
            <a:avLst/>
            <a:gdLst>
              <a:gd name="connsiteX0" fmla="*/ 240145 w 240145"/>
              <a:gd name="connsiteY0" fmla="*/ 0 h 344824"/>
              <a:gd name="connsiteX1" fmla="*/ 221672 w 240145"/>
              <a:gd name="connsiteY1" fmla="*/ 30788 h 344824"/>
              <a:gd name="connsiteX2" fmla="*/ 172412 w 240145"/>
              <a:gd name="connsiteY2" fmla="*/ 101600 h 344824"/>
              <a:gd name="connsiteX3" fmla="*/ 147782 w 240145"/>
              <a:gd name="connsiteY3" fmla="*/ 126230 h 344824"/>
              <a:gd name="connsiteX4" fmla="*/ 135466 w 240145"/>
              <a:gd name="connsiteY4" fmla="*/ 150861 h 344824"/>
              <a:gd name="connsiteX5" fmla="*/ 116994 w 240145"/>
              <a:gd name="connsiteY5" fmla="*/ 169333 h 344824"/>
              <a:gd name="connsiteX6" fmla="*/ 104679 w 240145"/>
              <a:gd name="connsiteY6" fmla="*/ 190885 h 344824"/>
              <a:gd name="connsiteX7" fmla="*/ 92363 w 240145"/>
              <a:gd name="connsiteY7" fmla="*/ 206279 h 344824"/>
              <a:gd name="connsiteX8" fmla="*/ 80048 w 240145"/>
              <a:gd name="connsiteY8" fmla="*/ 224752 h 344824"/>
              <a:gd name="connsiteX9" fmla="*/ 36945 w 240145"/>
              <a:gd name="connsiteY9" fmla="*/ 267855 h 344824"/>
              <a:gd name="connsiteX10" fmla="*/ 27709 w 240145"/>
              <a:gd name="connsiteY10" fmla="*/ 280170 h 344824"/>
              <a:gd name="connsiteX11" fmla="*/ 21551 w 240145"/>
              <a:gd name="connsiteY11" fmla="*/ 289406 h 344824"/>
              <a:gd name="connsiteX12" fmla="*/ 12315 w 240145"/>
              <a:gd name="connsiteY12" fmla="*/ 314036 h 344824"/>
              <a:gd name="connsiteX13" fmla="*/ 9236 w 240145"/>
              <a:gd name="connsiteY13" fmla="*/ 332509 h 344824"/>
              <a:gd name="connsiteX14" fmla="*/ 0 w 240145"/>
              <a:gd name="connsiteY14" fmla="*/ 344824 h 344824"/>
              <a:gd name="connsiteX0" fmla="*/ 240145 w 240145"/>
              <a:gd name="connsiteY0" fmla="*/ 0 h 344824"/>
              <a:gd name="connsiteX1" fmla="*/ 221672 w 240145"/>
              <a:gd name="connsiteY1" fmla="*/ 30788 h 344824"/>
              <a:gd name="connsiteX2" fmla="*/ 172412 w 240145"/>
              <a:gd name="connsiteY2" fmla="*/ 101600 h 344824"/>
              <a:gd name="connsiteX3" fmla="*/ 147782 w 240145"/>
              <a:gd name="connsiteY3" fmla="*/ 126230 h 344824"/>
              <a:gd name="connsiteX4" fmla="*/ 135466 w 240145"/>
              <a:gd name="connsiteY4" fmla="*/ 150861 h 344824"/>
              <a:gd name="connsiteX5" fmla="*/ 116994 w 240145"/>
              <a:gd name="connsiteY5" fmla="*/ 169333 h 344824"/>
              <a:gd name="connsiteX6" fmla="*/ 104679 w 240145"/>
              <a:gd name="connsiteY6" fmla="*/ 190885 h 344824"/>
              <a:gd name="connsiteX7" fmla="*/ 92363 w 240145"/>
              <a:gd name="connsiteY7" fmla="*/ 206279 h 344824"/>
              <a:gd name="connsiteX8" fmla="*/ 80048 w 240145"/>
              <a:gd name="connsiteY8" fmla="*/ 224752 h 344824"/>
              <a:gd name="connsiteX9" fmla="*/ 36945 w 240145"/>
              <a:gd name="connsiteY9" fmla="*/ 267855 h 344824"/>
              <a:gd name="connsiteX10" fmla="*/ 21551 w 240145"/>
              <a:gd name="connsiteY10" fmla="*/ 289406 h 344824"/>
              <a:gd name="connsiteX11" fmla="*/ 12315 w 240145"/>
              <a:gd name="connsiteY11" fmla="*/ 314036 h 344824"/>
              <a:gd name="connsiteX12" fmla="*/ 9236 w 240145"/>
              <a:gd name="connsiteY12" fmla="*/ 332509 h 344824"/>
              <a:gd name="connsiteX13" fmla="*/ 0 w 240145"/>
              <a:gd name="connsiteY13" fmla="*/ 344824 h 344824"/>
              <a:gd name="connsiteX0" fmla="*/ 240145 w 240145"/>
              <a:gd name="connsiteY0" fmla="*/ 0 h 344824"/>
              <a:gd name="connsiteX1" fmla="*/ 221672 w 240145"/>
              <a:gd name="connsiteY1" fmla="*/ 30788 h 344824"/>
              <a:gd name="connsiteX2" fmla="*/ 172412 w 240145"/>
              <a:gd name="connsiteY2" fmla="*/ 101600 h 344824"/>
              <a:gd name="connsiteX3" fmla="*/ 147782 w 240145"/>
              <a:gd name="connsiteY3" fmla="*/ 126230 h 344824"/>
              <a:gd name="connsiteX4" fmla="*/ 135466 w 240145"/>
              <a:gd name="connsiteY4" fmla="*/ 150861 h 344824"/>
              <a:gd name="connsiteX5" fmla="*/ 116994 w 240145"/>
              <a:gd name="connsiteY5" fmla="*/ 169333 h 344824"/>
              <a:gd name="connsiteX6" fmla="*/ 104679 w 240145"/>
              <a:gd name="connsiteY6" fmla="*/ 190885 h 344824"/>
              <a:gd name="connsiteX7" fmla="*/ 92363 w 240145"/>
              <a:gd name="connsiteY7" fmla="*/ 206279 h 344824"/>
              <a:gd name="connsiteX8" fmla="*/ 80048 w 240145"/>
              <a:gd name="connsiteY8" fmla="*/ 224752 h 344824"/>
              <a:gd name="connsiteX9" fmla="*/ 21551 w 240145"/>
              <a:gd name="connsiteY9" fmla="*/ 289406 h 344824"/>
              <a:gd name="connsiteX10" fmla="*/ 12315 w 240145"/>
              <a:gd name="connsiteY10" fmla="*/ 314036 h 344824"/>
              <a:gd name="connsiteX11" fmla="*/ 9236 w 240145"/>
              <a:gd name="connsiteY11" fmla="*/ 332509 h 344824"/>
              <a:gd name="connsiteX12" fmla="*/ 0 w 240145"/>
              <a:gd name="connsiteY12" fmla="*/ 344824 h 344824"/>
              <a:gd name="connsiteX0" fmla="*/ 240145 w 240145"/>
              <a:gd name="connsiteY0" fmla="*/ 0 h 344824"/>
              <a:gd name="connsiteX1" fmla="*/ 221672 w 240145"/>
              <a:gd name="connsiteY1" fmla="*/ 30788 h 344824"/>
              <a:gd name="connsiteX2" fmla="*/ 172412 w 240145"/>
              <a:gd name="connsiteY2" fmla="*/ 101600 h 344824"/>
              <a:gd name="connsiteX3" fmla="*/ 147782 w 240145"/>
              <a:gd name="connsiteY3" fmla="*/ 126230 h 344824"/>
              <a:gd name="connsiteX4" fmla="*/ 135466 w 240145"/>
              <a:gd name="connsiteY4" fmla="*/ 150861 h 344824"/>
              <a:gd name="connsiteX5" fmla="*/ 116994 w 240145"/>
              <a:gd name="connsiteY5" fmla="*/ 169333 h 344824"/>
              <a:gd name="connsiteX6" fmla="*/ 104679 w 240145"/>
              <a:gd name="connsiteY6" fmla="*/ 190885 h 344824"/>
              <a:gd name="connsiteX7" fmla="*/ 92363 w 240145"/>
              <a:gd name="connsiteY7" fmla="*/ 206279 h 344824"/>
              <a:gd name="connsiteX8" fmla="*/ 80048 w 240145"/>
              <a:gd name="connsiteY8" fmla="*/ 224752 h 344824"/>
              <a:gd name="connsiteX9" fmla="*/ 12315 w 240145"/>
              <a:gd name="connsiteY9" fmla="*/ 314036 h 344824"/>
              <a:gd name="connsiteX10" fmla="*/ 9236 w 240145"/>
              <a:gd name="connsiteY10" fmla="*/ 332509 h 344824"/>
              <a:gd name="connsiteX11" fmla="*/ 0 w 240145"/>
              <a:gd name="connsiteY11" fmla="*/ 344824 h 344824"/>
              <a:gd name="connsiteX0" fmla="*/ 240145 w 240145"/>
              <a:gd name="connsiteY0" fmla="*/ 0 h 344824"/>
              <a:gd name="connsiteX1" fmla="*/ 221672 w 240145"/>
              <a:gd name="connsiteY1" fmla="*/ 30788 h 344824"/>
              <a:gd name="connsiteX2" fmla="*/ 172412 w 240145"/>
              <a:gd name="connsiteY2" fmla="*/ 101600 h 344824"/>
              <a:gd name="connsiteX3" fmla="*/ 147782 w 240145"/>
              <a:gd name="connsiteY3" fmla="*/ 126230 h 344824"/>
              <a:gd name="connsiteX4" fmla="*/ 135466 w 240145"/>
              <a:gd name="connsiteY4" fmla="*/ 150861 h 344824"/>
              <a:gd name="connsiteX5" fmla="*/ 116994 w 240145"/>
              <a:gd name="connsiteY5" fmla="*/ 169333 h 344824"/>
              <a:gd name="connsiteX6" fmla="*/ 104679 w 240145"/>
              <a:gd name="connsiteY6" fmla="*/ 190885 h 344824"/>
              <a:gd name="connsiteX7" fmla="*/ 92363 w 240145"/>
              <a:gd name="connsiteY7" fmla="*/ 206279 h 344824"/>
              <a:gd name="connsiteX8" fmla="*/ 80048 w 240145"/>
              <a:gd name="connsiteY8" fmla="*/ 224752 h 344824"/>
              <a:gd name="connsiteX9" fmla="*/ 12315 w 240145"/>
              <a:gd name="connsiteY9" fmla="*/ 314036 h 344824"/>
              <a:gd name="connsiteX10" fmla="*/ 38200 w 240145"/>
              <a:gd name="connsiteY10" fmla="*/ 294935 h 344824"/>
              <a:gd name="connsiteX11" fmla="*/ 0 w 240145"/>
              <a:gd name="connsiteY11" fmla="*/ 344824 h 344824"/>
              <a:gd name="connsiteX0" fmla="*/ 240145 w 240145"/>
              <a:gd name="connsiteY0" fmla="*/ 0 h 344824"/>
              <a:gd name="connsiteX1" fmla="*/ 221672 w 240145"/>
              <a:gd name="connsiteY1" fmla="*/ 30788 h 344824"/>
              <a:gd name="connsiteX2" fmla="*/ 172412 w 240145"/>
              <a:gd name="connsiteY2" fmla="*/ 101600 h 344824"/>
              <a:gd name="connsiteX3" fmla="*/ 147782 w 240145"/>
              <a:gd name="connsiteY3" fmla="*/ 126230 h 344824"/>
              <a:gd name="connsiteX4" fmla="*/ 135466 w 240145"/>
              <a:gd name="connsiteY4" fmla="*/ 150861 h 344824"/>
              <a:gd name="connsiteX5" fmla="*/ 116994 w 240145"/>
              <a:gd name="connsiteY5" fmla="*/ 169333 h 344824"/>
              <a:gd name="connsiteX6" fmla="*/ 104679 w 240145"/>
              <a:gd name="connsiteY6" fmla="*/ 190885 h 344824"/>
              <a:gd name="connsiteX7" fmla="*/ 92363 w 240145"/>
              <a:gd name="connsiteY7" fmla="*/ 206279 h 344824"/>
              <a:gd name="connsiteX8" fmla="*/ 80048 w 240145"/>
              <a:gd name="connsiteY8" fmla="*/ 224752 h 344824"/>
              <a:gd name="connsiteX9" fmla="*/ 12315 w 240145"/>
              <a:gd name="connsiteY9" fmla="*/ 314036 h 344824"/>
              <a:gd name="connsiteX10" fmla="*/ 27338 w 240145"/>
              <a:gd name="connsiteY10" fmla="*/ 289155 h 344824"/>
              <a:gd name="connsiteX11" fmla="*/ 0 w 240145"/>
              <a:gd name="connsiteY11" fmla="*/ 344824 h 344824"/>
              <a:gd name="connsiteX0" fmla="*/ 240145 w 240145"/>
              <a:gd name="connsiteY0" fmla="*/ 0 h 344824"/>
              <a:gd name="connsiteX1" fmla="*/ 221672 w 240145"/>
              <a:gd name="connsiteY1" fmla="*/ 30788 h 344824"/>
              <a:gd name="connsiteX2" fmla="*/ 172412 w 240145"/>
              <a:gd name="connsiteY2" fmla="*/ 101600 h 344824"/>
              <a:gd name="connsiteX3" fmla="*/ 147782 w 240145"/>
              <a:gd name="connsiteY3" fmla="*/ 126230 h 344824"/>
              <a:gd name="connsiteX4" fmla="*/ 116994 w 240145"/>
              <a:gd name="connsiteY4" fmla="*/ 169333 h 344824"/>
              <a:gd name="connsiteX5" fmla="*/ 104679 w 240145"/>
              <a:gd name="connsiteY5" fmla="*/ 190885 h 344824"/>
              <a:gd name="connsiteX6" fmla="*/ 92363 w 240145"/>
              <a:gd name="connsiteY6" fmla="*/ 206279 h 344824"/>
              <a:gd name="connsiteX7" fmla="*/ 80048 w 240145"/>
              <a:gd name="connsiteY7" fmla="*/ 224752 h 344824"/>
              <a:gd name="connsiteX8" fmla="*/ 12315 w 240145"/>
              <a:gd name="connsiteY8" fmla="*/ 314036 h 344824"/>
              <a:gd name="connsiteX9" fmla="*/ 27338 w 240145"/>
              <a:gd name="connsiteY9" fmla="*/ 289155 h 344824"/>
              <a:gd name="connsiteX10" fmla="*/ 0 w 240145"/>
              <a:gd name="connsiteY10" fmla="*/ 344824 h 344824"/>
              <a:gd name="connsiteX0" fmla="*/ 240145 w 240145"/>
              <a:gd name="connsiteY0" fmla="*/ 0 h 344824"/>
              <a:gd name="connsiteX1" fmla="*/ 221672 w 240145"/>
              <a:gd name="connsiteY1" fmla="*/ 30788 h 344824"/>
              <a:gd name="connsiteX2" fmla="*/ 172412 w 240145"/>
              <a:gd name="connsiteY2" fmla="*/ 101600 h 344824"/>
              <a:gd name="connsiteX3" fmla="*/ 140540 w 240145"/>
              <a:gd name="connsiteY3" fmla="*/ 134901 h 344824"/>
              <a:gd name="connsiteX4" fmla="*/ 116994 w 240145"/>
              <a:gd name="connsiteY4" fmla="*/ 169333 h 344824"/>
              <a:gd name="connsiteX5" fmla="*/ 104679 w 240145"/>
              <a:gd name="connsiteY5" fmla="*/ 190885 h 344824"/>
              <a:gd name="connsiteX6" fmla="*/ 92363 w 240145"/>
              <a:gd name="connsiteY6" fmla="*/ 206279 h 344824"/>
              <a:gd name="connsiteX7" fmla="*/ 80048 w 240145"/>
              <a:gd name="connsiteY7" fmla="*/ 224752 h 344824"/>
              <a:gd name="connsiteX8" fmla="*/ 12315 w 240145"/>
              <a:gd name="connsiteY8" fmla="*/ 314036 h 344824"/>
              <a:gd name="connsiteX9" fmla="*/ 27338 w 240145"/>
              <a:gd name="connsiteY9" fmla="*/ 289155 h 344824"/>
              <a:gd name="connsiteX10" fmla="*/ 0 w 240145"/>
              <a:gd name="connsiteY10" fmla="*/ 344824 h 344824"/>
              <a:gd name="connsiteX0" fmla="*/ 240145 w 240145"/>
              <a:gd name="connsiteY0" fmla="*/ 0 h 344824"/>
              <a:gd name="connsiteX1" fmla="*/ 221672 w 240145"/>
              <a:gd name="connsiteY1" fmla="*/ 30788 h 344824"/>
              <a:gd name="connsiteX2" fmla="*/ 172412 w 240145"/>
              <a:gd name="connsiteY2" fmla="*/ 101600 h 344824"/>
              <a:gd name="connsiteX3" fmla="*/ 140540 w 240145"/>
              <a:gd name="connsiteY3" fmla="*/ 134901 h 344824"/>
              <a:gd name="connsiteX4" fmla="*/ 116994 w 240145"/>
              <a:gd name="connsiteY4" fmla="*/ 169333 h 344824"/>
              <a:gd name="connsiteX5" fmla="*/ 92363 w 240145"/>
              <a:gd name="connsiteY5" fmla="*/ 206279 h 344824"/>
              <a:gd name="connsiteX6" fmla="*/ 80048 w 240145"/>
              <a:gd name="connsiteY6" fmla="*/ 224752 h 344824"/>
              <a:gd name="connsiteX7" fmla="*/ 12315 w 240145"/>
              <a:gd name="connsiteY7" fmla="*/ 314036 h 344824"/>
              <a:gd name="connsiteX8" fmla="*/ 27338 w 240145"/>
              <a:gd name="connsiteY8" fmla="*/ 289155 h 344824"/>
              <a:gd name="connsiteX9" fmla="*/ 0 w 240145"/>
              <a:gd name="connsiteY9" fmla="*/ 344824 h 344824"/>
              <a:gd name="connsiteX0" fmla="*/ 240145 w 240145"/>
              <a:gd name="connsiteY0" fmla="*/ 0 h 344824"/>
              <a:gd name="connsiteX1" fmla="*/ 221672 w 240145"/>
              <a:gd name="connsiteY1" fmla="*/ 30788 h 344824"/>
              <a:gd name="connsiteX2" fmla="*/ 172412 w 240145"/>
              <a:gd name="connsiteY2" fmla="*/ 101600 h 344824"/>
              <a:gd name="connsiteX3" fmla="*/ 116994 w 240145"/>
              <a:gd name="connsiteY3" fmla="*/ 169333 h 344824"/>
              <a:gd name="connsiteX4" fmla="*/ 92363 w 240145"/>
              <a:gd name="connsiteY4" fmla="*/ 206279 h 344824"/>
              <a:gd name="connsiteX5" fmla="*/ 80048 w 240145"/>
              <a:gd name="connsiteY5" fmla="*/ 224752 h 344824"/>
              <a:gd name="connsiteX6" fmla="*/ 12315 w 240145"/>
              <a:gd name="connsiteY6" fmla="*/ 314036 h 344824"/>
              <a:gd name="connsiteX7" fmla="*/ 27338 w 240145"/>
              <a:gd name="connsiteY7" fmla="*/ 289155 h 344824"/>
              <a:gd name="connsiteX8" fmla="*/ 0 w 240145"/>
              <a:gd name="connsiteY8" fmla="*/ 344824 h 344824"/>
              <a:gd name="connsiteX0" fmla="*/ 240145 w 240145"/>
              <a:gd name="connsiteY0" fmla="*/ 0 h 344824"/>
              <a:gd name="connsiteX1" fmla="*/ 221672 w 240145"/>
              <a:gd name="connsiteY1" fmla="*/ 30788 h 344824"/>
              <a:gd name="connsiteX2" fmla="*/ 172412 w 240145"/>
              <a:gd name="connsiteY2" fmla="*/ 101600 h 344824"/>
              <a:gd name="connsiteX3" fmla="*/ 92363 w 240145"/>
              <a:gd name="connsiteY3" fmla="*/ 206279 h 344824"/>
              <a:gd name="connsiteX4" fmla="*/ 80048 w 240145"/>
              <a:gd name="connsiteY4" fmla="*/ 224752 h 344824"/>
              <a:gd name="connsiteX5" fmla="*/ 12315 w 240145"/>
              <a:gd name="connsiteY5" fmla="*/ 314036 h 344824"/>
              <a:gd name="connsiteX6" fmla="*/ 27338 w 240145"/>
              <a:gd name="connsiteY6" fmla="*/ 289155 h 344824"/>
              <a:gd name="connsiteX7" fmla="*/ 0 w 240145"/>
              <a:gd name="connsiteY7" fmla="*/ 344824 h 34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145" h="344824">
                <a:moveTo>
                  <a:pt x="240145" y="0"/>
                </a:moveTo>
                <a:cubicBezTo>
                  <a:pt x="224917" y="38073"/>
                  <a:pt x="245324" y="-8633"/>
                  <a:pt x="221672" y="30788"/>
                </a:cubicBezTo>
                <a:cubicBezTo>
                  <a:pt x="194246" y="76499"/>
                  <a:pt x="193964" y="72352"/>
                  <a:pt x="172412" y="101600"/>
                </a:cubicBezTo>
                <a:cubicBezTo>
                  <a:pt x="150861" y="130849"/>
                  <a:pt x="107757" y="185754"/>
                  <a:pt x="92363" y="206279"/>
                </a:cubicBezTo>
                <a:cubicBezTo>
                  <a:pt x="76969" y="226804"/>
                  <a:pt x="93389" y="206793"/>
                  <a:pt x="80048" y="224752"/>
                </a:cubicBezTo>
                <a:cubicBezTo>
                  <a:pt x="66707" y="242711"/>
                  <a:pt x="24117" y="296077"/>
                  <a:pt x="12315" y="314036"/>
                </a:cubicBezTo>
                <a:cubicBezTo>
                  <a:pt x="11289" y="320194"/>
                  <a:pt x="29312" y="283233"/>
                  <a:pt x="27338" y="289155"/>
                </a:cubicBezTo>
                <a:cubicBezTo>
                  <a:pt x="25596" y="294381"/>
                  <a:pt x="3649" y="341176"/>
                  <a:pt x="0" y="344824"/>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feld 25">
            <a:extLst>
              <a:ext uri="{FF2B5EF4-FFF2-40B4-BE49-F238E27FC236}">
                <a16:creationId xmlns:a16="http://schemas.microsoft.com/office/drawing/2014/main" id="{65B580ED-EF45-44F9-B06B-BEABCFD66AB1}"/>
              </a:ext>
            </a:extLst>
          </p:cNvPr>
          <p:cNvSpPr txBox="1"/>
          <p:nvPr/>
        </p:nvSpPr>
        <p:spPr>
          <a:xfrm>
            <a:off x="2820537" y="5957118"/>
            <a:ext cx="1917513" cy="584775"/>
          </a:xfrm>
          <a:prstGeom prst="rect">
            <a:avLst/>
          </a:prstGeom>
          <a:noFill/>
        </p:spPr>
        <p:txBody>
          <a:bodyPr wrap="none" rtlCol="0">
            <a:spAutoFit/>
          </a:bodyPr>
          <a:lstStyle/>
          <a:p>
            <a:r>
              <a:rPr lang="en-GB" sz="3200" b="1">
                <a:solidFill>
                  <a:schemeClr val="accent1">
                    <a:lumMod val="75000"/>
                  </a:schemeClr>
                </a:solidFill>
                <a:latin typeface="Freestyle Script" panose="030804020302050B0404" pitchFamily="66" charset="0"/>
              </a:rPr>
              <a:t>human perception</a:t>
            </a:r>
          </a:p>
        </p:txBody>
      </p:sp>
      <p:sp>
        <p:nvSpPr>
          <p:cNvPr id="49" name="Textfeld 48">
            <a:extLst>
              <a:ext uri="{FF2B5EF4-FFF2-40B4-BE49-F238E27FC236}">
                <a16:creationId xmlns:a16="http://schemas.microsoft.com/office/drawing/2014/main" id="{72B766C5-8F99-4769-88F2-B54B829FD5AC}"/>
              </a:ext>
            </a:extLst>
          </p:cNvPr>
          <p:cNvSpPr txBox="1"/>
          <p:nvPr/>
        </p:nvSpPr>
        <p:spPr>
          <a:xfrm>
            <a:off x="2052211" y="6349411"/>
            <a:ext cx="2895344" cy="584775"/>
          </a:xfrm>
          <a:prstGeom prst="rect">
            <a:avLst/>
          </a:prstGeom>
          <a:noFill/>
        </p:spPr>
        <p:txBody>
          <a:bodyPr wrap="none" rtlCol="0">
            <a:spAutoFit/>
          </a:bodyPr>
          <a:lstStyle/>
          <a:p>
            <a:r>
              <a:rPr lang="en-GB" sz="3200" b="1" dirty="0">
                <a:solidFill>
                  <a:schemeClr val="accent1">
                    <a:lumMod val="75000"/>
                  </a:schemeClr>
                </a:solidFill>
                <a:latin typeface="Freestyle Script" panose="030804020302050B0404" pitchFamily="66" charset="0"/>
              </a:rPr>
              <a:t>about healthy environment</a:t>
            </a:r>
          </a:p>
        </p:txBody>
      </p:sp>
      <p:grpSp>
        <p:nvGrpSpPr>
          <p:cNvPr id="56" name="Gruppieren 55">
            <a:extLst>
              <a:ext uri="{FF2B5EF4-FFF2-40B4-BE49-F238E27FC236}">
                <a16:creationId xmlns:a16="http://schemas.microsoft.com/office/drawing/2014/main" id="{B052D65B-6AED-45C6-B556-CC7ECAE4FEC8}"/>
              </a:ext>
            </a:extLst>
          </p:cNvPr>
          <p:cNvGrpSpPr/>
          <p:nvPr/>
        </p:nvGrpSpPr>
        <p:grpSpPr>
          <a:xfrm>
            <a:off x="2571281" y="2395080"/>
            <a:ext cx="2135383" cy="1273731"/>
            <a:chOff x="2401673" y="3785730"/>
            <a:chExt cx="2135383" cy="1273731"/>
          </a:xfrm>
        </p:grpSpPr>
        <p:grpSp>
          <p:nvGrpSpPr>
            <p:cNvPr id="38" name="Gruppieren 37">
              <a:extLst>
                <a:ext uri="{FF2B5EF4-FFF2-40B4-BE49-F238E27FC236}">
                  <a16:creationId xmlns:a16="http://schemas.microsoft.com/office/drawing/2014/main" id="{E9EC6B16-D8DC-46CF-B283-2D8AEDA97311}"/>
                </a:ext>
              </a:extLst>
            </p:cNvPr>
            <p:cNvGrpSpPr/>
            <p:nvPr/>
          </p:nvGrpSpPr>
          <p:grpSpPr>
            <a:xfrm flipH="1" flipV="1">
              <a:off x="2974321" y="4144895"/>
              <a:ext cx="1562735" cy="435285"/>
              <a:chOff x="2694814" y="6334798"/>
              <a:chExt cx="1715261" cy="363540"/>
            </a:xfrm>
          </p:grpSpPr>
          <p:grpSp>
            <p:nvGrpSpPr>
              <p:cNvPr id="39" name="Gruppieren 38">
                <a:extLst>
                  <a:ext uri="{FF2B5EF4-FFF2-40B4-BE49-F238E27FC236}">
                    <a16:creationId xmlns:a16="http://schemas.microsoft.com/office/drawing/2014/main" id="{27DE4990-4036-41E3-98D3-0FC39BD352B6}"/>
                  </a:ext>
                </a:extLst>
              </p:cNvPr>
              <p:cNvGrpSpPr/>
              <p:nvPr/>
            </p:nvGrpSpPr>
            <p:grpSpPr>
              <a:xfrm flipH="1">
                <a:off x="2694814" y="6334798"/>
                <a:ext cx="470555" cy="363540"/>
                <a:chOff x="8562109" y="6339224"/>
                <a:chExt cx="434109" cy="363540"/>
              </a:xfrm>
            </p:grpSpPr>
            <p:sp>
              <p:nvSpPr>
                <p:cNvPr id="41" name="Freihandform: Form 40">
                  <a:extLst>
                    <a:ext uri="{FF2B5EF4-FFF2-40B4-BE49-F238E27FC236}">
                      <a16:creationId xmlns:a16="http://schemas.microsoft.com/office/drawing/2014/main" id="{CE8F6B12-5EB0-411F-A4A4-C1AA6E7CA211}"/>
                    </a:ext>
                  </a:extLst>
                </p:cNvPr>
                <p:cNvSpPr/>
                <p:nvPr/>
              </p:nvSpPr>
              <p:spPr>
                <a:xfrm>
                  <a:off x="8562109" y="6339224"/>
                  <a:ext cx="434109" cy="33900"/>
                </a:xfrm>
                <a:custGeom>
                  <a:avLst/>
                  <a:gdLst>
                    <a:gd name="connsiteX0" fmla="*/ 0 w 434109"/>
                    <a:gd name="connsiteY0" fmla="*/ 0 h 33900"/>
                    <a:gd name="connsiteX1" fmla="*/ 138546 w 434109"/>
                    <a:gd name="connsiteY1" fmla="*/ 12315 h 33900"/>
                    <a:gd name="connsiteX2" fmla="*/ 246303 w 434109"/>
                    <a:gd name="connsiteY2" fmla="*/ 27709 h 33900"/>
                    <a:gd name="connsiteX3" fmla="*/ 434109 w 434109"/>
                    <a:gd name="connsiteY3" fmla="*/ 33867 h 33900"/>
                  </a:gdLst>
                  <a:ahLst/>
                  <a:cxnLst>
                    <a:cxn ang="0">
                      <a:pos x="connsiteX0" y="connsiteY0"/>
                    </a:cxn>
                    <a:cxn ang="0">
                      <a:pos x="connsiteX1" y="connsiteY1"/>
                    </a:cxn>
                    <a:cxn ang="0">
                      <a:pos x="connsiteX2" y="connsiteY2"/>
                    </a:cxn>
                    <a:cxn ang="0">
                      <a:pos x="connsiteX3" y="connsiteY3"/>
                    </a:cxn>
                  </a:cxnLst>
                  <a:rect l="l" t="t" r="r" b="b"/>
                  <a:pathLst>
                    <a:path w="434109" h="33900">
                      <a:moveTo>
                        <a:pt x="0" y="0"/>
                      </a:moveTo>
                      <a:cubicBezTo>
                        <a:pt x="68528" y="11422"/>
                        <a:pt x="-55003" y="-8609"/>
                        <a:pt x="138546" y="12315"/>
                      </a:cubicBezTo>
                      <a:cubicBezTo>
                        <a:pt x="174619" y="16215"/>
                        <a:pt x="210165" y="24466"/>
                        <a:pt x="246303" y="27709"/>
                      </a:cubicBezTo>
                      <a:cubicBezTo>
                        <a:pt x="324483" y="34725"/>
                        <a:pt x="364897" y="33867"/>
                        <a:pt x="434109" y="33867"/>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Freihandform: Form 41">
                  <a:extLst>
                    <a:ext uri="{FF2B5EF4-FFF2-40B4-BE49-F238E27FC236}">
                      <a16:creationId xmlns:a16="http://schemas.microsoft.com/office/drawing/2014/main" id="{4FE283C8-ADCB-42CE-A6D7-0BB24B515279}"/>
                    </a:ext>
                  </a:extLst>
                </p:cNvPr>
                <p:cNvSpPr/>
                <p:nvPr/>
              </p:nvSpPr>
              <p:spPr>
                <a:xfrm>
                  <a:off x="8747019" y="6357940"/>
                  <a:ext cx="240145" cy="344824"/>
                </a:xfrm>
                <a:custGeom>
                  <a:avLst/>
                  <a:gdLst>
                    <a:gd name="connsiteX0" fmla="*/ 240145 w 240145"/>
                    <a:gd name="connsiteY0" fmla="*/ 0 h 344824"/>
                    <a:gd name="connsiteX1" fmla="*/ 221672 w 240145"/>
                    <a:gd name="connsiteY1" fmla="*/ 30788 h 344824"/>
                    <a:gd name="connsiteX2" fmla="*/ 172412 w 240145"/>
                    <a:gd name="connsiteY2" fmla="*/ 101600 h 344824"/>
                    <a:gd name="connsiteX3" fmla="*/ 147782 w 240145"/>
                    <a:gd name="connsiteY3" fmla="*/ 126230 h 344824"/>
                    <a:gd name="connsiteX4" fmla="*/ 135466 w 240145"/>
                    <a:gd name="connsiteY4" fmla="*/ 150861 h 344824"/>
                    <a:gd name="connsiteX5" fmla="*/ 116994 w 240145"/>
                    <a:gd name="connsiteY5" fmla="*/ 169333 h 344824"/>
                    <a:gd name="connsiteX6" fmla="*/ 104679 w 240145"/>
                    <a:gd name="connsiteY6" fmla="*/ 190885 h 344824"/>
                    <a:gd name="connsiteX7" fmla="*/ 92363 w 240145"/>
                    <a:gd name="connsiteY7" fmla="*/ 206279 h 344824"/>
                    <a:gd name="connsiteX8" fmla="*/ 80048 w 240145"/>
                    <a:gd name="connsiteY8" fmla="*/ 224752 h 344824"/>
                    <a:gd name="connsiteX9" fmla="*/ 36945 w 240145"/>
                    <a:gd name="connsiteY9" fmla="*/ 267855 h 344824"/>
                    <a:gd name="connsiteX10" fmla="*/ 27709 w 240145"/>
                    <a:gd name="connsiteY10" fmla="*/ 280170 h 344824"/>
                    <a:gd name="connsiteX11" fmla="*/ 21551 w 240145"/>
                    <a:gd name="connsiteY11" fmla="*/ 289406 h 344824"/>
                    <a:gd name="connsiteX12" fmla="*/ 12315 w 240145"/>
                    <a:gd name="connsiteY12" fmla="*/ 314036 h 344824"/>
                    <a:gd name="connsiteX13" fmla="*/ 9236 w 240145"/>
                    <a:gd name="connsiteY13" fmla="*/ 332509 h 344824"/>
                    <a:gd name="connsiteX14" fmla="*/ 0 w 240145"/>
                    <a:gd name="connsiteY14" fmla="*/ 344824 h 344824"/>
                    <a:gd name="connsiteX0" fmla="*/ 240145 w 240145"/>
                    <a:gd name="connsiteY0" fmla="*/ 0 h 344824"/>
                    <a:gd name="connsiteX1" fmla="*/ 221672 w 240145"/>
                    <a:gd name="connsiteY1" fmla="*/ 30788 h 344824"/>
                    <a:gd name="connsiteX2" fmla="*/ 172412 w 240145"/>
                    <a:gd name="connsiteY2" fmla="*/ 101600 h 344824"/>
                    <a:gd name="connsiteX3" fmla="*/ 147782 w 240145"/>
                    <a:gd name="connsiteY3" fmla="*/ 126230 h 344824"/>
                    <a:gd name="connsiteX4" fmla="*/ 135466 w 240145"/>
                    <a:gd name="connsiteY4" fmla="*/ 150861 h 344824"/>
                    <a:gd name="connsiteX5" fmla="*/ 116994 w 240145"/>
                    <a:gd name="connsiteY5" fmla="*/ 169333 h 344824"/>
                    <a:gd name="connsiteX6" fmla="*/ 104679 w 240145"/>
                    <a:gd name="connsiteY6" fmla="*/ 190885 h 344824"/>
                    <a:gd name="connsiteX7" fmla="*/ 92363 w 240145"/>
                    <a:gd name="connsiteY7" fmla="*/ 206279 h 344824"/>
                    <a:gd name="connsiteX8" fmla="*/ 80048 w 240145"/>
                    <a:gd name="connsiteY8" fmla="*/ 224752 h 344824"/>
                    <a:gd name="connsiteX9" fmla="*/ 36945 w 240145"/>
                    <a:gd name="connsiteY9" fmla="*/ 267855 h 344824"/>
                    <a:gd name="connsiteX10" fmla="*/ 27709 w 240145"/>
                    <a:gd name="connsiteY10" fmla="*/ 280170 h 344824"/>
                    <a:gd name="connsiteX11" fmla="*/ 21551 w 240145"/>
                    <a:gd name="connsiteY11" fmla="*/ 289406 h 344824"/>
                    <a:gd name="connsiteX12" fmla="*/ 9236 w 240145"/>
                    <a:gd name="connsiteY12" fmla="*/ 332509 h 344824"/>
                    <a:gd name="connsiteX13" fmla="*/ 0 w 240145"/>
                    <a:gd name="connsiteY13" fmla="*/ 344824 h 344824"/>
                    <a:gd name="connsiteX0" fmla="*/ 240145 w 240145"/>
                    <a:gd name="connsiteY0" fmla="*/ 0 h 344824"/>
                    <a:gd name="connsiteX1" fmla="*/ 221672 w 240145"/>
                    <a:gd name="connsiteY1" fmla="*/ 30788 h 344824"/>
                    <a:gd name="connsiteX2" fmla="*/ 172412 w 240145"/>
                    <a:gd name="connsiteY2" fmla="*/ 101600 h 344824"/>
                    <a:gd name="connsiteX3" fmla="*/ 147782 w 240145"/>
                    <a:gd name="connsiteY3" fmla="*/ 126230 h 344824"/>
                    <a:gd name="connsiteX4" fmla="*/ 135466 w 240145"/>
                    <a:gd name="connsiteY4" fmla="*/ 150861 h 344824"/>
                    <a:gd name="connsiteX5" fmla="*/ 116994 w 240145"/>
                    <a:gd name="connsiteY5" fmla="*/ 169333 h 344824"/>
                    <a:gd name="connsiteX6" fmla="*/ 104679 w 240145"/>
                    <a:gd name="connsiteY6" fmla="*/ 190885 h 344824"/>
                    <a:gd name="connsiteX7" fmla="*/ 92363 w 240145"/>
                    <a:gd name="connsiteY7" fmla="*/ 206279 h 344824"/>
                    <a:gd name="connsiteX8" fmla="*/ 80048 w 240145"/>
                    <a:gd name="connsiteY8" fmla="*/ 224752 h 344824"/>
                    <a:gd name="connsiteX9" fmla="*/ 36945 w 240145"/>
                    <a:gd name="connsiteY9" fmla="*/ 267855 h 344824"/>
                    <a:gd name="connsiteX10" fmla="*/ 27709 w 240145"/>
                    <a:gd name="connsiteY10" fmla="*/ 280170 h 344824"/>
                    <a:gd name="connsiteX11" fmla="*/ 9236 w 240145"/>
                    <a:gd name="connsiteY11" fmla="*/ 332509 h 344824"/>
                    <a:gd name="connsiteX12" fmla="*/ 0 w 240145"/>
                    <a:gd name="connsiteY12" fmla="*/ 344824 h 344824"/>
                    <a:gd name="connsiteX0" fmla="*/ 240145 w 240145"/>
                    <a:gd name="connsiteY0" fmla="*/ 0 h 344824"/>
                    <a:gd name="connsiteX1" fmla="*/ 221672 w 240145"/>
                    <a:gd name="connsiteY1" fmla="*/ 30788 h 344824"/>
                    <a:gd name="connsiteX2" fmla="*/ 172412 w 240145"/>
                    <a:gd name="connsiteY2" fmla="*/ 101600 h 344824"/>
                    <a:gd name="connsiteX3" fmla="*/ 147782 w 240145"/>
                    <a:gd name="connsiteY3" fmla="*/ 126230 h 344824"/>
                    <a:gd name="connsiteX4" fmla="*/ 135466 w 240145"/>
                    <a:gd name="connsiteY4" fmla="*/ 150861 h 344824"/>
                    <a:gd name="connsiteX5" fmla="*/ 116994 w 240145"/>
                    <a:gd name="connsiteY5" fmla="*/ 169333 h 344824"/>
                    <a:gd name="connsiteX6" fmla="*/ 104679 w 240145"/>
                    <a:gd name="connsiteY6" fmla="*/ 190885 h 344824"/>
                    <a:gd name="connsiteX7" fmla="*/ 92363 w 240145"/>
                    <a:gd name="connsiteY7" fmla="*/ 206279 h 344824"/>
                    <a:gd name="connsiteX8" fmla="*/ 80048 w 240145"/>
                    <a:gd name="connsiteY8" fmla="*/ 224752 h 344824"/>
                    <a:gd name="connsiteX9" fmla="*/ 36945 w 240145"/>
                    <a:gd name="connsiteY9" fmla="*/ 267855 h 344824"/>
                    <a:gd name="connsiteX10" fmla="*/ 9236 w 240145"/>
                    <a:gd name="connsiteY10" fmla="*/ 332509 h 344824"/>
                    <a:gd name="connsiteX11" fmla="*/ 0 w 240145"/>
                    <a:gd name="connsiteY11" fmla="*/ 344824 h 344824"/>
                    <a:gd name="connsiteX0" fmla="*/ 240145 w 240145"/>
                    <a:gd name="connsiteY0" fmla="*/ 0 h 344824"/>
                    <a:gd name="connsiteX1" fmla="*/ 221672 w 240145"/>
                    <a:gd name="connsiteY1" fmla="*/ 30788 h 344824"/>
                    <a:gd name="connsiteX2" fmla="*/ 172412 w 240145"/>
                    <a:gd name="connsiteY2" fmla="*/ 101600 h 344824"/>
                    <a:gd name="connsiteX3" fmla="*/ 147782 w 240145"/>
                    <a:gd name="connsiteY3" fmla="*/ 126230 h 344824"/>
                    <a:gd name="connsiteX4" fmla="*/ 135466 w 240145"/>
                    <a:gd name="connsiteY4" fmla="*/ 150861 h 344824"/>
                    <a:gd name="connsiteX5" fmla="*/ 116994 w 240145"/>
                    <a:gd name="connsiteY5" fmla="*/ 169333 h 344824"/>
                    <a:gd name="connsiteX6" fmla="*/ 104679 w 240145"/>
                    <a:gd name="connsiteY6" fmla="*/ 190885 h 344824"/>
                    <a:gd name="connsiteX7" fmla="*/ 92363 w 240145"/>
                    <a:gd name="connsiteY7" fmla="*/ 206279 h 344824"/>
                    <a:gd name="connsiteX8" fmla="*/ 80048 w 240145"/>
                    <a:gd name="connsiteY8" fmla="*/ 224752 h 344824"/>
                    <a:gd name="connsiteX9" fmla="*/ 9236 w 240145"/>
                    <a:gd name="connsiteY9" fmla="*/ 332509 h 344824"/>
                    <a:gd name="connsiteX10" fmla="*/ 0 w 240145"/>
                    <a:gd name="connsiteY10" fmla="*/ 344824 h 344824"/>
                    <a:gd name="connsiteX0" fmla="*/ 240145 w 240145"/>
                    <a:gd name="connsiteY0" fmla="*/ 0 h 344824"/>
                    <a:gd name="connsiteX1" fmla="*/ 221672 w 240145"/>
                    <a:gd name="connsiteY1" fmla="*/ 30788 h 344824"/>
                    <a:gd name="connsiteX2" fmla="*/ 172412 w 240145"/>
                    <a:gd name="connsiteY2" fmla="*/ 101600 h 344824"/>
                    <a:gd name="connsiteX3" fmla="*/ 135466 w 240145"/>
                    <a:gd name="connsiteY3" fmla="*/ 150861 h 344824"/>
                    <a:gd name="connsiteX4" fmla="*/ 116994 w 240145"/>
                    <a:gd name="connsiteY4" fmla="*/ 169333 h 344824"/>
                    <a:gd name="connsiteX5" fmla="*/ 104679 w 240145"/>
                    <a:gd name="connsiteY5" fmla="*/ 190885 h 344824"/>
                    <a:gd name="connsiteX6" fmla="*/ 92363 w 240145"/>
                    <a:gd name="connsiteY6" fmla="*/ 206279 h 344824"/>
                    <a:gd name="connsiteX7" fmla="*/ 80048 w 240145"/>
                    <a:gd name="connsiteY7" fmla="*/ 224752 h 344824"/>
                    <a:gd name="connsiteX8" fmla="*/ 9236 w 240145"/>
                    <a:gd name="connsiteY8" fmla="*/ 332509 h 344824"/>
                    <a:gd name="connsiteX9" fmla="*/ 0 w 240145"/>
                    <a:gd name="connsiteY9" fmla="*/ 344824 h 34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145" h="344824">
                      <a:moveTo>
                        <a:pt x="240145" y="0"/>
                      </a:moveTo>
                      <a:cubicBezTo>
                        <a:pt x="224917" y="38073"/>
                        <a:pt x="245324" y="-8633"/>
                        <a:pt x="221672" y="30788"/>
                      </a:cubicBezTo>
                      <a:cubicBezTo>
                        <a:pt x="194246" y="76499"/>
                        <a:pt x="186780" y="81588"/>
                        <a:pt x="172412" y="101600"/>
                      </a:cubicBezTo>
                      <a:cubicBezTo>
                        <a:pt x="158044" y="121612"/>
                        <a:pt x="144702" y="139572"/>
                        <a:pt x="135466" y="150861"/>
                      </a:cubicBezTo>
                      <a:cubicBezTo>
                        <a:pt x="126230" y="162150"/>
                        <a:pt x="122303" y="162431"/>
                        <a:pt x="116994" y="169333"/>
                      </a:cubicBezTo>
                      <a:cubicBezTo>
                        <a:pt x="111949" y="175891"/>
                        <a:pt x="109269" y="184001"/>
                        <a:pt x="104679" y="190885"/>
                      </a:cubicBezTo>
                      <a:cubicBezTo>
                        <a:pt x="101034" y="196353"/>
                        <a:pt x="96228" y="200964"/>
                        <a:pt x="92363" y="206279"/>
                      </a:cubicBezTo>
                      <a:cubicBezTo>
                        <a:pt x="88010" y="212264"/>
                        <a:pt x="93902" y="203714"/>
                        <a:pt x="80048" y="224752"/>
                      </a:cubicBezTo>
                      <a:lnTo>
                        <a:pt x="9236" y="332509"/>
                      </a:lnTo>
                      <a:cubicBezTo>
                        <a:pt x="7494" y="337735"/>
                        <a:pt x="3649" y="341176"/>
                        <a:pt x="0" y="344824"/>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0" name="Freihandform: Form 39">
                <a:extLst>
                  <a:ext uri="{FF2B5EF4-FFF2-40B4-BE49-F238E27FC236}">
                    <a16:creationId xmlns:a16="http://schemas.microsoft.com/office/drawing/2014/main" id="{4FAE567F-FA41-4F09-9A78-DEEB6D6FD1F5}"/>
                  </a:ext>
                </a:extLst>
              </p:cNvPr>
              <p:cNvSpPr/>
              <p:nvPr/>
            </p:nvSpPr>
            <p:spPr>
              <a:xfrm>
                <a:off x="2847340" y="6426201"/>
                <a:ext cx="1562735" cy="154408"/>
              </a:xfrm>
              <a:custGeom>
                <a:avLst/>
                <a:gdLst>
                  <a:gd name="connsiteX0" fmla="*/ 0 w 2118360"/>
                  <a:gd name="connsiteY0" fmla="*/ 0 h 139700"/>
                  <a:gd name="connsiteX1" fmla="*/ 40640 w 2118360"/>
                  <a:gd name="connsiteY1" fmla="*/ 12700 h 139700"/>
                  <a:gd name="connsiteX2" fmla="*/ 73660 w 2118360"/>
                  <a:gd name="connsiteY2" fmla="*/ 22860 h 139700"/>
                  <a:gd name="connsiteX3" fmla="*/ 198120 w 2118360"/>
                  <a:gd name="connsiteY3" fmla="*/ 53340 h 139700"/>
                  <a:gd name="connsiteX4" fmla="*/ 261620 w 2118360"/>
                  <a:gd name="connsiteY4" fmla="*/ 63500 h 139700"/>
                  <a:gd name="connsiteX5" fmla="*/ 424180 w 2118360"/>
                  <a:gd name="connsiteY5" fmla="*/ 91440 h 139700"/>
                  <a:gd name="connsiteX6" fmla="*/ 563880 w 2118360"/>
                  <a:gd name="connsiteY6" fmla="*/ 96520 h 139700"/>
                  <a:gd name="connsiteX7" fmla="*/ 843280 w 2118360"/>
                  <a:gd name="connsiteY7" fmla="*/ 109220 h 139700"/>
                  <a:gd name="connsiteX8" fmla="*/ 891540 w 2118360"/>
                  <a:gd name="connsiteY8" fmla="*/ 111760 h 139700"/>
                  <a:gd name="connsiteX9" fmla="*/ 1122680 w 2118360"/>
                  <a:gd name="connsiteY9" fmla="*/ 116840 h 139700"/>
                  <a:gd name="connsiteX10" fmla="*/ 1397000 w 2118360"/>
                  <a:gd name="connsiteY10" fmla="*/ 124460 h 139700"/>
                  <a:gd name="connsiteX11" fmla="*/ 1485900 w 2118360"/>
                  <a:gd name="connsiteY11" fmla="*/ 129540 h 139700"/>
                  <a:gd name="connsiteX12" fmla="*/ 1549400 w 2118360"/>
                  <a:gd name="connsiteY12" fmla="*/ 132080 h 139700"/>
                  <a:gd name="connsiteX13" fmla="*/ 1579880 w 2118360"/>
                  <a:gd name="connsiteY13" fmla="*/ 134620 h 139700"/>
                  <a:gd name="connsiteX14" fmla="*/ 1605280 w 2118360"/>
                  <a:gd name="connsiteY14" fmla="*/ 139700 h 139700"/>
                  <a:gd name="connsiteX15" fmla="*/ 1910080 w 2118360"/>
                  <a:gd name="connsiteY15" fmla="*/ 134620 h 139700"/>
                  <a:gd name="connsiteX16" fmla="*/ 2016760 w 2118360"/>
                  <a:gd name="connsiteY16" fmla="*/ 132080 h 139700"/>
                  <a:gd name="connsiteX17" fmla="*/ 2118360 w 2118360"/>
                  <a:gd name="connsiteY17" fmla="*/ 132080 h 139700"/>
                  <a:gd name="connsiteX0" fmla="*/ 0 w 2118360"/>
                  <a:gd name="connsiteY0" fmla="*/ 0 h 139700"/>
                  <a:gd name="connsiteX1" fmla="*/ 40640 w 2118360"/>
                  <a:gd name="connsiteY1" fmla="*/ 12700 h 139700"/>
                  <a:gd name="connsiteX2" fmla="*/ 73660 w 2118360"/>
                  <a:gd name="connsiteY2" fmla="*/ 22860 h 139700"/>
                  <a:gd name="connsiteX3" fmla="*/ 198120 w 2118360"/>
                  <a:gd name="connsiteY3" fmla="*/ 53340 h 139700"/>
                  <a:gd name="connsiteX4" fmla="*/ 261620 w 2118360"/>
                  <a:gd name="connsiteY4" fmla="*/ 63500 h 139700"/>
                  <a:gd name="connsiteX5" fmla="*/ 424180 w 2118360"/>
                  <a:gd name="connsiteY5" fmla="*/ 91440 h 139700"/>
                  <a:gd name="connsiteX6" fmla="*/ 563880 w 2118360"/>
                  <a:gd name="connsiteY6" fmla="*/ 96520 h 139700"/>
                  <a:gd name="connsiteX7" fmla="*/ 843280 w 2118360"/>
                  <a:gd name="connsiteY7" fmla="*/ 109220 h 139700"/>
                  <a:gd name="connsiteX8" fmla="*/ 891540 w 2118360"/>
                  <a:gd name="connsiteY8" fmla="*/ 111760 h 139700"/>
                  <a:gd name="connsiteX9" fmla="*/ 1122680 w 2118360"/>
                  <a:gd name="connsiteY9" fmla="*/ 116840 h 139700"/>
                  <a:gd name="connsiteX10" fmla="*/ 1397000 w 2118360"/>
                  <a:gd name="connsiteY10" fmla="*/ 124460 h 139700"/>
                  <a:gd name="connsiteX11" fmla="*/ 1485900 w 2118360"/>
                  <a:gd name="connsiteY11" fmla="*/ 129540 h 139700"/>
                  <a:gd name="connsiteX12" fmla="*/ 1549400 w 2118360"/>
                  <a:gd name="connsiteY12" fmla="*/ 132080 h 139700"/>
                  <a:gd name="connsiteX13" fmla="*/ 1579880 w 2118360"/>
                  <a:gd name="connsiteY13" fmla="*/ 134620 h 139700"/>
                  <a:gd name="connsiteX14" fmla="*/ 1688093 w 2118360"/>
                  <a:gd name="connsiteY14" fmla="*/ 139700 h 139700"/>
                  <a:gd name="connsiteX15" fmla="*/ 1910080 w 2118360"/>
                  <a:gd name="connsiteY15" fmla="*/ 134620 h 139700"/>
                  <a:gd name="connsiteX16" fmla="*/ 2016760 w 2118360"/>
                  <a:gd name="connsiteY16" fmla="*/ 132080 h 139700"/>
                  <a:gd name="connsiteX17" fmla="*/ 2118360 w 2118360"/>
                  <a:gd name="connsiteY17" fmla="*/ 132080 h 139700"/>
                  <a:gd name="connsiteX0" fmla="*/ 0 w 2118360"/>
                  <a:gd name="connsiteY0" fmla="*/ 0 h 135219"/>
                  <a:gd name="connsiteX1" fmla="*/ 40640 w 2118360"/>
                  <a:gd name="connsiteY1" fmla="*/ 12700 h 135219"/>
                  <a:gd name="connsiteX2" fmla="*/ 73660 w 2118360"/>
                  <a:gd name="connsiteY2" fmla="*/ 22860 h 135219"/>
                  <a:gd name="connsiteX3" fmla="*/ 198120 w 2118360"/>
                  <a:gd name="connsiteY3" fmla="*/ 53340 h 135219"/>
                  <a:gd name="connsiteX4" fmla="*/ 261620 w 2118360"/>
                  <a:gd name="connsiteY4" fmla="*/ 63500 h 135219"/>
                  <a:gd name="connsiteX5" fmla="*/ 424180 w 2118360"/>
                  <a:gd name="connsiteY5" fmla="*/ 91440 h 135219"/>
                  <a:gd name="connsiteX6" fmla="*/ 563880 w 2118360"/>
                  <a:gd name="connsiteY6" fmla="*/ 96520 h 135219"/>
                  <a:gd name="connsiteX7" fmla="*/ 843280 w 2118360"/>
                  <a:gd name="connsiteY7" fmla="*/ 109220 h 135219"/>
                  <a:gd name="connsiteX8" fmla="*/ 891540 w 2118360"/>
                  <a:gd name="connsiteY8" fmla="*/ 111760 h 135219"/>
                  <a:gd name="connsiteX9" fmla="*/ 1122680 w 2118360"/>
                  <a:gd name="connsiteY9" fmla="*/ 116840 h 135219"/>
                  <a:gd name="connsiteX10" fmla="*/ 1397000 w 2118360"/>
                  <a:gd name="connsiteY10" fmla="*/ 124460 h 135219"/>
                  <a:gd name="connsiteX11" fmla="*/ 1485900 w 2118360"/>
                  <a:gd name="connsiteY11" fmla="*/ 129540 h 135219"/>
                  <a:gd name="connsiteX12" fmla="*/ 1549400 w 2118360"/>
                  <a:gd name="connsiteY12" fmla="*/ 132080 h 135219"/>
                  <a:gd name="connsiteX13" fmla="*/ 1579880 w 2118360"/>
                  <a:gd name="connsiteY13" fmla="*/ 134620 h 135219"/>
                  <a:gd name="connsiteX14" fmla="*/ 1703867 w 2118360"/>
                  <a:gd name="connsiteY14" fmla="*/ 133882 h 135219"/>
                  <a:gd name="connsiteX15" fmla="*/ 1910080 w 2118360"/>
                  <a:gd name="connsiteY15" fmla="*/ 134620 h 135219"/>
                  <a:gd name="connsiteX16" fmla="*/ 2016760 w 2118360"/>
                  <a:gd name="connsiteY16" fmla="*/ 132080 h 135219"/>
                  <a:gd name="connsiteX17" fmla="*/ 2118360 w 2118360"/>
                  <a:gd name="connsiteY17" fmla="*/ 132080 h 135219"/>
                  <a:gd name="connsiteX0" fmla="*/ 0 w 2118360"/>
                  <a:gd name="connsiteY0" fmla="*/ 0 h 135396"/>
                  <a:gd name="connsiteX1" fmla="*/ 40640 w 2118360"/>
                  <a:gd name="connsiteY1" fmla="*/ 12700 h 135396"/>
                  <a:gd name="connsiteX2" fmla="*/ 73660 w 2118360"/>
                  <a:gd name="connsiteY2" fmla="*/ 22860 h 135396"/>
                  <a:gd name="connsiteX3" fmla="*/ 198120 w 2118360"/>
                  <a:gd name="connsiteY3" fmla="*/ 53340 h 135396"/>
                  <a:gd name="connsiteX4" fmla="*/ 261620 w 2118360"/>
                  <a:gd name="connsiteY4" fmla="*/ 63500 h 135396"/>
                  <a:gd name="connsiteX5" fmla="*/ 424180 w 2118360"/>
                  <a:gd name="connsiteY5" fmla="*/ 91440 h 135396"/>
                  <a:gd name="connsiteX6" fmla="*/ 563880 w 2118360"/>
                  <a:gd name="connsiteY6" fmla="*/ 96520 h 135396"/>
                  <a:gd name="connsiteX7" fmla="*/ 843280 w 2118360"/>
                  <a:gd name="connsiteY7" fmla="*/ 109220 h 135396"/>
                  <a:gd name="connsiteX8" fmla="*/ 891540 w 2118360"/>
                  <a:gd name="connsiteY8" fmla="*/ 111760 h 135396"/>
                  <a:gd name="connsiteX9" fmla="*/ 1122680 w 2118360"/>
                  <a:gd name="connsiteY9" fmla="*/ 116840 h 135396"/>
                  <a:gd name="connsiteX10" fmla="*/ 1397000 w 2118360"/>
                  <a:gd name="connsiteY10" fmla="*/ 124460 h 135396"/>
                  <a:gd name="connsiteX11" fmla="*/ 1485900 w 2118360"/>
                  <a:gd name="connsiteY11" fmla="*/ 129540 h 135396"/>
                  <a:gd name="connsiteX12" fmla="*/ 1549400 w 2118360"/>
                  <a:gd name="connsiteY12" fmla="*/ 132080 h 135396"/>
                  <a:gd name="connsiteX13" fmla="*/ 1583823 w 2118360"/>
                  <a:gd name="connsiteY13" fmla="*/ 128801 h 135396"/>
                  <a:gd name="connsiteX14" fmla="*/ 1703867 w 2118360"/>
                  <a:gd name="connsiteY14" fmla="*/ 133882 h 135396"/>
                  <a:gd name="connsiteX15" fmla="*/ 1910080 w 2118360"/>
                  <a:gd name="connsiteY15" fmla="*/ 134620 h 135396"/>
                  <a:gd name="connsiteX16" fmla="*/ 2016760 w 2118360"/>
                  <a:gd name="connsiteY16" fmla="*/ 132080 h 135396"/>
                  <a:gd name="connsiteX17" fmla="*/ 2118360 w 2118360"/>
                  <a:gd name="connsiteY17" fmla="*/ 132080 h 135396"/>
                  <a:gd name="connsiteX0" fmla="*/ 0 w 2118360"/>
                  <a:gd name="connsiteY0" fmla="*/ 0 h 135329"/>
                  <a:gd name="connsiteX1" fmla="*/ 40640 w 2118360"/>
                  <a:gd name="connsiteY1" fmla="*/ 12700 h 135329"/>
                  <a:gd name="connsiteX2" fmla="*/ 73660 w 2118360"/>
                  <a:gd name="connsiteY2" fmla="*/ 22860 h 135329"/>
                  <a:gd name="connsiteX3" fmla="*/ 198120 w 2118360"/>
                  <a:gd name="connsiteY3" fmla="*/ 53340 h 135329"/>
                  <a:gd name="connsiteX4" fmla="*/ 261620 w 2118360"/>
                  <a:gd name="connsiteY4" fmla="*/ 63500 h 135329"/>
                  <a:gd name="connsiteX5" fmla="*/ 424180 w 2118360"/>
                  <a:gd name="connsiteY5" fmla="*/ 91440 h 135329"/>
                  <a:gd name="connsiteX6" fmla="*/ 563880 w 2118360"/>
                  <a:gd name="connsiteY6" fmla="*/ 96520 h 135329"/>
                  <a:gd name="connsiteX7" fmla="*/ 843280 w 2118360"/>
                  <a:gd name="connsiteY7" fmla="*/ 109220 h 135329"/>
                  <a:gd name="connsiteX8" fmla="*/ 891540 w 2118360"/>
                  <a:gd name="connsiteY8" fmla="*/ 111760 h 135329"/>
                  <a:gd name="connsiteX9" fmla="*/ 1122680 w 2118360"/>
                  <a:gd name="connsiteY9" fmla="*/ 116840 h 135329"/>
                  <a:gd name="connsiteX10" fmla="*/ 1397000 w 2118360"/>
                  <a:gd name="connsiteY10" fmla="*/ 124460 h 135329"/>
                  <a:gd name="connsiteX11" fmla="*/ 1485900 w 2118360"/>
                  <a:gd name="connsiteY11" fmla="*/ 129540 h 135329"/>
                  <a:gd name="connsiteX12" fmla="*/ 1549400 w 2118360"/>
                  <a:gd name="connsiteY12" fmla="*/ 132080 h 135329"/>
                  <a:gd name="connsiteX13" fmla="*/ 1583823 w 2118360"/>
                  <a:gd name="connsiteY13" fmla="*/ 130740 h 135329"/>
                  <a:gd name="connsiteX14" fmla="*/ 1703867 w 2118360"/>
                  <a:gd name="connsiteY14" fmla="*/ 133882 h 135329"/>
                  <a:gd name="connsiteX15" fmla="*/ 1910080 w 2118360"/>
                  <a:gd name="connsiteY15" fmla="*/ 134620 h 135329"/>
                  <a:gd name="connsiteX16" fmla="*/ 2016760 w 2118360"/>
                  <a:gd name="connsiteY16" fmla="*/ 132080 h 135329"/>
                  <a:gd name="connsiteX17" fmla="*/ 2118360 w 2118360"/>
                  <a:gd name="connsiteY17" fmla="*/ 132080 h 135329"/>
                  <a:gd name="connsiteX0" fmla="*/ 0 w 2118360"/>
                  <a:gd name="connsiteY0" fmla="*/ 0 h 135288"/>
                  <a:gd name="connsiteX1" fmla="*/ 40640 w 2118360"/>
                  <a:gd name="connsiteY1" fmla="*/ 12700 h 135288"/>
                  <a:gd name="connsiteX2" fmla="*/ 73660 w 2118360"/>
                  <a:gd name="connsiteY2" fmla="*/ 22860 h 135288"/>
                  <a:gd name="connsiteX3" fmla="*/ 198120 w 2118360"/>
                  <a:gd name="connsiteY3" fmla="*/ 53340 h 135288"/>
                  <a:gd name="connsiteX4" fmla="*/ 261620 w 2118360"/>
                  <a:gd name="connsiteY4" fmla="*/ 63500 h 135288"/>
                  <a:gd name="connsiteX5" fmla="*/ 424180 w 2118360"/>
                  <a:gd name="connsiteY5" fmla="*/ 91440 h 135288"/>
                  <a:gd name="connsiteX6" fmla="*/ 563880 w 2118360"/>
                  <a:gd name="connsiteY6" fmla="*/ 96520 h 135288"/>
                  <a:gd name="connsiteX7" fmla="*/ 843280 w 2118360"/>
                  <a:gd name="connsiteY7" fmla="*/ 109220 h 135288"/>
                  <a:gd name="connsiteX8" fmla="*/ 891540 w 2118360"/>
                  <a:gd name="connsiteY8" fmla="*/ 111760 h 135288"/>
                  <a:gd name="connsiteX9" fmla="*/ 1122680 w 2118360"/>
                  <a:gd name="connsiteY9" fmla="*/ 116840 h 135288"/>
                  <a:gd name="connsiteX10" fmla="*/ 1397000 w 2118360"/>
                  <a:gd name="connsiteY10" fmla="*/ 124460 h 135288"/>
                  <a:gd name="connsiteX11" fmla="*/ 1485900 w 2118360"/>
                  <a:gd name="connsiteY11" fmla="*/ 129540 h 135288"/>
                  <a:gd name="connsiteX12" fmla="*/ 1549400 w 2118360"/>
                  <a:gd name="connsiteY12" fmla="*/ 132080 h 135288"/>
                  <a:gd name="connsiteX13" fmla="*/ 1703867 w 2118360"/>
                  <a:gd name="connsiteY13" fmla="*/ 133882 h 135288"/>
                  <a:gd name="connsiteX14" fmla="*/ 1910080 w 2118360"/>
                  <a:gd name="connsiteY14" fmla="*/ 134620 h 135288"/>
                  <a:gd name="connsiteX15" fmla="*/ 2016760 w 2118360"/>
                  <a:gd name="connsiteY15" fmla="*/ 132080 h 135288"/>
                  <a:gd name="connsiteX16" fmla="*/ 2118360 w 2118360"/>
                  <a:gd name="connsiteY16" fmla="*/ 132080 h 135288"/>
                  <a:gd name="connsiteX0" fmla="*/ 0 w 2118360"/>
                  <a:gd name="connsiteY0" fmla="*/ 0 h 135288"/>
                  <a:gd name="connsiteX1" fmla="*/ 40640 w 2118360"/>
                  <a:gd name="connsiteY1" fmla="*/ 12700 h 135288"/>
                  <a:gd name="connsiteX2" fmla="*/ 73660 w 2118360"/>
                  <a:gd name="connsiteY2" fmla="*/ 22860 h 135288"/>
                  <a:gd name="connsiteX3" fmla="*/ 198120 w 2118360"/>
                  <a:gd name="connsiteY3" fmla="*/ 53340 h 135288"/>
                  <a:gd name="connsiteX4" fmla="*/ 261620 w 2118360"/>
                  <a:gd name="connsiteY4" fmla="*/ 63500 h 135288"/>
                  <a:gd name="connsiteX5" fmla="*/ 424180 w 2118360"/>
                  <a:gd name="connsiteY5" fmla="*/ 91440 h 135288"/>
                  <a:gd name="connsiteX6" fmla="*/ 563880 w 2118360"/>
                  <a:gd name="connsiteY6" fmla="*/ 96520 h 135288"/>
                  <a:gd name="connsiteX7" fmla="*/ 843280 w 2118360"/>
                  <a:gd name="connsiteY7" fmla="*/ 109220 h 135288"/>
                  <a:gd name="connsiteX8" fmla="*/ 891540 w 2118360"/>
                  <a:gd name="connsiteY8" fmla="*/ 111760 h 135288"/>
                  <a:gd name="connsiteX9" fmla="*/ 1122680 w 2118360"/>
                  <a:gd name="connsiteY9" fmla="*/ 116840 h 135288"/>
                  <a:gd name="connsiteX10" fmla="*/ 1396999 w 2118360"/>
                  <a:gd name="connsiteY10" fmla="*/ 124460 h 135288"/>
                  <a:gd name="connsiteX11" fmla="*/ 1485900 w 2118360"/>
                  <a:gd name="connsiteY11" fmla="*/ 129540 h 135288"/>
                  <a:gd name="connsiteX12" fmla="*/ 1549400 w 2118360"/>
                  <a:gd name="connsiteY12" fmla="*/ 132080 h 135288"/>
                  <a:gd name="connsiteX13" fmla="*/ 1703867 w 2118360"/>
                  <a:gd name="connsiteY13" fmla="*/ 133882 h 135288"/>
                  <a:gd name="connsiteX14" fmla="*/ 1910080 w 2118360"/>
                  <a:gd name="connsiteY14" fmla="*/ 134620 h 135288"/>
                  <a:gd name="connsiteX15" fmla="*/ 2016760 w 2118360"/>
                  <a:gd name="connsiteY15" fmla="*/ 132080 h 135288"/>
                  <a:gd name="connsiteX16" fmla="*/ 2118360 w 2118360"/>
                  <a:gd name="connsiteY16" fmla="*/ 132080 h 135288"/>
                  <a:gd name="connsiteX0" fmla="*/ 0 w 2118360"/>
                  <a:gd name="connsiteY0" fmla="*/ 0 h 135288"/>
                  <a:gd name="connsiteX1" fmla="*/ 40640 w 2118360"/>
                  <a:gd name="connsiteY1" fmla="*/ 12700 h 135288"/>
                  <a:gd name="connsiteX2" fmla="*/ 73660 w 2118360"/>
                  <a:gd name="connsiteY2" fmla="*/ 22860 h 135288"/>
                  <a:gd name="connsiteX3" fmla="*/ 198120 w 2118360"/>
                  <a:gd name="connsiteY3" fmla="*/ 53340 h 135288"/>
                  <a:gd name="connsiteX4" fmla="*/ 261620 w 2118360"/>
                  <a:gd name="connsiteY4" fmla="*/ 63500 h 135288"/>
                  <a:gd name="connsiteX5" fmla="*/ 424180 w 2118360"/>
                  <a:gd name="connsiteY5" fmla="*/ 91440 h 135288"/>
                  <a:gd name="connsiteX6" fmla="*/ 563880 w 2118360"/>
                  <a:gd name="connsiteY6" fmla="*/ 96520 h 135288"/>
                  <a:gd name="connsiteX7" fmla="*/ 843280 w 2118360"/>
                  <a:gd name="connsiteY7" fmla="*/ 109220 h 135288"/>
                  <a:gd name="connsiteX8" fmla="*/ 891540 w 2118360"/>
                  <a:gd name="connsiteY8" fmla="*/ 111760 h 135288"/>
                  <a:gd name="connsiteX9" fmla="*/ 1396999 w 2118360"/>
                  <a:gd name="connsiteY9" fmla="*/ 124460 h 135288"/>
                  <a:gd name="connsiteX10" fmla="*/ 1485900 w 2118360"/>
                  <a:gd name="connsiteY10" fmla="*/ 129540 h 135288"/>
                  <a:gd name="connsiteX11" fmla="*/ 1549400 w 2118360"/>
                  <a:gd name="connsiteY11" fmla="*/ 132080 h 135288"/>
                  <a:gd name="connsiteX12" fmla="*/ 1703867 w 2118360"/>
                  <a:gd name="connsiteY12" fmla="*/ 133882 h 135288"/>
                  <a:gd name="connsiteX13" fmla="*/ 1910080 w 2118360"/>
                  <a:gd name="connsiteY13" fmla="*/ 134620 h 135288"/>
                  <a:gd name="connsiteX14" fmla="*/ 2016760 w 2118360"/>
                  <a:gd name="connsiteY14" fmla="*/ 132080 h 135288"/>
                  <a:gd name="connsiteX15" fmla="*/ 2118360 w 2118360"/>
                  <a:gd name="connsiteY15" fmla="*/ 132080 h 135288"/>
                  <a:gd name="connsiteX0" fmla="*/ 0 w 2118360"/>
                  <a:gd name="connsiteY0" fmla="*/ 0 h 135288"/>
                  <a:gd name="connsiteX1" fmla="*/ 40640 w 2118360"/>
                  <a:gd name="connsiteY1" fmla="*/ 12700 h 135288"/>
                  <a:gd name="connsiteX2" fmla="*/ 73660 w 2118360"/>
                  <a:gd name="connsiteY2" fmla="*/ 22860 h 135288"/>
                  <a:gd name="connsiteX3" fmla="*/ 198120 w 2118360"/>
                  <a:gd name="connsiteY3" fmla="*/ 53340 h 135288"/>
                  <a:gd name="connsiteX4" fmla="*/ 261620 w 2118360"/>
                  <a:gd name="connsiteY4" fmla="*/ 63500 h 135288"/>
                  <a:gd name="connsiteX5" fmla="*/ 424180 w 2118360"/>
                  <a:gd name="connsiteY5" fmla="*/ 91440 h 135288"/>
                  <a:gd name="connsiteX6" fmla="*/ 563880 w 2118360"/>
                  <a:gd name="connsiteY6" fmla="*/ 96520 h 135288"/>
                  <a:gd name="connsiteX7" fmla="*/ 843280 w 2118360"/>
                  <a:gd name="connsiteY7" fmla="*/ 109220 h 135288"/>
                  <a:gd name="connsiteX8" fmla="*/ 891540 w 2118360"/>
                  <a:gd name="connsiteY8" fmla="*/ 111760 h 135288"/>
                  <a:gd name="connsiteX9" fmla="*/ 1148563 w 2118360"/>
                  <a:gd name="connsiteY9" fmla="*/ 118642 h 135288"/>
                  <a:gd name="connsiteX10" fmla="*/ 1485900 w 2118360"/>
                  <a:gd name="connsiteY10" fmla="*/ 129540 h 135288"/>
                  <a:gd name="connsiteX11" fmla="*/ 1549400 w 2118360"/>
                  <a:gd name="connsiteY11" fmla="*/ 132080 h 135288"/>
                  <a:gd name="connsiteX12" fmla="*/ 1703867 w 2118360"/>
                  <a:gd name="connsiteY12" fmla="*/ 133882 h 135288"/>
                  <a:gd name="connsiteX13" fmla="*/ 1910080 w 2118360"/>
                  <a:gd name="connsiteY13" fmla="*/ 134620 h 135288"/>
                  <a:gd name="connsiteX14" fmla="*/ 2016760 w 2118360"/>
                  <a:gd name="connsiteY14" fmla="*/ 132080 h 135288"/>
                  <a:gd name="connsiteX15" fmla="*/ 2118360 w 2118360"/>
                  <a:gd name="connsiteY15" fmla="*/ 132080 h 135288"/>
                  <a:gd name="connsiteX0" fmla="*/ 0 w 2118360"/>
                  <a:gd name="connsiteY0" fmla="*/ 0 h 135288"/>
                  <a:gd name="connsiteX1" fmla="*/ 40640 w 2118360"/>
                  <a:gd name="connsiteY1" fmla="*/ 12700 h 135288"/>
                  <a:gd name="connsiteX2" fmla="*/ 73660 w 2118360"/>
                  <a:gd name="connsiteY2" fmla="*/ 22860 h 135288"/>
                  <a:gd name="connsiteX3" fmla="*/ 198120 w 2118360"/>
                  <a:gd name="connsiteY3" fmla="*/ 53340 h 135288"/>
                  <a:gd name="connsiteX4" fmla="*/ 261620 w 2118360"/>
                  <a:gd name="connsiteY4" fmla="*/ 63500 h 135288"/>
                  <a:gd name="connsiteX5" fmla="*/ 424180 w 2118360"/>
                  <a:gd name="connsiteY5" fmla="*/ 91440 h 135288"/>
                  <a:gd name="connsiteX6" fmla="*/ 563880 w 2118360"/>
                  <a:gd name="connsiteY6" fmla="*/ 96520 h 135288"/>
                  <a:gd name="connsiteX7" fmla="*/ 843280 w 2118360"/>
                  <a:gd name="connsiteY7" fmla="*/ 109220 h 135288"/>
                  <a:gd name="connsiteX8" fmla="*/ 891540 w 2118360"/>
                  <a:gd name="connsiteY8" fmla="*/ 111760 h 135288"/>
                  <a:gd name="connsiteX9" fmla="*/ 1148563 w 2118360"/>
                  <a:gd name="connsiteY9" fmla="*/ 118642 h 135288"/>
                  <a:gd name="connsiteX10" fmla="*/ 1485900 w 2118360"/>
                  <a:gd name="connsiteY10" fmla="*/ 129540 h 135288"/>
                  <a:gd name="connsiteX11" fmla="*/ 1549400 w 2118360"/>
                  <a:gd name="connsiteY11" fmla="*/ 132080 h 135288"/>
                  <a:gd name="connsiteX12" fmla="*/ 1703867 w 2118360"/>
                  <a:gd name="connsiteY12" fmla="*/ 133882 h 135288"/>
                  <a:gd name="connsiteX13" fmla="*/ 1910080 w 2118360"/>
                  <a:gd name="connsiteY13" fmla="*/ 134620 h 135288"/>
                  <a:gd name="connsiteX14" fmla="*/ 2118360 w 2118360"/>
                  <a:gd name="connsiteY14" fmla="*/ 132080 h 135288"/>
                  <a:gd name="connsiteX0" fmla="*/ 0 w 2118360"/>
                  <a:gd name="connsiteY0" fmla="*/ 0 h 135288"/>
                  <a:gd name="connsiteX1" fmla="*/ 40640 w 2118360"/>
                  <a:gd name="connsiteY1" fmla="*/ 12700 h 135288"/>
                  <a:gd name="connsiteX2" fmla="*/ 73660 w 2118360"/>
                  <a:gd name="connsiteY2" fmla="*/ 22860 h 135288"/>
                  <a:gd name="connsiteX3" fmla="*/ 198120 w 2118360"/>
                  <a:gd name="connsiteY3" fmla="*/ 53340 h 135288"/>
                  <a:gd name="connsiteX4" fmla="*/ 424180 w 2118360"/>
                  <a:gd name="connsiteY4" fmla="*/ 91440 h 135288"/>
                  <a:gd name="connsiteX5" fmla="*/ 563880 w 2118360"/>
                  <a:gd name="connsiteY5" fmla="*/ 96520 h 135288"/>
                  <a:gd name="connsiteX6" fmla="*/ 843280 w 2118360"/>
                  <a:gd name="connsiteY6" fmla="*/ 109220 h 135288"/>
                  <a:gd name="connsiteX7" fmla="*/ 891540 w 2118360"/>
                  <a:gd name="connsiteY7" fmla="*/ 111760 h 135288"/>
                  <a:gd name="connsiteX8" fmla="*/ 1148563 w 2118360"/>
                  <a:gd name="connsiteY8" fmla="*/ 118642 h 135288"/>
                  <a:gd name="connsiteX9" fmla="*/ 1485900 w 2118360"/>
                  <a:gd name="connsiteY9" fmla="*/ 129540 h 135288"/>
                  <a:gd name="connsiteX10" fmla="*/ 1549400 w 2118360"/>
                  <a:gd name="connsiteY10" fmla="*/ 132080 h 135288"/>
                  <a:gd name="connsiteX11" fmla="*/ 1703867 w 2118360"/>
                  <a:gd name="connsiteY11" fmla="*/ 133882 h 135288"/>
                  <a:gd name="connsiteX12" fmla="*/ 1910080 w 2118360"/>
                  <a:gd name="connsiteY12" fmla="*/ 134620 h 135288"/>
                  <a:gd name="connsiteX13" fmla="*/ 2118360 w 2118360"/>
                  <a:gd name="connsiteY13" fmla="*/ 132080 h 135288"/>
                  <a:gd name="connsiteX0" fmla="*/ 0 w 2118360"/>
                  <a:gd name="connsiteY0" fmla="*/ 0 h 135288"/>
                  <a:gd name="connsiteX1" fmla="*/ 40640 w 2118360"/>
                  <a:gd name="connsiteY1" fmla="*/ 12700 h 135288"/>
                  <a:gd name="connsiteX2" fmla="*/ 73660 w 2118360"/>
                  <a:gd name="connsiteY2" fmla="*/ 22860 h 135288"/>
                  <a:gd name="connsiteX3" fmla="*/ 198120 w 2118360"/>
                  <a:gd name="connsiteY3" fmla="*/ 53340 h 135288"/>
                  <a:gd name="connsiteX4" fmla="*/ 410886 w 2118360"/>
                  <a:gd name="connsiteY4" fmla="*/ 89260 h 135288"/>
                  <a:gd name="connsiteX5" fmla="*/ 563880 w 2118360"/>
                  <a:gd name="connsiteY5" fmla="*/ 96520 h 135288"/>
                  <a:gd name="connsiteX6" fmla="*/ 843280 w 2118360"/>
                  <a:gd name="connsiteY6" fmla="*/ 109220 h 135288"/>
                  <a:gd name="connsiteX7" fmla="*/ 891540 w 2118360"/>
                  <a:gd name="connsiteY7" fmla="*/ 111760 h 135288"/>
                  <a:gd name="connsiteX8" fmla="*/ 1148563 w 2118360"/>
                  <a:gd name="connsiteY8" fmla="*/ 118642 h 135288"/>
                  <a:gd name="connsiteX9" fmla="*/ 1485900 w 2118360"/>
                  <a:gd name="connsiteY9" fmla="*/ 129540 h 135288"/>
                  <a:gd name="connsiteX10" fmla="*/ 1549400 w 2118360"/>
                  <a:gd name="connsiteY10" fmla="*/ 132080 h 135288"/>
                  <a:gd name="connsiteX11" fmla="*/ 1703867 w 2118360"/>
                  <a:gd name="connsiteY11" fmla="*/ 133882 h 135288"/>
                  <a:gd name="connsiteX12" fmla="*/ 1910080 w 2118360"/>
                  <a:gd name="connsiteY12" fmla="*/ 134620 h 135288"/>
                  <a:gd name="connsiteX13" fmla="*/ 2118360 w 2118360"/>
                  <a:gd name="connsiteY13" fmla="*/ 132080 h 135288"/>
                  <a:gd name="connsiteX0" fmla="*/ 0 w 2118360"/>
                  <a:gd name="connsiteY0" fmla="*/ 0 h 135288"/>
                  <a:gd name="connsiteX1" fmla="*/ 40640 w 2118360"/>
                  <a:gd name="connsiteY1" fmla="*/ 12700 h 135288"/>
                  <a:gd name="connsiteX2" fmla="*/ 73660 w 2118360"/>
                  <a:gd name="connsiteY2" fmla="*/ 22860 h 135288"/>
                  <a:gd name="connsiteX3" fmla="*/ 198120 w 2118360"/>
                  <a:gd name="connsiteY3" fmla="*/ 53340 h 135288"/>
                  <a:gd name="connsiteX4" fmla="*/ 410886 w 2118360"/>
                  <a:gd name="connsiteY4" fmla="*/ 89260 h 135288"/>
                  <a:gd name="connsiteX5" fmla="*/ 563880 w 2118360"/>
                  <a:gd name="connsiteY5" fmla="*/ 96520 h 135288"/>
                  <a:gd name="connsiteX6" fmla="*/ 891540 w 2118360"/>
                  <a:gd name="connsiteY6" fmla="*/ 111760 h 135288"/>
                  <a:gd name="connsiteX7" fmla="*/ 1148563 w 2118360"/>
                  <a:gd name="connsiteY7" fmla="*/ 118642 h 135288"/>
                  <a:gd name="connsiteX8" fmla="*/ 1485900 w 2118360"/>
                  <a:gd name="connsiteY8" fmla="*/ 129540 h 135288"/>
                  <a:gd name="connsiteX9" fmla="*/ 1549400 w 2118360"/>
                  <a:gd name="connsiteY9" fmla="*/ 132080 h 135288"/>
                  <a:gd name="connsiteX10" fmla="*/ 1703867 w 2118360"/>
                  <a:gd name="connsiteY10" fmla="*/ 133882 h 135288"/>
                  <a:gd name="connsiteX11" fmla="*/ 1910080 w 2118360"/>
                  <a:gd name="connsiteY11" fmla="*/ 134620 h 135288"/>
                  <a:gd name="connsiteX12" fmla="*/ 2118360 w 2118360"/>
                  <a:gd name="connsiteY12" fmla="*/ 132080 h 135288"/>
                  <a:gd name="connsiteX0" fmla="*/ 0 w 2118360"/>
                  <a:gd name="connsiteY0" fmla="*/ 0 h 135288"/>
                  <a:gd name="connsiteX1" fmla="*/ 40640 w 2118360"/>
                  <a:gd name="connsiteY1" fmla="*/ 12700 h 135288"/>
                  <a:gd name="connsiteX2" fmla="*/ 73660 w 2118360"/>
                  <a:gd name="connsiteY2" fmla="*/ 22860 h 135288"/>
                  <a:gd name="connsiteX3" fmla="*/ 198120 w 2118360"/>
                  <a:gd name="connsiteY3" fmla="*/ 53340 h 135288"/>
                  <a:gd name="connsiteX4" fmla="*/ 410886 w 2118360"/>
                  <a:gd name="connsiteY4" fmla="*/ 89260 h 135288"/>
                  <a:gd name="connsiteX5" fmla="*/ 594901 w 2118360"/>
                  <a:gd name="connsiteY5" fmla="*/ 103059 h 135288"/>
                  <a:gd name="connsiteX6" fmla="*/ 891540 w 2118360"/>
                  <a:gd name="connsiteY6" fmla="*/ 111760 h 135288"/>
                  <a:gd name="connsiteX7" fmla="*/ 1148563 w 2118360"/>
                  <a:gd name="connsiteY7" fmla="*/ 118642 h 135288"/>
                  <a:gd name="connsiteX8" fmla="*/ 1485900 w 2118360"/>
                  <a:gd name="connsiteY8" fmla="*/ 129540 h 135288"/>
                  <a:gd name="connsiteX9" fmla="*/ 1549400 w 2118360"/>
                  <a:gd name="connsiteY9" fmla="*/ 132080 h 135288"/>
                  <a:gd name="connsiteX10" fmla="*/ 1703867 w 2118360"/>
                  <a:gd name="connsiteY10" fmla="*/ 133882 h 135288"/>
                  <a:gd name="connsiteX11" fmla="*/ 1910080 w 2118360"/>
                  <a:gd name="connsiteY11" fmla="*/ 134620 h 135288"/>
                  <a:gd name="connsiteX12" fmla="*/ 2118360 w 2118360"/>
                  <a:gd name="connsiteY12" fmla="*/ 132080 h 135288"/>
                  <a:gd name="connsiteX0" fmla="*/ 0 w 2118360"/>
                  <a:gd name="connsiteY0" fmla="*/ 0 h 135288"/>
                  <a:gd name="connsiteX1" fmla="*/ 40640 w 2118360"/>
                  <a:gd name="connsiteY1" fmla="*/ 12700 h 135288"/>
                  <a:gd name="connsiteX2" fmla="*/ 73660 w 2118360"/>
                  <a:gd name="connsiteY2" fmla="*/ 22860 h 135288"/>
                  <a:gd name="connsiteX3" fmla="*/ 198120 w 2118360"/>
                  <a:gd name="connsiteY3" fmla="*/ 53340 h 135288"/>
                  <a:gd name="connsiteX4" fmla="*/ 410886 w 2118360"/>
                  <a:gd name="connsiteY4" fmla="*/ 89260 h 135288"/>
                  <a:gd name="connsiteX5" fmla="*/ 594901 w 2118360"/>
                  <a:gd name="connsiteY5" fmla="*/ 103059 h 135288"/>
                  <a:gd name="connsiteX6" fmla="*/ 891540 w 2118360"/>
                  <a:gd name="connsiteY6" fmla="*/ 111760 h 135288"/>
                  <a:gd name="connsiteX7" fmla="*/ 1148563 w 2118360"/>
                  <a:gd name="connsiteY7" fmla="*/ 118642 h 135288"/>
                  <a:gd name="connsiteX8" fmla="*/ 1485900 w 2118360"/>
                  <a:gd name="connsiteY8" fmla="*/ 129540 h 135288"/>
                  <a:gd name="connsiteX9" fmla="*/ 1703867 w 2118360"/>
                  <a:gd name="connsiteY9" fmla="*/ 133882 h 135288"/>
                  <a:gd name="connsiteX10" fmla="*/ 1910080 w 2118360"/>
                  <a:gd name="connsiteY10" fmla="*/ 134620 h 135288"/>
                  <a:gd name="connsiteX11" fmla="*/ 2118360 w 2118360"/>
                  <a:gd name="connsiteY11" fmla="*/ 132080 h 135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8360" h="135288">
                    <a:moveTo>
                      <a:pt x="0" y="0"/>
                    </a:moveTo>
                    <a:cubicBezTo>
                      <a:pt x="24333" y="9733"/>
                      <a:pt x="2648" y="1619"/>
                      <a:pt x="40640" y="12700"/>
                    </a:cubicBezTo>
                    <a:cubicBezTo>
                      <a:pt x="51695" y="15924"/>
                      <a:pt x="62574" y="19742"/>
                      <a:pt x="73660" y="22860"/>
                    </a:cubicBezTo>
                    <a:cubicBezTo>
                      <a:pt x="106605" y="32126"/>
                      <a:pt x="141916" y="42273"/>
                      <a:pt x="198120" y="53340"/>
                    </a:cubicBezTo>
                    <a:cubicBezTo>
                      <a:pt x="254324" y="64407"/>
                      <a:pt x="344756" y="80974"/>
                      <a:pt x="410886" y="89260"/>
                    </a:cubicBezTo>
                    <a:cubicBezTo>
                      <a:pt x="477016" y="97546"/>
                      <a:pt x="548345" y="101084"/>
                      <a:pt x="594901" y="103059"/>
                    </a:cubicBezTo>
                    <a:lnTo>
                      <a:pt x="891540" y="111760"/>
                    </a:lnTo>
                    <a:lnTo>
                      <a:pt x="1148563" y="118642"/>
                    </a:lnTo>
                    <a:lnTo>
                      <a:pt x="1485900" y="129540"/>
                    </a:lnTo>
                    <a:lnTo>
                      <a:pt x="1703867" y="133882"/>
                    </a:lnTo>
                    <a:cubicBezTo>
                      <a:pt x="1763980" y="134305"/>
                      <a:pt x="1808480" y="136313"/>
                      <a:pt x="1910080" y="134620"/>
                    </a:cubicBezTo>
                    <a:lnTo>
                      <a:pt x="2118360" y="132080"/>
                    </a:ln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0" name="Textfeld 49">
              <a:extLst>
                <a:ext uri="{FF2B5EF4-FFF2-40B4-BE49-F238E27FC236}">
                  <a16:creationId xmlns:a16="http://schemas.microsoft.com/office/drawing/2014/main" id="{D137878E-0656-484A-843C-D950B04D91B9}"/>
                </a:ext>
              </a:extLst>
            </p:cNvPr>
            <p:cNvSpPr txBox="1"/>
            <p:nvPr/>
          </p:nvSpPr>
          <p:spPr>
            <a:xfrm>
              <a:off x="2401673" y="3785730"/>
              <a:ext cx="1903085" cy="584775"/>
            </a:xfrm>
            <a:prstGeom prst="rect">
              <a:avLst/>
            </a:prstGeom>
            <a:noFill/>
          </p:spPr>
          <p:txBody>
            <a:bodyPr wrap="none" rtlCol="0">
              <a:spAutoFit/>
            </a:bodyPr>
            <a:lstStyle/>
            <a:p>
              <a:r>
                <a:rPr lang="en-GB" sz="3200" b="1">
                  <a:solidFill>
                    <a:schemeClr val="accent1">
                      <a:lumMod val="75000"/>
                    </a:schemeClr>
                  </a:solidFill>
                  <a:latin typeface="Freestyle Script" panose="030804020302050B0404" pitchFamily="66" charset="0"/>
                </a:rPr>
                <a:t>public awareness</a:t>
              </a:r>
            </a:p>
          </p:txBody>
        </p:sp>
        <p:sp>
          <p:nvSpPr>
            <p:cNvPr id="51" name="Textfeld 50">
              <a:extLst>
                <a:ext uri="{FF2B5EF4-FFF2-40B4-BE49-F238E27FC236}">
                  <a16:creationId xmlns:a16="http://schemas.microsoft.com/office/drawing/2014/main" id="{AB3C8122-0D4C-4156-8358-212DBB6F18D2}"/>
                </a:ext>
              </a:extLst>
            </p:cNvPr>
            <p:cNvSpPr txBox="1"/>
            <p:nvPr/>
          </p:nvSpPr>
          <p:spPr>
            <a:xfrm>
              <a:off x="2905275" y="4218346"/>
              <a:ext cx="1343638" cy="584775"/>
            </a:xfrm>
            <a:prstGeom prst="rect">
              <a:avLst/>
            </a:prstGeom>
            <a:noFill/>
          </p:spPr>
          <p:txBody>
            <a:bodyPr wrap="none" rtlCol="0">
              <a:spAutoFit/>
            </a:bodyPr>
            <a:lstStyle/>
            <a:p>
              <a:r>
                <a:rPr lang="en-GB" sz="3200" b="1" dirty="0">
                  <a:solidFill>
                    <a:schemeClr val="accent1">
                      <a:lumMod val="75000"/>
                    </a:schemeClr>
                  </a:solidFill>
                  <a:latin typeface="Freestyle Script" panose="030804020302050B0404" pitchFamily="66" charset="0"/>
                </a:rPr>
                <a:t>to protect </a:t>
              </a:r>
            </a:p>
          </p:txBody>
        </p:sp>
        <p:sp>
          <p:nvSpPr>
            <p:cNvPr id="52" name="Textfeld 51">
              <a:extLst>
                <a:ext uri="{FF2B5EF4-FFF2-40B4-BE49-F238E27FC236}">
                  <a16:creationId xmlns:a16="http://schemas.microsoft.com/office/drawing/2014/main" id="{C73CBF1F-3FD6-49E6-943D-0A4B1006A830}"/>
                </a:ext>
              </a:extLst>
            </p:cNvPr>
            <p:cNvSpPr txBox="1"/>
            <p:nvPr/>
          </p:nvSpPr>
          <p:spPr>
            <a:xfrm>
              <a:off x="2844374" y="4474686"/>
              <a:ext cx="1502334" cy="584775"/>
            </a:xfrm>
            <a:prstGeom prst="rect">
              <a:avLst/>
            </a:prstGeom>
            <a:noFill/>
          </p:spPr>
          <p:txBody>
            <a:bodyPr wrap="none" rtlCol="0">
              <a:spAutoFit/>
            </a:bodyPr>
            <a:lstStyle/>
            <a:p>
              <a:r>
                <a:rPr lang="en-GB" sz="3200" b="1" dirty="0">
                  <a:solidFill>
                    <a:schemeClr val="accent1">
                      <a:lumMod val="75000"/>
                    </a:schemeClr>
                  </a:solidFill>
                  <a:latin typeface="Freestyle Script" panose="030804020302050B0404" pitchFamily="66" charset="0"/>
                </a:rPr>
                <a:t>urban nature</a:t>
              </a:r>
            </a:p>
          </p:txBody>
        </p:sp>
      </p:grpSp>
      <p:sp>
        <p:nvSpPr>
          <p:cNvPr id="53" name="Textfeld 52">
            <a:extLst>
              <a:ext uri="{FF2B5EF4-FFF2-40B4-BE49-F238E27FC236}">
                <a16:creationId xmlns:a16="http://schemas.microsoft.com/office/drawing/2014/main" id="{1C9306F5-BDB3-4ABD-BA86-F49C79906D2B}"/>
              </a:ext>
            </a:extLst>
          </p:cNvPr>
          <p:cNvSpPr txBox="1"/>
          <p:nvPr/>
        </p:nvSpPr>
        <p:spPr>
          <a:xfrm>
            <a:off x="7739630" y="5859933"/>
            <a:ext cx="2888046" cy="584775"/>
          </a:xfrm>
          <a:prstGeom prst="rect">
            <a:avLst/>
          </a:prstGeom>
          <a:noFill/>
        </p:spPr>
        <p:txBody>
          <a:bodyPr wrap="square" rtlCol="0">
            <a:spAutoFit/>
          </a:bodyPr>
          <a:lstStyle/>
          <a:p>
            <a:r>
              <a:rPr lang="en-GB" sz="3200" b="1">
                <a:solidFill>
                  <a:schemeClr val="accent1">
                    <a:lumMod val="75000"/>
                  </a:schemeClr>
                </a:solidFill>
                <a:latin typeface="Freestyle Script" panose="030804020302050B0404" pitchFamily="66" charset="0"/>
              </a:rPr>
              <a:t>reference ecosystem  </a:t>
            </a:r>
          </a:p>
        </p:txBody>
      </p:sp>
      <p:sp>
        <p:nvSpPr>
          <p:cNvPr id="55" name="Textfeld 54">
            <a:extLst>
              <a:ext uri="{FF2B5EF4-FFF2-40B4-BE49-F238E27FC236}">
                <a16:creationId xmlns:a16="http://schemas.microsoft.com/office/drawing/2014/main" id="{4A0CB548-804A-49E9-A2D0-0ED7CA37F72C}"/>
              </a:ext>
            </a:extLst>
          </p:cNvPr>
          <p:cNvSpPr txBox="1"/>
          <p:nvPr/>
        </p:nvSpPr>
        <p:spPr>
          <a:xfrm>
            <a:off x="7608098" y="6316169"/>
            <a:ext cx="4918334" cy="584775"/>
          </a:xfrm>
          <a:prstGeom prst="rect">
            <a:avLst/>
          </a:prstGeom>
          <a:noFill/>
        </p:spPr>
        <p:txBody>
          <a:bodyPr wrap="none" rtlCol="0">
            <a:spAutoFit/>
          </a:bodyPr>
          <a:lstStyle/>
          <a:p>
            <a:r>
              <a:rPr lang="en-GB" sz="3200" b="1" dirty="0">
                <a:solidFill>
                  <a:schemeClr val="accent1">
                    <a:lumMod val="75000"/>
                  </a:schemeClr>
                </a:solidFill>
                <a:latin typeface="Freestyle Script" panose="030804020302050B0404" pitchFamily="66" charset="0"/>
              </a:rPr>
              <a:t>with high habitat structure &amp; biodiversity  </a:t>
            </a:r>
          </a:p>
        </p:txBody>
      </p:sp>
      <p:sp>
        <p:nvSpPr>
          <p:cNvPr id="60" name="Textfeld 59">
            <a:extLst>
              <a:ext uri="{FF2B5EF4-FFF2-40B4-BE49-F238E27FC236}">
                <a16:creationId xmlns:a16="http://schemas.microsoft.com/office/drawing/2014/main" id="{BBF5A214-15DF-4F4A-AFBF-17AC4CC7BF67}"/>
              </a:ext>
            </a:extLst>
          </p:cNvPr>
          <p:cNvSpPr txBox="1"/>
          <p:nvPr/>
        </p:nvSpPr>
        <p:spPr>
          <a:xfrm>
            <a:off x="8005847" y="2291476"/>
            <a:ext cx="1712328" cy="584775"/>
          </a:xfrm>
          <a:prstGeom prst="rect">
            <a:avLst/>
          </a:prstGeom>
          <a:noFill/>
        </p:spPr>
        <p:txBody>
          <a:bodyPr wrap="none" rtlCol="0">
            <a:spAutoFit/>
          </a:bodyPr>
          <a:lstStyle/>
          <a:p>
            <a:r>
              <a:rPr lang="en-GB" sz="3200" b="1">
                <a:solidFill>
                  <a:schemeClr val="accent1">
                    <a:lumMod val="75000"/>
                  </a:schemeClr>
                </a:solidFill>
                <a:latin typeface="Freestyle Script" panose="030804020302050B0404" pitchFamily="66" charset="0"/>
              </a:rPr>
              <a:t>strengthen of </a:t>
            </a:r>
          </a:p>
        </p:txBody>
      </p:sp>
      <p:sp>
        <p:nvSpPr>
          <p:cNvPr id="61" name="Textfeld 60">
            <a:extLst>
              <a:ext uri="{FF2B5EF4-FFF2-40B4-BE49-F238E27FC236}">
                <a16:creationId xmlns:a16="http://schemas.microsoft.com/office/drawing/2014/main" id="{9CF690EF-36FF-4A56-9762-FB695DD52D1C}"/>
              </a:ext>
            </a:extLst>
          </p:cNvPr>
          <p:cNvSpPr txBox="1"/>
          <p:nvPr/>
        </p:nvSpPr>
        <p:spPr>
          <a:xfrm>
            <a:off x="2813825" y="3711553"/>
            <a:ext cx="2483046" cy="2000548"/>
          </a:xfrm>
          <a:prstGeom prst="rect">
            <a:avLst/>
          </a:prstGeom>
          <a:noFill/>
        </p:spPr>
        <p:txBody>
          <a:bodyPr wrap="square" rtlCol="0">
            <a:spAutoFit/>
          </a:bodyPr>
          <a:lstStyle/>
          <a:p>
            <a:r>
              <a:rPr lang="en-GB" sz="2400" b="1" dirty="0">
                <a:solidFill>
                  <a:schemeClr val="tx1">
                    <a:lumMod val="75000"/>
                    <a:lumOff val="25000"/>
                  </a:schemeClr>
                </a:solidFill>
                <a:latin typeface="Freestyle Script" panose="030804020302050B0404" pitchFamily="66" charset="0"/>
              </a:rPr>
              <a:t>Secchi depth:</a:t>
            </a:r>
          </a:p>
          <a:p>
            <a:r>
              <a:rPr lang="en-GB" sz="2400" b="1" dirty="0">
                <a:solidFill>
                  <a:schemeClr val="tx1">
                    <a:lumMod val="75000"/>
                    <a:lumOff val="25000"/>
                  </a:schemeClr>
                </a:solidFill>
                <a:latin typeface="Freestyle Script" panose="030804020302050B0404" pitchFamily="66" charset="0"/>
              </a:rPr>
              <a:t>&gt; 1.5m </a:t>
            </a:r>
          </a:p>
          <a:p>
            <a:r>
              <a:rPr lang="en-GB" sz="2400" b="1" dirty="0">
                <a:solidFill>
                  <a:schemeClr val="tx1">
                    <a:lumMod val="75000"/>
                    <a:lumOff val="25000"/>
                  </a:schemeClr>
                </a:solidFill>
                <a:latin typeface="Freestyle Script" panose="030804020302050B0404" pitchFamily="66" charset="0"/>
              </a:rPr>
              <a:t>(„lake bottom view“)</a:t>
            </a:r>
          </a:p>
          <a:p>
            <a:endParaRPr lang="en-GB" sz="2800" b="1" dirty="0">
              <a:solidFill>
                <a:schemeClr val="accent6">
                  <a:lumMod val="75000"/>
                </a:schemeClr>
              </a:solidFill>
              <a:latin typeface="Freestyle Script" panose="030804020302050B0404" pitchFamily="66" charset="0"/>
            </a:endParaRPr>
          </a:p>
          <a:p>
            <a:r>
              <a:rPr lang="en-GB" sz="2400" b="1" dirty="0">
                <a:solidFill>
                  <a:srgbClr val="FF33CC"/>
                </a:solidFill>
                <a:latin typeface="Freestyle Script" panose="030804020302050B0404" pitchFamily="66" charset="0"/>
              </a:rPr>
              <a:t>Bathing &amp; Swimming</a:t>
            </a:r>
          </a:p>
        </p:txBody>
      </p:sp>
      <p:sp>
        <p:nvSpPr>
          <p:cNvPr id="84" name="Textfeld 83">
            <a:extLst>
              <a:ext uri="{FF2B5EF4-FFF2-40B4-BE49-F238E27FC236}">
                <a16:creationId xmlns:a16="http://schemas.microsoft.com/office/drawing/2014/main" id="{A8117CD0-FB04-4636-A118-3FFFEACA63EC}"/>
              </a:ext>
            </a:extLst>
          </p:cNvPr>
          <p:cNvSpPr txBox="1"/>
          <p:nvPr/>
        </p:nvSpPr>
        <p:spPr>
          <a:xfrm>
            <a:off x="8150845" y="2576911"/>
            <a:ext cx="1212191" cy="584775"/>
          </a:xfrm>
          <a:prstGeom prst="rect">
            <a:avLst/>
          </a:prstGeom>
          <a:noFill/>
        </p:spPr>
        <p:txBody>
          <a:bodyPr wrap="none" rtlCol="0">
            <a:spAutoFit/>
          </a:bodyPr>
          <a:lstStyle/>
          <a:p>
            <a:r>
              <a:rPr lang="en-GB" sz="3200" b="1" dirty="0">
                <a:solidFill>
                  <a:schemeClr val="accent1">
                    <a:lumMod val="75000"/>
                  </a:schemeClr>
                </a:solidFill>
                <a:latin typeface="Freestyle Script" panose="030804020302050B0404" pitchFamily="66" charset="0"/>
              </a:rPr>
              <a:t>ecosystem</a:t>
            </a:r>
          </a:p>
        </p:txBody>
      </p:sp>
      <p:sp>
        <p:nvSpPr>
          <p:cNvPr id="85" name="Textfeld 84">
            <a:extLst>
              <a:ext uri="{FF2B5EF4-FFF2-40B4-BE49-F238E27FC236}">
                <a16:creationId xmlns:a16="http://schemas.microsoft.com/office/drawing/2014/main" id="{BD50D005-EDA0-4338-A3C6-F24A654CE6BC}"/>
              </a:ext>
            </a:extLst>
          </p:cNvPr>
          <p:cNvSpPr txBox="1"/>
          <p:nvPr/>
        </p:nvSpPr>
        <p:spPr>
          <a:xfrm>
            <a:off x="8853443" y="2843994"/>
            <a:ext cx="1258678" cy="584775"/>
          </a:xfrm>
          <a:prstGeom prst="rect">
            <a:avLst/>
          </a:prstGeom>
          <a:noFill/>
        </p:spPr>
        <p:txBody>
          <a:bodyPr wrap="none" rtlCol="0">
            <a:spAutoFit/>
          </a:bodyPr>
          <a:lstStyle/>
          <a:p>
            <a:r>
              <a:rPr lang="en-GB" sz="3200" b="1">
                <a:solidFill>
                  <a:schemeClr val="accent1">
                    <a:lumMod val="75000"/>
                  </a:schemeClr>
                </a:solidFill>
                <a:latin typeface="Freestyle Script" panose="030804020302050B0404" pitchFamily="66" charset="0"/>
              </a:rPr>
              <a:t>functioning</a:t>
            </a:r>
          </a:p>
        </p:txBody>
      </p:sp>
      <p:grpSp>
        <p:nvGrpSpPr>
          <p:cNvPr id="20" name="Gruppieren 19">
            <a:extLst>
              <a:ext uri="{FF2B5EF4-FFF2-40B4-BE49-F238E27FC236}">
                <a16:creationId xmlns:a16="http://schemas.microsoft.com/office/drawing/2014/main" id="{04F92ABE-E8FA-488F-8EE2-55922BC01634}"/>
              </a:ext>
            </a:extLst>
          </p:cNvPr>
          <p:cNvGrpSpPr/>
          <p:nvPr/>
        </p:nvGrpSpPr>
        <p:grpSpPr>
          <a:xfrm>
            <a:off x="7646853" y="3298734"/>
            <a:ext cx="2719014" cy="2604335"/>
            <a:chOff x="7401045" y="3298734"/>
            <a:chExt cx="2719014" cy="2604335"/>
          </a:xfrm>
        </p:grpSpPr>
        <p:sp>
          <p:nvSpPr>
            <p:cNvPr id="86" name="Textfeld 85">
              <a:extLst>
                <a:ext uri="{FF2B5EF4-FFF2-40B4-BE49-F238E27FC236}">
                  <a16:creationId xmlns:a16="http://schemas.microsoft.com/office/drawing/2014/main" id="{98554A8C-0D77-4466-A7B1-9F6F4FCC1FBE}"/>
                </a:ext>
              </a:extLst>
            </p:cNvPr>
            <p:cNvSpPr txBox="1"/>
            <p:nvPr/>
          </p:nvSpPr>
          <p:spPr>
            <a:xfrm>
              <a:off x="7461425" y="3298734"/>
              <a:ext cx="2603598" cy="2431435"/>
            </a:xfrm>
            <a:prstGeom prst="rect">
              <a:avLst/>
            </a:prstGeom>
            <a:noFill/>
          </p:spPr>
          <p:txBody>
            <a:bodyPr wrap="none" rtlCol="0">
              <a:spAutoFit/>
            </a:bodyPr>
            <a:lstStyle/>
            <a:p>
              <a:r>
                <a:rPr lang="en-GB" sz="2400" b="1" dirty="0">
                  <a:solidFill>
                    <a:schemeClr val="tx1">
                      <a:lumMod val="75000"/>
                      <a:lumOff val="25000"/>
                    </a:schemeClr>
                  </a:solidFill>
                  <a:latin typeface="Freestyle Script" panose="030804020302050B0404" pitchFamily="66" charset="0"/>
                </a:rPr>
                <a:t>Secchi depth:</a:t>
              </a:r>
            </a:p>
            <a:p>
              <a:r>
                <a:rPr lang="en-GB" sz="2400" b="1" dirty="0">
                  <a:solidFill>
                    <a:schemeClr val="tx1">
                      <a:lumMod val="75000"/>
                      <a:lumOff val="25000"/>
                    </a:schemeClr>
                  </a:solidFill>
                  <a:latin typeface="Freestyle Script" panose="030804020302050B0404" pitchFamily="66" charset="0"/>
                </a:rPr>
                <a:t>&gt; 1.5m</a:t>
              </a:r>
            </a:p>
            <a:p>
              <a:r>
                <a:rPr lang="en-GB" sz="2400" b="1" dirty="0">
                  <a:solidFill>
                    <a:schemeClr val="tx1">
                      <a:lumMod val="75000"/>
                      <a:lumOff val="25000"/>
                    </a:schemeClr>
                  </a:solidFill>
                  <a:latin typeface="Freestyle Script" panose="030804020302050B0404" pitchFamily="66" charset="0"/>
                </a:rPr>
                <a:t>Mesotrophic state, </a:t>
              </a:r>
              <a:r>
                <a:rPr lang="en-GB" sz="2400" b="1" dirty="0">
                  <a:solidFill>
                    <a:srgbClr val="FF33CC"/>
                  </a:solidFill>
                  <a:latin typeface="Freestyle Script" panose="030804020302050B0404" pitchFamily="66" charset="0"/>
                </a:rPr>
                <a:t>suppression</a:t>
              </a:r>
            </a:p>
            <a:p>
              <a:endParaRPr lang="en-GB" b="1" dirty="0">
                <a:solidFill>
                  <a:srgbClr val="FF33CC"/>
                </a:solidFill>
                <a:latin typeface="Freestyle Script" panose="030804020302050B0404" pitchFamily="66" charset="0"/>
              </a:endParaRPr>
            </a:p>
            <a:p>
              <a:endParaRPr lang="en-GB" sz="800" b="1" dirty="0">
                <a:solidFill>
                  <a:schemeClr val="tx1">
                    <a:lumMod val="75000"/>
                    <a:lumOff val="25000"/>
                  </a:schemeClr>
                </a:solidFill>
                <a:latin typeface="Freestyle Script" panose="030804020302050B0404" pitchFamily="66" charset="0"/>
              </a:endParaRPr>
            </a:p>
            <a:p>
              <a:r>
                <a:rPr lang="en-GB" sz="2400" b="1" dirty="0">
                  <a:solidFill>
                    <a:schemeClr val="tx1">
                      <a:lumMod val="75000"/>
                      <a:lumOff val="25000"/>
                    </a:schemeClr>
                  </a:solidFill>
                  <a:latin typeface="Freestyle Script" panose="030804020302050B0404" pitchFamily="66" charset="0"/>
                </a:rPr>
                <a:t>&gt; 3.5m</a:t>
              </a:r>
            </a:p>
            <a:p>
              <a:r>
                <a:rPr lang="en-GB" sz="2400" b="1" dirty="0">
                  <a:solidFill>
                    <a:schemeClr val="tx1">
                      <a:lumMod val="75000"/>
                      <a:lumOff val="25000"/>
                    </a:schemeClr>
                  </a:solidFill>
                  <a:latin typeface="Freestyle Script" panose="030804020302050B0404" pitchFamily="66" charset="0"/>
                </a:rPr>
                <a:t>Sustained macrophyte </a:t>
              </a:r>
              <a:r>
                <a:rPr lang="en-GB" sz="2400" b="1" dirty="0">
                  <a:solidFill>
                    <a:srgbClr val="FF33CC"/>
                  </a:solidFill>
                  <a:latin typeface="Freestyle Script" panose="030804020302050B0404" pitchFamily="66" charset="0"/>
                </a:rPr>
                <a:t>growth</a:t>
              </a:r>
              <a:r>
                <a:rPr lang="en-GB" sz="2400" b="1" dirty="0">
                  <a:solidFill>
                    <a:schemeClr val="tx1">
                      <a:lumMod val="75000"/>
                      <a:lumOff val="25000"/>
                    </a:schemeClr>
                  </a:solidFill>
                  <a:latin typeface="Freestyle Script" panose="030804020302050B0404" pitchFamily="66" charset="0"/>
                </a:rPr>
                <a:t>,</a:t>
              </a:r>
            </a:p>
          </p:txBody>
        </p:sp>
        <p:sp>
          <p:nvSpPr>
            <p:cNvPr id="6" name="Textfeld 5">
              <a:extLst>
                <a:ext uri="{FF2B5EF4-FFF2-40B4-BE49-F238E27FC236}">
                  <a16:creationId xmlns:a16="http://schemas.microsoft.com/office/drawing/2014/main" id="{B7A09495-4AD0-4A69-AD67-D1EA72012E1B}"/>
                </a:ext>
              </a:extLst>
            </p:cNvPr>
            <p:cNvSpPr txBox="1"/>
            <p:nvPr/>
          </p:nvSpPr>
          <p:spPr>
            <a:xfrm>
              <a:off x="7460096" y="4256566"/>
              <a:ext cx="2087431" cy="461665"/>
            </a:xfrm>
            <a:prstGeom prst="rect">
              <a:avLst/>
            </a:prstGeom>
            <a:noFill/>
          </p:spPr>
          <p:txBody>
            <a:bodyPr wrap="none" rtlCol="0">
              <a:spAutoFit/>
            </a:bodyPr>
            <a:lstStyle/>
            <a:p>
              <a:r>
                <a:rPr lang="en-GB" sz="2400" b="1">
                  <a:solidFill>
                    <a:srgbClr val="FF33CC"/>
                  </a:solidFill>
                  <a:latin typeface="Freestyle Script" panose="030804020302050B0404" pitchFamily="66" charset="0"/>
                </a:rPr>
                <a:t>of</a:t>
              </a:r>
              <a:r>
                <a:rPr lang="en-GB" sz="2400" b="1">
                  <a:solidFill>
                    <a:schemeClr val="tx1">
                      <a:lumMod val="75000"/>
                      <a:lumOff val="25000"/>
                    </a:schemeClr>
                  </a:solidFill>
                  <a:latin typeface="Freestyle Script" panose="030804020302050B0404" pitchFamily="66" charset="0"/>
                </a:rPr>
                <a:t> </a:t>
              </a:r>
              <a:r>
                <a:rPr lang="en-GB" sz="2400" b="1">
                  <a:solidFill>
                    <a:srgbClr val="FF33CC"/>
                  </a:solidFill>
                  <a:latin typeface="Freestyle Script" panose="030804020302050B0404" pitchFamily="66" charset="0"/>
                </a:rPr>
                <a:t>cyanobacterial blooms</a:t>
              </a:r>
            </a:p>
          </p:txBody>
        </p:sp>
        <p:sp>
          <p:nvSpPr>
            <p:cNvPr id="19" name="Textfeld 18">
              <a:extLst>
                <a:ext uri="{FF2B5EF4-FFF2-40B4-BE49-F238E27FC236}">
                  <a16:creationId xmlns:a16="http://schemas.microsoft.com/office/drawing/2014/main" id="{6737D172-9C90-4D63-B9A0-38E7B0D4CA4B}"/>
                </a:ext>
              </a:extLst>
            </p:cNvPr>
            <p:cNvSpPr txBox="1"/>
            <p:nvPr/>
          </p:nvSpPr>
          <p:spPr>
            <a:xfrm>
              <a:off x="7401045" y="5441404"/>
              <a:ext cx="2719014" cy="461665"/>
            </a:xfrm>
            <a:prstGeom prst="rect">
              <a:avLst/>
            </a:prstGeom>
            <a:noFill/>
          </p:spPr>
          <p:txBody>
            <a:bodyPr wrap="none" rtlCol="0">
              <a:spAutoFit/>
            </a:bodyPr>
            <a:lstStyle/>
            <a:p>
              <a:r>
                <a:rPr lang="en-GB" sz="2400" b="1">
                  <a:solidFill>
                    <a:schemeClr val="tx1">
                      <a:lumMod val="75000"/>
                      <a:lumOff val="25000"/>
                    </a:schemeClr>
                  </a:solidFill>
                  <a:latin typeface="Freestyle Script" panose="030804020302050B0404" pitchFamily="66" charset="0"/>
                </a:rPr>
                <a:t>mainly </a:t>
              </a:r>
              <a:r>
                <a:rPr lang="en-GB" sz="2400" b="1">
                  <a:solidFill>
                    <a:srgbClr val="FF33CC"/>
                  </a:solidFill>
                  <a:latin typeface="Freestyle Script" panose="030804020302050B0404" pitchFamily="66" charset="0"/>
                </a:rPr>
                <a:t>of bottom-dwelling Chara</a:t>
              </a:r>
            </a:p>
          </p:txBody>
        </p:sp>
      </p:grpSp>
      <p:grpSp>
        <p:nvGrpSpPr>
          <p:cNvPr id="33" name="Gruppieren 32">
            <a:extLst>
              <a:ext uri="{FF2B5EF4-FFF2-40B4-BE49-F238E27FC236}">
                <a16:creationId xmlns:a16="http://schemas.microsoft.com/office/drawing/2014/main" id="{45F9DEBD-62F9-42EE-A249-E31F4D3A365D}"/>
              </a:ext>
            </a:extLst>
          </p:cNvPr>
          <p:cNvGrpSpPr/>
          <p:nvPr/>
        </p:nvGrpSpPr>
        <p:grpSpPr>
          <a:xfrm>
            <a:off x="2989741" y="4959533"/>
            <a:ext cx="323231" cy="289351"/>
            <a:chOff x="1137304" y="384548"/>
            <a:chExt cx="323231" cy="289351"/>
          </a:xfrm>
        </p:grpSpPr>
        <p:sp>
          <p:nvSpPr>
            <p:cNvPr id="25" name="Freihandform: Form 24">
              <a:extLst>
                <a:ext uri="{FF2B5EF4-FFF2-40B4-BE49-F238E27FC236}">
                  <a16:creationId xmlns:a16="http://schemas.microsoft.com/office/drawing/2014/main" id="{5FC8A9D6-B041-4324-9279-2E15536C7756}"/>
                </a:ext>
              </a:extLst>
            </p:cNvPr>
            <p:cNvSpPr/>
            <p:nvPr/>
          </p:nvSpPr>
          <p:spPr>
            <a:xfrm>
              <a:off x="1137304" y="384548"/>
              <a:ext cx="227702" cy="161000"/>
            </a:xfrm>
            <a:custGeom>
              <a:avLst/>
              <a:gdLst>
                <a:gd name="connsiteX0" fmla="*/ 0 w 305724"/>
                <a:gd name="connsiteY0" fmla="*/ 152818 h 152818"/>
                <a:gd name="connsiteX1" fmla="*/ 15031 w 305724"/>
                <a:gd name="connsiteY1" fmla="*/ 132776 h 152818"/>
                <a:gd name="connsiteX2" fmla="*/ 22547 w 305724"/>
                <a:gd name="connsiteY2" fmla="*/ 117745 h 152818"/>
                <a:gd name="connsiteX3" fmla="*/ 42589 w 305724"/>
                <a:gd name="connsiteY3" fmla="*/ 97703 h 152818"/>
                <a:gd name="connsiteX4" fmla="*/ 52609 w 305724"/>
                <a:gd name="connsiteY4" fmla="*/ 82672 h 152818"/>
                <a:gd name="connsiteX5" fmla="*/ 57620 w 305724"/>
                <a:gd name="connsiteY5" fmla="*/ 77662 h 152818"/>
                <a:gd name="connsiteX6" fmla="*/ 62630 w 305724"/>
                <a:gd name="connsiteY6" fmla="*/ 70146 h 152818"/>
                <a:gd name="connsiteX7" fmla="*/ 70146 w 305724"/>
                <a:gd name="connsiteY7" fmla="*/ 60125 h 152818"/>
                <a:gd name="connsiteX8" fmla="*/ 82672 w 305724"/>
                <a:gd name="connsiteY8" fmla="*/ 45094 h 152818"/>
                <a:gd name="connsiteX9" fmla="*/ 90188 w 305724"/>
                <a:gd name="connsiteY9" fmla="*/ 35073 h 152818"/>
                <a:gd name="connsiteX10" fmla="*/ 97703 w 305724"/>
                <a:gd name="connsiteY10" fmla="*/ 32568 h 152818"/>
                <a:gd name="connsiteX11" fmla="*/ 105219 w 305724"/>
                <a:gd name="connsiteY11" fmla="*/ 27557 h 152818"/>
                <a:gd name="connsiteX12" fmla="*/ 117745 w 305724"/>
                <a:gd name="connsiteY12" fmla="*/ 17537 h 152818"/>
                <a:gd name="connsiteX13" fmla="*/ 122755 w 305724"/>
                <a:gd name="connsiteY13" fmla="*/ 12526 h 152818"/>
                <a:gd name="connsiteX14" fmla="*/ 145302 w 305724"/>
                <a:gd name="connsiteY14" fmla="*/ 5011 h 152818"/>
                <a:gd name="connsiteX15" fmla="*/ 170354 w 305724"/>
                <a:gd name="connsiteY15" fmla="*/ 0 h 152818"/>
                <a:gd name="connsiteX16" fmla="*/ 195406 w 305724"/>
                <a:gd name="connsiteY16" fmla="*/ 2505 h 152818"/>
                <a:gd name="connsiteX17" fmla="*/ 202922 w 305724"/>
                <a:gd name="connsiteY17" fmla="*/ 5011 h 152818"/>
                <a:gd name="connsiteX18" fmla="*/ 222963 w 305724"/>
                <a:gd name="connsiteY18" fmla="*/ 7516 h 152818"/>
                <a:gd name="connsiteX19" fmla="*/ 227974 w 305724"/>
                <a:gd name="connsiteY19" fmla="*/ 12526 h 152818"/>
                <a:gd name="connsiteX20" fmla="*/ 243005 w 305724"/>
                <a:gd name="connsiteY20" fmla="*/ 22547 h 152818"/>
                <a:gd name="connsiteX21" fmla="*/ 248015 w 305724"/>
                <a:gd name="connsiteY21" fmla="*/ 30063 h 152818"/>
                <a:gd name="connsiteX22" fmla="*/ 260542 w 305724"/>
                <a:gd name="connsiteY22" fmla="*/ 42589 h 152818"/>
                <a:gd name="connsiteX23" fmla="*/ 268057 w 305724"/>
                <a:gd name="connsiteY23" fmla="*/ 60125 h 152818"/>
                <a:gd name="connsiteX24" fmla="*/ 283088 w 305724"/>
                <a:gd name="connsiteY24" fmla="*/ 75156 h 152818"/>
                <a:gd name="connsiteX25" fmla="*/ 288099 w 305724"/>
                <a:gd name="connsiteY25" fmla="*/ 95198 h 152818"/>
                <a:gd name="connsiteX26" fmla="*/ 293109 w 305724"/>
                <a:gd name="connsiteY26" fmla="*/ 120250 h 152818"/>
                <a:gd name="connsiteX27" fmla="*/ 298120 w 305724"/>
                <a:gd name="connsiteY27" fmla="*/ 125261 h 152818"/>
                <a:gd name="connsiteX28" fmla="*/ 305635 w 305724"/>
                <a:gd name="connsiteY28" fmla="*/ 142797 h 152818"/>
                <a:gd name="connsiteX29" fmla="*/ 305635 w 305724"/>
                <a:gd name="connsiteY29" fmla="*/ 145302 h 15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05724" h="152818">
                  <a:moveTo>
                    <a:pt x="0" y="152818"/>
                  </a:moveTo>
                  <a:cubicBezTo>
                    <a:pt x="2464" y="149738"/>
                    <a:pt x="12370" y="138098"/>
                    <a:pt x="15031" y="132776"/>
                  </a:cubicBezTo>
                  <a:cubicBezTo>
                    <a:pt x="19804" y="123231"/>
                    <a:pt x="14574" y="126516"/>
                    <a:pt x="22547" y="117745"/>
                  </a:cubicBezTo>
                  <a:cubicBezTo>
                    <a:pt x="28902" y="110754"/>
                    <a:pt x="37348" y="105564"/>
                    <a:pt x="42589" y="97703"/>
                  </a:cubicBezTo>
                  <a:cubicBezTo>
                    <a:pt x="45929" y="92693"/>
                    <a:pt x="48351" y="86929"/>
                    <a:pt x="52609" y="82672"/>
                  </a:cubicBezTo>
                  <a:cubicBezTo>
                    <a:pt x="54279" y="81002"/>
                    <a:pt x="56144" y="79506"/>
                    <a:pt x="57620" y="77662"/>
                  </a:cubicBezTo>
                  <a:cubicBezTo>
                    <a:pt x="59501" y="75311"/>
                    <a:pt x="60880" y="72596"/>
                    <a:pt x="62630" y="70146"/>
                  </a:cubicBezTo>
                  <a:cubicBezTo>
                    <a:pt x="65057" y="66748"/>
                    <a:pt x="68118" y="63775"/>
                    <a:pt x="70146" y="60125"/>
                  </a:cubicBezTo>
                  <a:cubicBezTo>
                    <a:pt x="78997" y="44194"/>
                    <a:pt x="69210" y="49581"/>
                    <a:pt x="82672" y="45094"/>
                  </a:cubicBezTo>
                  <a:cubicBezTo>
                    <a:pt x="85177" y="41754"/>
                    <a:pt x="86980" y="37746"/>
                    <a:pt x="90188" y="35073"/>
                  </a:cubicBezTo>
                  <a:cubicBezTo>
                    <a:pt x="92216" y="33383"/>
                    <a:pt x="95341" y="33749"/>
                    <a:pt x="97703" y="32568"/>
                  </a:cubicBezTo>
                  <a:cubicBezTo>
                    <a:pt x="100396" y="31221"/>
                    <a:pt x="102810" y="29364"/>
                    <a:pt x="105219" y="27557"/>
                  </a:cubicBezTo>
                  <a:cubicBezTo>
                    <a:pt x="109497" y="24349"/>
                    <a:pt x="113685" y="21017"/>
                    <a:pt x="117745" y="17537"/>
                  </a:cubicBezTo>
                  <a:cubicBezTo>
                    <a:pt x="119538" y="16000"/>
                    <a:pt x="120605" y="13503"/>
                    <a:pt x="122755" y="12526"/>
                  </a:cubicBezTo>
                  <a:cubicBezTo>
                    <a:pt x="129967" y="9248"/>
                    <a:pt x="137488" y="6314"/>
                    <a:pt x="145302" y="5011"/>
                  </a:cubicBezTo>
                  <a:cubicBezTo>
                    <a:pt x="163729" y="1939"/>
                    <a:pt x="155405" y="3737"/>
                    <a:pt x="170354" y="0"/>
                  </a:cubicBezTo>
                  <a:cubicBezTo>
                    <a:pt x="178705" y="835"/>
                    <a:pt x="187111" y="1229"/>
                    <a:pt x="195406" y="2505"/>
                  </a:cubicBezTo>
                  <a:cubicBezTo>
                    <a:pt x="198016" y="2907"/>
                    <a:pt x="200324" y="4539"/>
                    <a:pt x="202922" y="5011"/>
                  </a:cubicBezTo>
                  <a:cubicBezTo>
                    <a:pt x="209546" y="6215"/>
                    <a:pt x="216283" y="6681"/>
                    <a:pt x="222963" y="7516"/>
                  </a:cubicBezTo>
                  <a:cubicBezTo>
                    <a:pt x="224633" y="9186"/>
                    <a:pt x="226084" y="11109"/>
                    <a:pt x="227974" y="12526"/>
                  </a:cubicBezTo>
                  <a:cubicBezTo>
                    <a:pt x="232791" y="16139"/>
                    <a:pt x="243005" y="22547"/>
                    <a:pt x="243005" y="22547"/>
                  </a:cubicBezTo>
                  <a:cubicBezTo>
                    <a:pt x="244675" y="25052"/>
                    <a:pt x="246032" y="27797"/>
                    <a:pt x="248015" y="30063"/>
                  </a:cubicBezTo>
                  <a:cubicBezTo>
                    <a:pt x="251904" y="34507"/>
                    <a:pt x="260542" y="42589"/>
                    <a:pt x="260542" y="42589"/>
                  </a:cubicBezTo>
                  <a:cubicBezTo>
                    <a:pt x="262745" y="51402"/>
                    <a:pt x="262040" y="53355"/>
                    <a:pt x="268057" y="60125"/>
                  </a:cubicBezTo>
                  <a:cubicBezTo>
                    <a:pt x="272764" y="65421"/>
                    <a:pt x="283088" y="75156"/>
                    <a:pt x="283088" y="75156"/>
                  </a:cubicBezTo>
                  <a:cubicBezTo>
                    <a:pt x="284758" y="81837"/>
                    <a:pt x="286656" y="88465"/>
                    <a:pt x="288099" y="95198"/>
                  </a:cubicBezTo>
                  <a:cubicBezTo>
                    <a:pt x="288571" y="97399"/>
                    <a:pt x="291134" y="116300"/>
                    <a:pt x="293109" y="120250"/>
                  </a:cubicBezTo>
                  <a:cubicBezTo>
                    <a:pt x="294165" y="122363"/>
                    <a:pt x="296810" y="123296"/>
                    <a:pt x="298120" y="125261"/>
                  </a:cubicBezTo>
                  <a:cubicBezTo>
                    <a:pt x="300989" y="129564"/>
                    <a:pt x="304299" y="137452"/>
                    <a:pt x="305635" y="142797"/>
                  </a:cubicBezTo>
                  <a:cubicBezTo>
                    <a:pt x="305837" y="143607"/>
                    <a:pt x="305635" y="144467"/>
                    <a:pt x="305635" y="145302"/>
                  </a:cubicBezTo>
                </a:path>
              </a:pathLst>
            </a:custGeom>
            <a:noFill/>
            <a:ln w="5715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Freihandform: Form 26">
              <a:extLst>
                <a:ext uri="{FF2B5EF4-FFF2-40B4-BE49-F238E27FC236}">
                  <a16:creationId xmlns:a16="http://schemas.microsoft.com/office/drawing/2014/main" id="{900F338E-1444-4588-B16A-021223D57F8E}"/>
                </a:ext>
              </a:extLst>
            </p:cNvPr>
            <p:cNvSpPr/>
            <p:nvPr/>
          </p:nvSpPr>
          <p:spPr>
            <a:xfrm>
              <a:off x="1285170" y="551144"/>
              <a:ext cx="117450" cy="122755"/>
            </a:xfrm>
            <a:custGeom>
              <a:avLst/>
              <a:gdLst>
                <a:gd name="connsiteX0" fmla="*/ 0 w 127766"/>
                <a:gd name="connsiteY0" fmla="*/ 0 h 60125"/>
                <a:gd name="connsiteX1" fmla="*/ 47599 w 127766"/>
                <a:gd name="connsiteY1" fmla="*/ 12526 h 60125"/>
                <a:gd name="connsiteX2" fmla="*/ 85177 w 127766"/>
                <a:gd name="connsiteY2" fmla="*/ 27557 h 60125"/>
                <a:gd name="connsiteX3" fmla="*/ 110229 w 127766"/>
                <a:gd name="connsiteY3" fmla="*/ 40083 h 60125"/>
                <a:gd name="connsiteX4" fmla="*/ 127766 w 127766"/>
                <a:gd name="connsiteY4" fmla="*/ 52609 h 60125"/>
                <a:gd name="connsiteX5" fmla="*/ 122755 w 127766"/>
                <a:gd name="connsiteY5" fmla="*/ 60125 h 6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766" h="60125">
                  <a:moveTo>
                    <a:pt x="0" y="0"/>
                  </a:moveTo>
                  <a:cubicBezTo>
                    <a:pt x="16127" y="3225"/>
                    <a:pt x="32190" y="6656"/>
                    <a:pt x="47599" y="12526"/>
                  </a:cubicBezTo>
                  <a:cubicBezTo>
                    <a:pt x="60206" y="17329"/>
                    <a:pt x="73110" y="21524"/>
                    <a:pt x="85177" y="27557"/>
                  </a:cubicBezTo>
                  <a:cubicBezTo>
                    <a:pt x="93528" y="31732"/>
                    <a:pt x="102461" y="34904"/>
                    <a:pt x="110229" y="40083"/>
                  </a:cubicBezTo>
                  <a:cubicBezTo>
                    <a:pt x="121219" y="47410"/>
                    <a:pt x="115336" y="43287"/>
                    <a:pt x="127766" y="52609"/>
                  </a:cubicBezTo>
                  <a:lnTo>
                    <a:pt x="122755" y="60125"/>
                  </a:lnTo>
                </a:path>
              </a:pathLst>
            </a:custGeom>
            <a:noFill/>
            <a:ln w="5715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reihandform: Form 27">
              <a:extLst>
                <a:ext uri="{FF2B5EF4-FFF2-40B4-BE49-F238E27FC236}">
                  <a16:creationId xmlns:a16="http://schemas.microsoft.com/office/drawing/2014/main" id="{5DF29439-DC56-428E-A57E-661AA14B288C}"/>
                </a:ext>
              </a:extLst>
            </p:cNvPr>
            <p:cNvSpPr/>
            <p:nvPr/>
          </p:nvSpPr>
          <p:spPr>
            <a:xfrm>
              <a:off x="1402620" y="486010"/>
              <a:ext cx="57915" cy="161000"/>
            </a:xfrm>
            <a:custGeom>
              <a:avLst/>
              <a:gdLst>
                <a:gd name="connsiteX0" fmla="*/ 42588 w 42588"/>
                <a:gd name="connsiteY0" fmla="*/ 0 h 122755"/>
                <a:gd name="connsiteX1" fmla="*/ 35072 w 42588"/>
                <a:gd name="connsiteY1" fmla="*/ 15031 h 122755"/>
                <a:gd name="connsiteX2" fmla="*/ 32567 w 42588"/>
                <a:gd name="connsiteY2" fmla="*/ 30062 h 122755"/>
                <a:gd name="connsiteX3" fmla="*/ 22546 w 42588"/>
                <a:gd name="connsiteY3" fmla="*/ 45094 h 122755"/>
                <a:gd name="connsiteX4" fmla="*/ 10020 w 42588"/>
                <a:gd name="connsiteY4" fmla="*/ 85177 h 122755"/>
                <a:gd name="connsiteX5" fmla="*/ 5010 w 42588"/>
                <a:gd name="connsiteY5" fmla="*/ 107724 h 122755"/>
                <a:gd name="connsiteX6" fmla="*/ 0 w 42588"/>
                <a:gd name="connsiteY6" fmla="*/ 122755 h 122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588" h="122755">
                  <a:moveTo>
                    <a:pt x="42588" y="0"/>
                  </a:moveTo>
                  <a:cubicBezTo>
                    <a:pt x="40083" y="5010"/>
                    <a:pt x="36843" y="9717"/>
                    <a:pt x="35072" y="15031"/>
                  </a:cubicBezTo>
                  <a:cubicBezTo>
                    <a:pt x="33466" y="19850"/>
                    <a:pt x="34521" y="25373"/>
                    <a:pt x="32567" y="30062"/>
                  </a:cubicBezTo>
                  <a:cubicBezTo>
                    <a:pt x="30251" y="35621"/>
                    <a:pt x="25886" y="40083"/>
                    <a:pt x="22546" y="45094"/>
                  </a:cubicBezTo>
                  <a:cubicBezTo>
                    <a:pt x="17794" y="59351"/>
                    <a:pt x="13612" y="70811"/>
                    <a:pt x="10020" y="85177"/>
                  </a:cubicBezTo>
                  <a:cubicBezTo>
                    <a:pt x="4851" y="105851"/>
                    <a:pt x="10156" y="89714"/>
                    <a:pt x="5010" y="107724"/>
                  </a:cubicBezTo>
                  <a:cubicBezTo>
                    <a:pt x="3559" y="112802"/>
                    <a:pt x="1670" y="117745"/>
                    <a:pt x="0" y="122755"/>
                  </a:cubicBezTo>
                </a:path>
              </a:pathLst>
            </a:custGeom>
            <a:noFill/>
            <a:ln w="5715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7" name="Gruppieren 86">
            <a:extLst>
              <a:ext uri="{FF2B5EF4-FFF2-40B4-BE49-F238E27FC236}">
                <a16:creationId xmlns:a16="http://schemas.microsoft.com/office/drawing/2014/main" id="{CF2A15AB-6587-476D-AA79-7FBFCF983C92}"/>
              </a:ext>
            </a:extLst>
          </p:cNvPr>
          <p:cNvGrpSpPr/>
          <p:nvPr/>
        </p:nvGrpSpPr>
        <p:grpSpPr>
          <a:xfrm>
            <a:off x="8564425" y="4869537"/>
            <a:ext cx="218342" cy="294503"/>
            <a:chOff x="1137304" y="384548"/>
            <a:chExt cx="323231" cy="289351"/>
          </a:xfrm>
        </p:grpSpPr>
        <p:sp>
          <p:nvSpPr>
            <p:cNvPr id="88" name="Freihandform: Form 87">
              <a:extLst>
                <a:ext uri="{FF2B5EF4-FFF2-40B4-BE49-F238E27FC236}">
                  <a16:creationId xmlns:a16="http://schemas.microsoft.com/office/drawing/2014/main" id="{8BC533F8-9C08-4A20-8FEF-1CFC3E1AD62C}"/>
                </a:ext>
              </a:extLst>
            </p:cNvPr>
            <p:cNvSpPr/>
            <p:nvPr/>
          </p:nvSpPr>
          <p:spPr>
            <a:xfrm>
              <a:off x="1137304" y="384548"/>
              <a:ext cx="227702" cy="161000"/>
            </a:xfrm>
            <a:custGeom>
              <a:avLst/>
              <a:gdLst>
                <a:gd name="connsiteX0" fmla="*/ 0 w 305724"/>
                <a:gd name="connsiteY0" fmla="*/ 152818 h 152818"/>
                <a:gd name="connsiteX1" fmla="*/ 15031 w 305724"/>
                <a:gd name="connsiteY1" fmla="*/ 132776 h 152818"/>
                <a:gd name="connsiteX2" fmla="*/ 22547 w 305724"/>
                <a:gd name="connsiteY2" fmla="*/ 117745 h 152818"/>
                <a:gd name="connsiteX3" fmla="*/ 42589 w 305724"/>
                <a:gd name="connsiteY3" fmla="*/ 97703 h 152818"/>
                <a:gd name="connsiteX4" fmla="*/ 52609 w 305724"/>
                <a:gd name="connsiteY4" fmla="*/ 82672 h 152818"/>
                <a:gd name="connsiteX5" fmla="*/ 57620 w 305724"/>
                <a:gd name="connsiteY5" fmla="*/ 77662 h 152818"/>
                <a:gd name="connsiteX6" fmla="*/ 62630 w 305724"/>
                <a:gd name="connsiteY6" fmla="*/ 70146 h 152818"/>
                <a:gd name="connsiteX7" fmla="*/ 70146 w 305724"/>
                <a:gd name="connsiteY7" fmla="*/ 60125 h 152818"/>
                <a:gd name="connsiteX8" fmla="*/ 82672 w 305724"/>
                <a:gd name="connsiteY8" fmla="*/ 45094 h 152818"/>
                <a:gd name="connsiteX9" fmla="*/ 90188 w 305724"/>
                <a:gd name="connsiteY9" fmla="*/ 35073 h 152818"/>
                <a:gd name="connsiteX10" fmla="*/ 97703 w 305724"/>
                <a:gd name="connsiteY10" fmla="*/ 32568 h 152818"/>
                <a:gd name="connsiteX11" fmla="*/ 105219 w 305724"/>
                <a:gd name="connsiteY11" fmla="*/ 27557 h 152818"/>
                <a:gd name="connsiteX12" fmla="*/ 117745 w 305724"/>
                <a:gd name="connsiteY12" fmla="*/ 17537 h 152818"/>
                <a:gd name="connsiteX13" fmla="*/ 122755 w 305724"/>
                <a:gd name="connsiteY13" fmla="*/ 12526 h 152818"/>
                <a:gd name="connsiteX14" fmla="*/ 145302 w 305724"/>
                <a:gd name="connsiteY14" fmla="*/ 5011 h 152818"/>
                <a:gd name="connsiteX15" fmla="*/ 170354 w 305724"/>
                <a:gd name="connsiteY15" fmla="*/ 0 h 152818"/>
                <a:gd name="connsiteX16" fmla="*/ 195406 w 305724"/>
                <a:gd name="connsiteY16" fmla="*/ 2505 h 152818"/>
                <a:gd name="connsiteX17" fmla="*/ 202922 w 305724"/>
                <a:gd name="connsiteY17" fmla="*/ 5011 h 152818"/>
                <a:gd name="connsiteX18" fmla="*/ 222963 w 305724"/>
                <a:gd name="connsiteY18" fmla="*/ 7516 h 152818"/>
                <a:gd name="connsiteX19" fmla="*/ 227974 w 305724"/>
                <a:gd name="connsiteY19" fmla="*/ 12526 h 152818"/>
                <a:gd name="connsiteX20" fmla="*/ 243005 w 305724"/>
                <a:gd name="connsiteY20" fmla="*/ 22547 h 152818"/>
                <a:gd name="connsiteX21" fmla="*/ 248015 w 305724"/>
                <a:gd name="connsiteY21" fmla="*/ 30063 h 152818"/>
                <a:gd name="connsiteX22" fmla="*/ 260542 w 305724"/>
                <a:gd name="connsiteY22" fmla="*/ 42589 h 152818"/>
                <a:gd name="connsiteX23" fmla="*/ 268057 w 305724"/>
                <a:gd name="connsiteY23" fmla="*/ 60125 h 152818"/>
                <a:gd name="connsiteX24" fmla="*/ 283088 w 305724"/>
                <a:gd name="connsiteY24" fmla="*/ 75156 h 152818"/>
                <a:gd name="connsiteX25" fmla="*/ 288099 w 305724"/>
                <a:gd name="connsiteY25" fmla="*/ 95198 h 152818"/>
                <a:gd name="connsiteX26" fmla="*/ 293109 w 305724"/>
                <a:gd name="connsiteY26" fmla="*/ 120250 h 152818"/>
                <a:gd name="connsiteX27" fmla="*/ 298120 w 305724"/>
                <a:gd name="connsiteY27" fmla="*/ 125261 h 152818"/>
                <a:gd name="connsiteX28" fmla="*/ 305635 w 305724"/>
                <a:gd name="connsiteY28" fmla="*/ 142797 h 152818"/>
                <a:gd name="connsiteX29" fmla="*/ 305635 w 305724"/>
                <a:gd name="connsiteY29" fmla="*/ 145302 h 15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05724" h="152818">
                  <a:moveTo>
                    <a:pt x="0" y="152818"/>
                  </a:moveTo>
                  <a:cubicBezTo>
                    <a:pt x="2464" y="149738"/>
                    <a:pt x="12370" y="138098"/>
                    <a:pt x="15031" y="132776"/>
                  </a:cubicBezTo>
                  <a:cubicBezTo>
                    <a:pt x="19804" y="123231"/>
                    <a:pt x="14574" y="126516"/>
                    <a:pt x="22547" y="117745"/>
                  </a:cubicBezTo>
                  <a:cubicBezTo>
                    <a:pt x="28902" y="110754"/>
                    <a:pt x="37348" y="105564"/>
                    <a:pt x="42589" y="97703"/>
                  </a:cubicBezTo>
                  <a:cubicBezTo>
                    <a:pt x="45929" y="92693"/>
                    <a:pt x="48351" y="86929"/>
                    <a:pt x="52609" y="82672"/>
                  </a:cubicBezTo>
                  <a:cubicBezTo>
                    <a:pt x="54279" y="81002"/>
                    <a:pt x="56144" y="79506"/>
                    <a:pt x="57620" y="77662"/>
                  </a:cubicBezTo>
                  <a:cubicBezTo>
                    <a:pt x="59501" y="75311"/>
                    <a:pt x="60880" y="72596"/>
                    <a:pt x="62630" y="70146"/>
                  </a:cubicBezTo>
                  <a:cubicBezTo>
                    <a:pt x="65057" y="66748"/>
                    <a:pt x="68118" y="63775"/>
                    <a:pt x="70146" y="60125"/>
                  </a:cubicBezTo>
                  <a:cubicBezTo>
                    <a:pt x="78997" y="44194"/>
                    <a:pt x="69210" y="49581"/>
                    <a:pt x="82672" y="45094"/>
                  </a:cubicBezTo>
                  <a:cubicBezTo>
                    <a:pt x="85177" y="41754"/>
                    <a:pt x="86980" y="37746"/>
                    <a:pt x="90188" y="35073"/>
                  </a:cubicBezTo>
                  <a:cubicBezTo>
                    <a:pt x="92216" y="33383"/>
                    <a:pt x="95341" y="33749"/>
                    <a:pt x="97703" y="32568"/>
                  </a:cubicBezTo>
                  <a:cubicBezTo>
                    <a:pt x="100396" y="31221"/>
                    <a:pt x="102810" y="29364"/>
                    <a:pt x="105219" y="27557"/>
                  </a:cubicBezTo>
                  <a:cubicBezTo>
                    <a:pt x="109497" y="24349"/>
                    <a:pt x="113685" y="21017"/>
                    <a:pt x="117745" y="17537"/>
                  </a:cubicBezTo>
                  <a:cubicBezTo>
                    <a:pt x="119538" y="16000"/>
                    <a:pt x="120605" y="13503"/>
                    <a:pt x="122755" y="12526"/>
                  </a:cubicBezTo>
                  <a:cubicBezTo>
                    <a:pt x="129967" y="9248"/>
                    <a:pt x="137488" y="6314"/>
                    <a:pt x="145302" y="5011"/>
                  </a:cubicBezTo>
                  <a:cubicBezTo>
                    <a:pt x="163729" y="1939"/>
                    <a:pt x="155405" y="3737"/>
                    <a:pt x="170354" y="0"/>
                  </a:cubicBezTo>
                  <a:cubicBezTo>
                    <a:pt x="178705" y="835"/>
                    <a:pt x="187111" y="1229"/>
                    <a:pt x="195406" y="2505"/>
                  </a:cubicBezTo>
                  <a:cubicBezTo>
                    <a:pt x="198016" y="2907"/>
                    <a:pt x="200324" y="4539"/>
                    <a:pt x="202922" y="5011"/>
                  </a:cubicBezTo>
                  <a:cubicBezTo>
                    <a:pt x="209546" y="6215"/>
                    <a:pt x="216283" y="6681"/>
                    <a:pt x="222963" y="7516"/>
                  </a:cubicBezTo>
                  <a:cubicBezTo>
                    <a:pt x="224633" y="9186"/>
                    <a:pt x="226084" y="11109"/>
                    <a:pt x="227974" y="12526"/>
                  </a:cubicBezTo>
                  <a:cubicBezTo>
                    <a:pt x="232791" y="16139"/>
                    <a:pt x="243005" y="22547"/>
                    <a:pt x="243005" y="22547"/>
                  </a:cubicBezTo>
                  <a:cubicBezTo>
                    <a:pt x="244675" y="25052"/>
                    <a:pt x="246032" y="27797"/>
                    <a:pt x="248015" y="30063"/>
                  </a:cubicBezTo>
                  <a:cubicBezTo>
                    <a:pt x="251904" y="34507"/>
                    <a:pt x="260542" y="42589"/>
                    <a:pt x="260542" y="42589"/>
                  </a:cubicBezTo>
                  <a:cubicBezTo>
                    <a:pt x="262745" y="51402"/>
                    <a:pt x="262040" y="53355"/>
                    <a:pt x="268057" y="60125"/>
                  </a:cubicBezTo>
                  <a:cubicBezTo>
                    <a:pt x="272764" y="65421"/>
                    <a:pt x="283088" y="75156"/>
                    <a:pt x="283088" y="75156"/>
                  </a:cubicBezTo>
                  <a:cubicBezTo>
                    <a:pt x="284758" y="81837"/>
                    <a:pt x="286656" y="88465"/>
                    <a:pt x="288099" y="95198"/>
                  </a:cubicBezTo>
                  <a:cubicBezTo>
                    <a:pt x="288571" y="97399"/>
                    <a:pt x="291134" y="116300"/>
                    <a:pt x="293109" y="120250"/>
                  </a:cubicBezTo>
                  <a:cubicBezTo>
                    <a:pt x="294165" y="122363"/>
                    <a:pt x="296810" y="123296"/>
                    <a:pt x="298120" y="125261"/>
                  </a:cubicBezTo>
                  <a:cubicBezTo>
                    <a:pt x="300989" y="129564"/>
                    <a:pt x="304299" y="137452"/>
                    <a:pt x="305635" y="142797"/>
                  </a:cubicBezTo>
                  <a:cubicBezTo>
                    <a:pt x="305837" y="143607"/>
                    <a:pt x="305635" y="144467"/>
                    <a:pt x="305635" y="145302"/>
                  </a:cubicBezTo>
                </a:path>
              </a:pathLst>
            </a:custGeom>
            <a:noFill/>
            <a:ln w="5715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Freihandform: Form 88">
              <a:extLst>
                <a:ext uri="{FF2B5EF4-FFF2-40B4-BE49-F238E27FC236}">
                  <a16:creationId xmlns:a16="http://schemas.microsoft.com/office/drawing/2014/main" id="{1CAC699F-366A-4857-B867-704352B6E9CE}"/>
                </a:ext>
              </a:extLst>
            </p:cNvPr>
            <p:cNvSpPr/>
            <p:nvPr/>
          </p:nvSpPr>
          <p:spPr>
            <a:xfrm>
              <a:off x="1285170" y="551144"/>
              <a:ext cx="117450" cy="122755"/>
            </a:xfrm>
            <a:custGeom>
              <a:avLst/>
              <a:gdLst>
                <a:gd name="connsiteX0" fmla="*/ 0 w 127766"/>
                <a:gd name="connsiteY0" fmla="*/ 0 h 60125"/>
                <a:gd name="connsiteX1" fmla="*/ 47599 w 127766"/>
                <a:gd name="connsiteY1" fmla="*/ 12526 h 60125"/>
                <a:gd name="connsiteX2" fmla="*/ 85177 w 127766"/>
                <a:gd name="connsiteY2" fmla="*/ 27557 h 60125"/>
                <a:gd name="connsiteX3" fmla="*/ 110229 w 127766"/>
                <a:gd name="connsiteY3" fmla="*/ 40083 h 60125"/>
                <a:gd name="connsiteX4" fmla="*/ 127766 w 127766"/>
                <a:gd name="connsiteY4" fmla="*/ 52609 h 60125"/>
                <a:gd name="connsiteX5" fmla="*/ 122755 w 127766"/>
                <a:gd name="connsiteY5" fmla="*/ 60125 h 6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766" h="60125">
                  <a:moveTo>
                    <a:pt x="0" y="0"/>
                  </a:moveTo>
                  <a:cubicBezTo>
                    <a:pt x="16127" y="3225"/>
                    <a:pt x="32190" y="6656"/>
                    <a:pt x="47599" y="12526"/>
                  </a:cubicBezTo>
                  <a:cubicBezTo>
                    <a:pt x="60206" y="17329"/>
                    <a:pt x="73110" y="21524"/>
                    <a:pt x="85177" y="27557"/>
                  </a:cubicBezTo>
                  <a:cubicBezTo>
                    <a:pt x="93528" y="31732"/>
                    <a:pt x="102461" y="34904"/>
                    <a:pt x="110229" y="40083"/>
                  </a:cubicBezTo>
                  <a:cubicBezTo>
                    <a:pt x="121219" y="47410"/>
                    <a:pt x="115336" y="43287"/>
                    <a:pt x="127766" y="52609"/>
                  </a:cubicBezTo>
                  <a:lnTo>
                    <a:pt x="122755" y="60125"/>
                  </a:lnTo>
                </a:path>
              </a:pathLst>
            </a:custGeom>
            <a:noFill/>
            <a:ln w="5715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Freihandform: Form 89">
              <a:extLst>
                <a:ext uri="{FF2B5EF4-FFF2-40B4-BE49-F238E27FC236}">
                  <a16:creationId xmlns:a16="http://schemas.microsoft.com/office/drawing/2014/main" id="{8531EE5C-0243-4F6B-9F35-40F40CEF70B8}"/>
                </a:ext>
              </a:extLst>
            </p:cNvPr>
            <p:cNvSpPr/>
            <p:nvPr/>
          </p:nvSpPr>
          <p:spPr>
            <a:xfrm>
              <a:off x="1402620" y="486010"/>
              <a:ext cx="57915" cy="161000"/>
            </a:xfrm>
            <a:custGeom>
              <a:avLst/>
              <a:gdLst>
                <a:gd name="connsiteX0" fmla="*/ 42588 w 42588"/>
                <a:gd name="connsiteY0" fmla="*/ 0 h 122755"/>
                <a:gd name="connsiteX1" fmla="*/ 35072 w 42588"/>
                <a:gd name="connsiteY1" fmla="*/ 15031 h 122755"/>
                <a:gd name="connsiteX2" fmla="*/ 32567 w 42588"/>
                <a:gd name="connsiteY2" fmla="*/ 30062 h 122755"/>
                <a:gd name="connsiteX3" fmla="*/ 22546 w 42588"/>
                <a:gd name="connsiteY3" fmla="*/ 45094 h 122755"/>
                <a:gd name="connsiteX4" fmla="*/ 10020 w 42588"/>
                <a:gd name="connsiteY4" fmla="*/ 85177 h 122755"/>
                <a:gd name="connsiteX5" fmla="*/ 5010 w 42588"/>
                <a:gd name="connsiteY5" fmla="*/ 107724 h 122755"/>
                <a:gd name="connsiteX6" fmla="*/ 0 w 42588"/>
                <a:gd name="connsiteY6" fmla="*/ 122755 h 122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588" h="122755">
                  <a:moveTo>
                    <a:pt x="42588" y="0"/>
                  </a:moveTo>
                  <a:cubicBezTo>
                    <a:pt x="40083" y="5010"/>
                    <a:pt x="36843" y="9717"/>
                    <a:pt x="35072" y="15031"/>
                  </a:cubicBezTo>
                  <a:cubicBezTo>
                    <a:pt x="33466" y="19850"/>
                    <a:pt x="34521" y="25373"/>
                    <a:pt x="32567" y="30062"/>
                  </a:cubicBezTo>
                  <a:cubicBezTo>
                    <a:pt x="30251" y="35621"/>
                    <a:pt x="25886" y="40083"/>
                    <a:pt x="22546" y="45094"/>
                  </a:cubicBezTo>
                  <a:cubicBezTo>
                    <a:pt x="17794" y="59351"/>
                    <a:pt x="13612" y="70811"/>
                    <a:pt x="10020" y="85177"/>
                  </a:cubicBezTo>
                  <a:cubicBezTo>
                    <a:pt x="4851" y="105851"/>
                    <a:pt x="10156" y="89714"/>
                    <a:pt x="5010" y="107724"/>
                  </a:cubicBezTo>
                  <a:cubicBezTo>
                    <a:pt x="3559" y="112802"/>
                    <a:pt x="1670" y="117745"/>
                    <a:pt x="0" y="122755"/>
                  </a:cubicBezTo>
                </a:path>
              </a:pathLst>
            </a:custGeom>
            <a:noFill/>
            <a:ln w="5715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1" name="Gruppieren 90">
            <a:extLst>
              <a:ext uri="{FF2B5EF4-FFF2-40B4-BE49-F238E27FC236}">
                <a16:creationId xmlns:a16="http://schemas.microsoft.com/office/drawing/2014/main" id="{31C933B6-E28E-4805-83F2-E684A2A3F4A2}"/>
              </a:ext>
            </a:extLst>
          </p:cNvPr>
          <p:cNvGrpSpPr/>
          <p:nvPr/>
        </p:nvGrpSpPr>
        <p:grpSpPr>
          <a:xfrm>
            <a:off x="8555064" y="3768605"/>
            <a:ext cx="323231" cy="289351"/>
            <a:chOff x="1137304" y="384548"/>
            <a:chExt cx="323231" cy="289351"/>
          </a:xfrm>
        </p:grpSpPr>
        <p:sp>
          <p:nvSpPr>
            <p:cNvPr id="92" name="Freihandform: Form 91">
              <a:extLst>
                <a:ext uri="{FF2B5EF4-FFF2-40B4-BE49-F238E27FC236}">
                  <a16:creationId xmlns:a16="http://schemas.microsoft.com/office/drawing/2014/main" id="{BEDF0BAB-26A8-4636-8E11-28FA3A43484B}"/>
                </a:ext>
              </a:extLst>
            </p:cNvPr>
            <p:cNvSpPr/>
            <p:nvPr/>
          </p:nvSpPr>
          <p:spPr>
            <a:xfrm>
              <a:off x="1137304" y="384548"/>
              <a:ext cx="227702" cy="161000"/>
            </a:xfrm>
            <a:custGeom>
              <a:avLst/>
              <a:gdLst>
                <a:gd name="connsiteX0" fmla="*/ 0 w 305724"/>
                <a:gd name="connsiteY0" fmla="*/ 152818 h 152818"/>
                <a:gd name="connsiteX1" fmla="*/ 15031 w 305724"/>
                <a:gd name="connsiteY1" fmla="*/ 132776 h 152818"/>
                <a:gd name="connsiteX2" fmla="*/ 22547 w 305724"/>
                <a:gd name="connsiteY2" fmla="*/ 117745 h 152818"/>
                <a:gd name="connsiteX3" fmla="*/ 42589 w 305724"/>
                <a:gd name="connsiteY3" fmla="*/ 97703 h 152818"/>
                <a:gd name="connsiteX4" fmla="*/ 52609 w 305724"/>
                <a:gd name="connsiteY4" fmla="*/ 82672 h 152818"/>
                <a:gd name="connsiteX5" fmla="*/ 57620 w 305724"/>
                <a:gd name="connsiteY5" fmla="*/ 77662 h 152818"/>
                <a:gd name="connsiteX6" fmla="*/ 62630 w 305724"/>
                <a:gd name="connsiteY6" fmla="*/ 70146 h 152818"/>
                <a:gd name="connsiteX7" fmla="*/ 70146 w 305724"/>
                <a:gd name="connsiteY7" fmla="*/ 60125 h 152818"/>
                <a:gd name="connsiteX8" fmla="*/ 82672 w 305724"/>
                <a:gd name="connsiteY8" fmla="*/ 45094 h 152818"/>
                <a:gd name="connsiteX9" fmla="*/ 90188 w 305724"/>
                <a:gd name="connsiteY9" fmla="*/ 35073 h 152818"/>
                <a:gd name="connsiteX10" fmla="*/ 97703 w 305724"/>
                <a:gd name="connsiteY10" fmla="*/ 32568 h 152818"/>
                <a:gd name="connsiteX11" fmla="*/ 105219 w 305724"/>
                <a:gd name="connsiteY11" fmla="*/ 27557 h 152818"/>
                <a:gd name="connsiteX12" fmla="*/ 117745 w 305724"/>
                <a:gd name="connsiteY12" fmla="*/ 17537 h 152818"/>
                <a:gd name="connsiteX13" fmla="*/ 122755 w 305724"/>
                <a:gd name="connsiteY13" fmla="*/ 12526 h 152818"/>
                <a:gd name="connsiteX14" fmla="*/ 145302 w 305724"/>
                <a:gd name="connsiteY14" fmla="*/ 5011 h 152818"/>
                <a:gd name="connsiteX15" fmla="*/ 170354 w 305724"/>
                <a:gd name="connsiteY15" fmla="*/ 0 h 152818"/>
                <a:gd name="connsiteX16" fmla="*/ 195406 w 305724"/>
                <a:gd name="connsiteY16" fmla="*/ 2505 h 152818"/>
                <a:gd name="connsiteX17" fmla="*/ 202922 w 305724"/>
                <a:gd name="connsiteY17" fmla="*/ 5011 h 152818"/>
                <a:gd name="connsiteX18" fmla="*/ 222963 w 305724"/>
                <a:gd name="connsiteY18" fmla="*/ 7516 h 152818"/>
                <a:gd name="connsiteX19" fmla="*/ 227974 w 305724"/>
                <a:gd name="connsiteY19" fmla="*/ 12526 h 152818"/>
                <a:gd name="connsiteX20" fmla="*/ 243005 w 305724"/>
                <a:gd name="connsiteY20" fmla="*/ 22547 h 152818"/>
                <a:gd name="connsiteX21" fmla="*/ 248015 w 305724"/>
                <a:gd name="connsiteY21" fmla="*/ 30063 h 152818"/>
                <a:gd name="connsiteX22" fmla="*/ 260542 w 305724"/>
                <a:gd name="connsiteY22" fmla="*/ 42589 h 152818"/>
                <a:gd name="connsiteX23" fmla="*/ 268057 w 305724"/>
                <a:gd name="connsiteY23" fmla="*/ 60125 h 152818"/>
                <a:gd name="connsiteX24" fmla="*/ 283088 w 305724"/>
                <a:gd name="connsiteY24" fmla="*/ 75156 h 152818"/>
                <a:gd name="connsiteX25" fmla="*/ 288099 w 305724"/>
                <a:gd name="connsiteY25" fmla="*/ 95198 h 152818"/>
                <a:gd name="connsiteX26" fmla="*/ 293109 w 305724"/>
                <a:gd name="connsiteY26" fmla="*/ 120250 h 152818"/>
                <a:gd name="connsiteX27" fmla="*/ 298120 w 305724"/>
                <a:gd name="connsiteY27" fmla="*/ 125261 h 152818"/>
                <a:gd name="connsiteX28" fmla="*/ 305635 w 305724"/>
                <a:gd name="connsiteY28" fmla="*/ 142797 h 152818"/>
                <a:gd name="connsiteX29" fmla="*/ 305635 w 305724"/>
                <a:gd name="connsiteY29" fmla="*/ 145302 h 15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05724" h="152818">
                  <a:moveTo>
                    <a:pt x="0" y="152818"/>
                  </a:moveTo>
                  <a:cubicBezTo>
                    <a:pt x="2464" y="149738"/>
                    <a:pt x="12370" y="138098"/>
                    <a:pt x="15031" y="132776"/>
                  </a:cubicBezTo>
                  <a:cubicBezTo>
                    <a:pt x="19804" y="123231"/>
                    <a:pt x="14574" y="126516"/>
                    <a:pt x="22547" y="117745"/>
                  </a:cubicBezTo>
                  <a:cubicBezTo>
                    <a:pt x="28902" y="110754"/>
                    <a:pt x="37348" y="105564"/>
                    <a:pt x="42589" y="97703"/>
                  </a:cubicBezTo>
                  <a:cubicBezTo>
                    <a:pt x="45929" y="92693"/>
                    <a:pt x="48351" y="86929"/>
                    <a:pt x="52609" y="82672"/>
                  </a:cubicBezTo>
                  <a:cubicBezTo>
                    <a:pt x="54279" y="81002"/>
                    <a:pt x="56144" y="79506"/>
                    <a:pt x="57620" y="77662"/>
                  </a:cubicBezTo>
                  <a:cubicBezTo>
                    <a:pt x="59501" y="75311"/>
                    <a:pt x="60880" y="72596"/>
                    <a:pt x="62630" y="70146"/>
                  </a:cubicBezTo>
                  <a:cubicBezTo>
                    <a:pt x="65057" y="66748"/>
                    <a:pt x="68118" y="63775"/>
                    <a:pt x="70146" y="60125"/>
                  </a:cubicBezTo>
                  <a:cubicBezTo>
                    <a:pt x="78997" y="44194"/>
                    <a:pt x="69210" y="49581"/>
                    <a:pt x="82672" y="45094"/>
                  </a:cubicBezTo>
                  <a:cubicBezTo>
                    <a:pt x="85177" y="41754"/>
                    <a:pt x="86980" y="37746"/>
                    <a:pt x="90188" y="35073"/>
                  </a:cubicBezTo>
                  <a:cubicBezTo>
                    <a:pt x="92216" y="33383"/>
                    <a:pt x="95341" y="33749"/>
                    <a:pt x="97703" y="32568"/>
                  </a:cubicBezTo>
                  <a:cubicBezTo>
                    <a:pt x="100396" y="31221"/>
                    <a:pt x="102810" y="29364"/>
                    <a:pt x="105219" y="27557"/>
                  </a:cubicBezTo>
                  <a:cubicBezTo>
                    <a:pt x="109497" y="24349"/>
                    <a:pt x="113685" y="21017"/>
                    <a:pt x="117745" y="17537"/>
                  </a:cubicBezTo>
                  <a:cubicBezTo>
                    <a:pt x="119538" y="16000"/>
                    <a:pt x="120605" y="13503"/>
                    <a:pt x="122755" y="12526"/>
                  </a:cubicBezTo>
                  <a:cubicBezTo>
                    <a:pt x="129967" y="9248"/>
                    <a:pt x="137488" y="6314"/>
                    <a:pt x="145302" y="5011"/>
                  </a:cubicBezTo>
                  <a:cubicBezTo>
                    <a:pt x="163729" y="1939"/>
                    <a:pt x="155405" y="3737"/>
                    <a:pt x="170354" y="0"/>
                  </a:cubicBezTo>
                  <a:cubicBezTo>
                    <a:pt x="178705" y="835"/>
                    <a:pt x="187111" y="1229"/>
                    <a:pt x="195406" y="2505"/>
                  </a:cubicBezTo>
                  <a:cubicBezTo>
                    <a:pt x="198016" y="2907"/>
                    <a:pt x="200324" y="4539"/>
                    <a:pt x="202922" y="5011"/>
                  </a:cubicBezTo>
                  <a:cubicBezTo>
                    <a:pt x="209546" y="6215"/>
                    <a:pt x="216283" y="6681"/>
                    <a:pt x="222963" y="7516"/>
                  </a:cubicBezTo>
                  <a:cubicBezTo>
                    <a:pt x="224633" y="9186"/>
                    <a:pt x="226084" y="11109"/>
                    <a:pt x="227974" y="12526"/>
                  </a:cubicBezTo>
                  <a:cubicBezTo>
                    <a:pt x="232791" y="16139"/>
                    <a:pt x="243005" y="22547"/>
                    <a:pt x="243005" y="22547"/>
                  </a:cubicBezTo>
                  <a:cubicBezTo>
                    <a:pt x="244675" y="25052"/>
                    <a:pt x="246032" y="27797"/>
                    <a:pt x="248015" y="30063"/>
                  </a:cubicBezTo>
                  <a:cubicBezTo>
                    <a:pt x="251904" y="34507"/>
                    <a:pt x="260542" y="42589"/>
                    <a:pt x="260542" y="42589"/>
                  </a:cubicBezTo>
                  <a:cubicBezTo>
                    <a:pt x="262745" y="51402"/>
                    <a:pt x="262040" y="53355"/>
                    <a:pt x="268057" y="60125"/>
                  </a:cubicBezTo>
                  <a:cubicBezTo>
                    <a:pt x="272764" y="65421"/>
                    <a:pt x="283088" y="75156"/>
                    <a:pt x="283088" y="75156"/>
                  </a:cubicBezTo>
                  <a:cubicBezTo>
                    <a:pt x="284758" y="81837"/>
                    <a:pt x="286656" y="88465"/>
                    <a:pt x="288099" y="95198"/>
                  </a:cubicBezTo>
                  <a:cubicBezTo>
                    <a:pt x="288571" y="97399"/>
                    <a:pt x="291134" y="116300"/>
                    <a:pt x="293109" y="120250"/>
                  </a:cubicBezTo>
                  <a:cubicBezTo>
                    <a:pt x="294165" y="122363"/>
                    <a:pt x="296810" y="123296"/>
                    <a:pt x="298120" y="125261"/>
                  </a:cubicBezTo>
                  <a:cubicBezTo>
                    <a:pt x="300989" y="129564"/>
                    <a:pt x="304299" y="137452"/>
                    <a:pt x="305635" y="142797"/>
                  </a:cubicBezTo>
                  <a:cubicBezTo>
                    <a:pt x="305837" y="143607"/>
                    <a:pt x="305635" y="144467"/>
                    <a:pt x="305635" y="145302"/>
                  </a:cubicBezTo>
                </a:path>
              </a:pathLst>
            </a:custGeom>
            <a:noFill/>
            <a:ln w="5715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Freihandform: Form 92">
              <a:extLst>
                <a:ext uri="{FF2B5EF4-FFF2-40B4-BE49-F238E27FC236}">
                  <a16:creationId xmlns:a16="http://schemas.microsoft.com/office/drawing/2014/main" id="{6AF65B02-0D73-46DD-95D8-9552083F938E}"/>
                </a:ext>
              </a:extLst>
            </p:cNvPr>
            <p:cNvSpPr/>
            <p:nvPr/>
          </p:nvSpPr>
          <p:spPr>
            <a:xfrm>
              <a:off x="1285170" y="551144"/>
              <a:ext cx="117450" cy="122755"/>
            </a:xfrm>
            <a:custGeom>
              <a:avLst/>
              <a:gdLst>
                <a:gd name="connsiteX0" fmla="*/ 0 w 127766"/>
                <a:gd name="connsiteY0" fmla="*/ 0 h 60125"/>
                <a:gd name="connsiteX1" fmla="*/ 47599 w 127766"/>
                <a:gd name="connsiteY1" fmla="*/ 12526 h 60125"/>
                <a:gd name="connsiteX2" fmla="*/ 85177 w 127766"/>
                <a:gd name="connsiteY2" fmla="*/ 27557 h 60125"/>
                <a:gd name="connsiteX3" fmla="*/ 110229 w 127766"/>
                <a:gd name="connsiteY3" fmla="*/ 40083 h 60125"/>
                <a:gd name="connsiteX4" fmla="*/ 127766 w 127766"/>
                <a:gd name="connsiteY4" fmla="*/ 52609 h 60125"/>
                <a:gd name="connsiteX5" fmla="*/ 122755 w 127766"/>
                <a:gd name="connsiteY5" fmla="*/ 60125 h 6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766" h="60125">
                  <a:moveTo>
                    <a:pt x="0" y="0"/>
                  </a:moveTo>
                  <a:cubicBezTo>
                    <a:pt x="16127" y="3225"/>
                    <a:pt x="32190" y="6656"/>
                    <a:pt x="47599" y="12526"/>
                  </a:cubicBezTo>
                  <a:cubicBezTo>
                    <a:pt x="60206" y="17329"/>
                    <a:pt x="73110" y="21524"/>
                    <a:pt x="85177" y="27557"/>
                  </a:cubicBezTo>
                  <a:cubicBezTo>
                    <a:pt x="93528" y="31732"/>
                    <a:pt x="102461" y="34904"/>
                    <a:pt x="110229" y="40083"/>
                  </a:cubicBezTo>
                  <a:cubicBezTo>
                    <a:pt x="121219" y="47410"/>
                    <a:pt x="115336" y="43287"/>
                    <a:pt x="127766" y="52609"/>
                  </a:cubicBezTo>
                  <a:lnTo>
                    <a:pt x="122755" y="60125"/>
                  </a:lnTo>
                </a:path>
              </a:pathLst>
            </a:custGeom>
            <a:noFill/>
            <a:ln w="5715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Freihandform: Form 93">
              <a:extLst>
                <a:ext uri="{FF2B5EF4-FFF2-40B4-BE49-F238E27FC236}">
                  <a16:creationId xmlns:a16="http://schemas.microsoft.com/office/drawing/2014/main" id="{020FF4D8-1B54-41D7-AF22-B39AEF576710}"/>
                </a:ext>
              </a:extLst>
            </p:cNvPr>
            <p:cNvSpPr/>
            <p:nvPr/>
          </p:nvSpPr>
          <p:spPr>
            <a:xfrm>
              <a:off x="1402620" y="486010"/>
              <a:ext cx="57915" cy="161000"/>
            </a:xfrm>
            <a:custGeom>
              <a:avLst/>
              <a:gdLst>
                <a:gd name="connsiteX0" fmla="*/ 42588 w 42588"/>
                <a:gd name="connsiteY0" fmla="*/ 0 h 122755"/>
                <a:gd name="connsiteX1" fmla="*/ 35072 w 42588"/>
                <a:gd name="connsiteY1" fmla="*/ 15031 h 122755"/>
                <a:gd name="connsiteX2" fmla="*/ 32567 w 42588"/>
                <a:gd name="connsiteY2" fmla="*/ 30062 h 122755"/>
                <a:gd name="connsiteX3" fmla="*/ 22546 w 42588"/>
                <a:gd name="connsiteY3" fmla="*/ 45094 h 122755"/>
                <a:gd name="connsiteX4" fmla="*/ 10020 w 42588"/>
                <a:gd name="connsiteY4" fmla="*/ 85177 h 122755"/>
                <a:gd name="connsiteX5" fmla="*/ 5010 w 42588"/>
                <a:gd name="connsiteY5" fmla="*/ 107724 h 122755"/>
                <a:gd name="connsiteX6" fmla="*/ 0 w 42588"/>
                <a:gd name="connsiteY6" fmla="*/ 122755 h 122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588" h="122755">
                  <a:moveTo>
                    <a:pt x="42588" y="0"/>
                  </a:moveTo>
                  <a:cubicBezTo>
                    <a:pt x="40083" y="5010"/>
                    <a:pt x="36843" y="9717"/>
                    <a:pt x="35072" y="15031"/>
                  </a:cubicBezTo>
                  <a:cubicBezTo>
                    <a:pt x="33466" y="19850"/>
                    <a:pt x="34521" y="25373"/>
                    <a:pt x="32567" y="30062"/>
                  </a:cubicBezTo>
                  <a:cubicBezTo>
                    <a:pt x="30251" y="35621"/>
                    <a:pt x="25886" y="40083"/>
                    <a:pt x="22546" y="45094"/>
                  </a:cubicBezTo>
                  <a:cubicBezTo>
                    <a:pt x="17794" y="59351"/>
                    <a:pt x="13612" y="70811"/>
                    <a:pt x="10020" y="85177"/>
                  </a:cubicBezTo>
                  <a:cubicBezTo>
                    <a:pt x="4851" y="105851"/>
                    <a:pt x="10156" y="89714"/>
                    <a:pt x="5010" y="107724"/>
                  </a:cubicBezTo>
                  <a:cubicBezTo>
                    <a:pt x="3559" y="112802"/>
                    <a:pt x="1670" y="117745"/>
                    <a:pt x="0" y="122755"/>
                  </a:cubicBezTo>
                </a:path>
              </a:pathLst>
            </a:custGeom>
            <a:noFill/>
            <a:ln w="5715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7" name="Group 3">
            <a:extLst>
              <a:ext uri="{FF2B5EF4-FFF2-40B4-BE49-F238E27FC236}">
                <a16:creationId xmlns:a16="http://schemas.microsoft.com/office/drawing/2014/main" id="{A505B10C-1742-45C4-8168-B7C4786F1862}"/>
              </a:ext>
            </a:extLst>
          </p:cNvPr>
          <p:cNvGrpSpPr>
            <a:grpSpLocks/>
          </p:cNvGrpSpPr>
          <p:nvPr/>
        </p:nvGrpSpPr>
        <p:grpSpPr bwMode="auto">
          <a:xfrm>
            <a:off x="-151407" y="-7912"/>
            <a:ext cx="723900" cy="6862763"/>
            <a:chOff x="-96" y="0"/>
            <a:chExt cx="456" cy="4323"/>
          </a:xfrm>
        </p:grpSpPr>
        <p:sp>
          <p:nvSpPr>
            <p:cNvPr id="78" name="Rectangle 4">
              <a:extLst>
                <a:ext uri="{FF2B5EF4-FFF2-40B4-BE49-F238E27FC236}">
                  <a16:creationId xmlns:a16="http://schemas.microsoft.com/office/drawing/2014/main" id="{A8F3B35B-3FC3-450A-ACB0-52D4C4C78D02}"/>
                </a:ext>
              </a:extLst>
            </p:cNvPr>
            <p:cNvSpPr>
              <a:spLocks noChangeArrowheads="1"/>
            </p:cNvSpPr>
            <p:nvPr/>
          </p:nvSpPr>
          <p:spPr bwMode="auto">
            <a:xfrm>
              <a:off x="0" y="0"/>
              <a:ext cx="288" cy="43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79" name="Group 5">
              <a:extLst>
                <a:ext uri="{FF2B5EF4-FFF2-40B4-BE49-F238E27FC236}">
                  <a16:creationId xmlns:a16="http://schemas.microsoft.com/office/drawing/2014/main" id="{B0883F4A-AC5D-4363-A5F2-3EBDF935CAEE}"/>
                </a:ext>
              </a:extLst>
            </p:cNvPr>
            <p:cNvGrpSpPr>
              <a:grpSpLocks/>
            </p:cNvGrpSpPr>
            <p:nvPr/>
          </p:nvGrpSpPr>
          <p:grpSpPr bwMode="auto">
            <a:xfrm>
              <a:off x="-96" y="0"/>
              <a:ext cx="456" cy="4323"/>
              <a:chOff x="-108" y="-3"/>
              <a:chExt cx="456" cy="4323"/>
            </a:xfrm>
          </p:grpSpPr>
          <p:grpSp>
            <p:nvGrpSpPr>
              <p:cNvPr id="80" name="Group 6">
                <a:extLst>
                  <a:ext uri="{FF2B5EF4-FFF2-40B4-BE49-F238E27FC236}">
                    <a16:creationId xmlns:a16="http://schemas.microsoft.com/office/drawing/2014/main" id="{43D8B0BF-DC21-4765-B579-E115FA9C53F4}"/>
                  </a:ext>
                </a:extLst>
              </p:cNvPr>
              <p:cNvGrpSpPr>
                <a:grpSpLocks/>
              </p:cNvGrpSpPr>
              <p:nvPr/>
            </p:nvGrpSpPr>
            <p:grpSpPr bwMode="auto">
              <a:xfrm>
                <a:off x="-108" y="0"/>
                <a:ext cx="456" cy="4320"/>
                <a:chOff x="-108" y="0"/>
                <a:chExt cx="456" cy="4320"/>
              </a:xfrm>
            </p:grpSpPr>
            <p:sp>
              <p:nvSpPr>
                <p:cNvPr id="82" name="Rectangle 7">
                  <a:extLst>
                    <a:ext uri="{FF2B5EF4-FFF2-40B4-BE49-F238E27FC236}">
                      <a16:creationId xmlns:a16="http://schemas.microsoft.com/office/drawing/2014/main" id="{70971679-D561-48C1-A104-0C5D9E3A1BC8}"/>
                    </a:ext>
                  </a:extLst>
                </p:cNvPr>
                <p:cNvSpPr>
                  <a:spLocks noChangeArrowheads="1"/>
                </p:cNvSpPr>
                <p:nvPr/>
              </p:nvSpPr>
              <p:spPr bwMode="auto">
                <a:xfrm>
                  <a:off x="0" y="0"/>
                  <a:ext cx="240" cy="1200"/>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aphicFrame>
              <p:nvGraphicFramePr>
                <p:cNvPr id="83" name="Object 8">
                  <a:extLst>
                    <a:ext uri="{FF2B5EF4-FFF2-40B4-BE49-F238E27FC236}">
                      <a16:creationId xmlns:a16="http://schemas.microsoft.com/office/drawing/2014/main" id="{03B57767-9EB3-4447-924B-9F6BA3D5BBCC}"/>
                    </a:ext>
                  </a:extLst>
                </p:cNvPr>
                <p:cNvGraphicFramePr>
                  <a:graphicFrameLocks noChangeAspect="1"/>
                </p:cNvGraphicFramePr>
                <p:nvPr/>
              </p:nvGraphicFramePr>
              <p:xfrm>
                <a:off x="-108" y="1249"/>
                <a:ext cx="456" cy="215"/>
              </p:xfrm>
              <a:graphic>
                <a:graphicData uri="http://schemas.openxmlformats.org/presentationml/2006/ole">
                  <mc:AlternateContent xmlns:mc="http://schemas.openxmlformats.org/markup-compatibility/2006">
                    <mc:Choice xmlns:v="urn:schemas-microsoft-com:vml" Requires="v">
                      <p:oleObj name="Paket" r:id="rId21" imgW="647640" imgH="485640" progId="Package">
                        <p:embed/>
                      </p:oleObj>
                    </mc:Choice>
                    <mc:Fallback>
                      <p:oleObj name="Paket" r:id="rId21" imgW="647640" imgH="485640" progId="Package">
                        <p:embed/>
                        <p:pic>
                          <p:nvPicPr>
                            <p:cNvPr id="18" name="Object 8">
                              <a:extLst>
                                <a:ext uri="{FF2B5EF4-FFF2-40B4-BE49-F238E27FC236}">
                                  <a16:creationId xmlns:a16="http://schemas.microsoft.com/office/drawing/2014/main" id="{BECE6136-0A7E-4407-B74C-9AA3A84EF52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b="31372"/>
                            <a:stretch>
                              <a:fillRect/>
                            </a:stretch>
                          </p:blipFill>
                          <p:spPr bwMode="auto">
                            <a:xfrm>
                              <a:off x="-108" y="1249"/>
                              <a:ext cx="456" cy="21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5" name="Rectangle 9">
                  <a:extLst>
                    <a:ext uri="{FF2B5EF4-FFF2-40B4-BE49-F238E27FC236}">
                      <a16:creationId xmlns:a16="http://schemas.microsoft.com/office/drawing/2014/main" id="{D3F98B98-C7B1-4117-9AAE-B04C637C37FB}"/>
                    </a:ext>
                  </a:extLst>
                </p:cNvPr>
                <p:cNvSpPr>
                  <a:spLocks noChangeArrowheads="1"/>
                </p:cNvSpPr>
                <p:nvPr/>
              </p:nvSpPr>
              <p:spPr bwMode="auto">
                <a:xfrm>
                  <a:off x="0" y="1488"/>
                  <a:ext cx="240" cy="283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81" name="Text Box 7">
                <a:extLst>
                  <a:ext uri="{FF2B5EF4-FFF2-40B4-BE49-F238E27FC236}">
                    <a16:creationId xmlns:a16="http://schemas.microsoft.com/office/drawing/2014/main" id="{1C9387D2-7E84-4489-B884-6E76DD8E1486}"/>
                  </a:ext>
                </a:extLst>
              </p:cNvPr>
              <p:cNvSpPr txBox="1">
                <a:spLocks noChangeArrowheads="1"/>
              </p:cNvSpPr>
              <p:nvPr/>
            </p:nvSpPr>
            <p:spPr bwMode="auto">
              <a:xfrm rot="-5400000">
                <a:off x="-1959" y="1956"/>
                <a:ext cx="4130"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altLang="de-DE" sz="1600" dirty="0">
                    <a:latin typeface="Arial Rounded MT Bold" panose="020F0704030504030204" pitchFamily="34" charset="0"/>
                  </a:rPr>
                  <a:t>Univ.-</a:t>
                </a:r>
                <a:r>
                  <a:rPr lang="de-DE" altLang="de-DE" sz="1600" dirty="0" err="1">
                    <a:latin typeface="Arial Rounded MT Bold" panose="020F0704030504030204" pitchFamily="34" charset="0"/>
                  </a:rPr>
                  <a:t>Doz</a:t>
                </a:r>
                <a:r>
                  <a:rPr lang="de-DE" altLang="de-DE" sz="1600" dirty="0">
                    <a:latin typeface="Arial Rounded MT Bold" panose="020F0704030504030204" pitchFamily="34" charset="0"/>
                  </a:rPr>
                  <a:t>. Dr. Katrin Teubner</a:t>
                </a:r>
                <a:r>
                  <a:rPr lang="de-DE" altLang="de-DE" sz="1600" dirty="0">
                    <a:solidFill>
                      <a:srgbClr val="0000CC"/>
                    </a:solidFill>
                    <a:latin typeface="Arial Rounded MT Bold" panose="020F0704030504030204" pitchFamily="34" charset="0"/>
                  </a:rPr>
                  <a:t>                                  </a:t>
                </a:r>
                <a:r>
                  <a:rPr lang="de-AT" altLang="de-DE" sz="1600" dirty="0">
                    <a:solidFill>
                      <a:srgbClr val="0000CC"/>
                    </a:solidFill>
                    <a:latin typeface="Arial Rounded MT Bold" panose="020F0704030504030204" pitchFamily="34" charset="0"/>
                  </a:rPr>
                  <a:t>www.lakeriver.at</a:t>
                </a:r>
                <a:endParaRPr lang="de-DE" altLang="de-DE" sz="1600" dirty="0">
                  <a:solidFill>
                    <a:srgbClr val="0000CC"/>
                  </a:solidFill>
                  <a:latin typeface="Arial Rounded MT Bold" panose="020F0704030504030204" pitchFamily="34" charset="0"/>
                </a:endParaRPr>
              </a:p>
            </p:txBody>
          </p:sp>
        </p:grpSp>
      </p:grpSp>
      <p:sp>
        <p:nvSpPr>
          <p:cNvPr id="96" name="Text Box 21">
            <a:extLst>
              <a:ext uri="{FF2B5EF4-FFF2-40B4-BE49-F238E27FC236}">
                <a16:creationId xmlns:a16="http://schemas.microsoft.com/office/drawing/2014/main" id="{C9337AD8-A4F8-4BD3-AADD-ADCD11D07966}"/>
              </a:ext>
            </a:extLst>
          </p:cNvPr>
          <p:cNvSpPr txBox="1">
            <a:spLocks noChangeArrowheads="1"/>
          </p:cNvSpPr>
          <p:nvPr/>
        </p:nvSpPr>
        <p:spPr bwMode="auto">
          <a:xfrm>
            <a:off x="414146" y="4501"/>
            <a:ext cx="3204723"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de-DE" altLang="en-US" sz="800" dirty="0" err="1">
                <a:solidFill>
                  <a:srgbClr val="002060"/>
                </a:solidFill>
              </a:rPr>
              <a:t>from</a:t>
            </a:r>
            <a:r>
              <a:rPr lang="de-DE" altLang="en-US" sz="800" dirty="0">
                <a:solidFill>
                  <a:srgbClr val="002060"/>
                </a:solidFill>
              </a:rPr>
              <a:t>: Teubner et al. 2021, </a:t>
            </a:r>
            <a:r>
              <a:rPr lang="de-DE" altLang="en-US" sz="800" dirty="0" err="1">
                <a:solidFill>
                  <a:srgbClr val="002060"/>
                </a:solidFill>
              </a:rPr>
              <a:t>extended</a:t>
            </a:r>
            <a:r>
              <a:rPr lang="de-DE" altLang="en-US" sz="800" dirty="0">
                <a:solidFill>
                  <a:srgbClr val="002060"/>
                </a:solidFill>
              </a:rPr>
              <a:t> </a:t>
            </a:r>
            <a:r>
              <a:rPr lang="de-DE" altLang="en-US" sz="800" dirty="0" err="1">
                <a:solidFill>
                  <a:srgbClr val="002060"/>
                </a:solidFill>
              </a:rPr>
              <a:t>abstract</a:t>
            </a:r>
            <a:r>
              <a:rPr lang="de-DE" altLang="en-US" sz="800" dirty="0">
                <a:solidFill>
                  <a:srgbClr val="002060"/>
                </a:solidFill>
              </a:rPr>
              <a:t>, 43</a:t>
            </a:r>
            <a:r>
              <a:rPr lang="de-DE" altLang="en-US" sz="800" baseline="30000" dirty="0">
                <a:solidFill>
                  <a:srgbClr val="002060"/>
                </a:solidFill>
              </a:rPr>
              <a:t>rd</a:t>
            </a:r>
            <a:r>
              <a:rPr lang="de-DE" altLang="en-US" sz="800" dirty="0">
                <a:solidFill>
                  <a:srgbClr val="002060"/>
                </a:solidFill>
              </a:rPr>
              <a:t> IAD-</a:t>
            </a:r>
            <a:r>
              <a:rPr lang="de-DE" altLang="en-US" sz="800" dirty="0" err="1">
                <a:solidFill>
                  <a:srgbClr val="002060"/>
                </a:solidFill>
              </a:rPr>
              <a:t>conference</a:t>
            </a:r>
            <a:endParaRPr lang="de-DE" altLang="en-US" sz="800" dirty="0">
              <a:solidFill>
                <a:srgbClr val="002060"/>
              </a:solidFill>
              <a:latin typeface="Times New Roman" panose="02020603050405020304" pitchFamily="18" charset="0"/>
            </a:endParaRPr>
          </a:p>
        </p:txBody>
      </p:sp>
    </p:spTree>
    <p:extLst>
      <p:ext uri="{BB962C8B-B14F-4D97-AF65-F5344CB8AC3E}">
        <p14:creationId xmlns:p14="http://schemas.microsoft.com/office/powerpoint/2010/main" val="25941412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0DECE93-0E95-4F5E-900D-D46A626A51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193" y="7912"/>
            <a:ext cx="6305157" cy="4728868"/>
          </a:xfrm>
          <a:prstGeom prst="rect">
            <a:avLst/>
          </a:prstGeom>
        </p:spPr>
      </p:pic>
      <p:grpSp>
        <p:nvGrpSpPr>
          <p:cNvPr id="12" name="Group 3">
            <a:extLst>
              <a:ext uri="{FF2B5EF4-FFF2-40B4-BE49-F238E27FC236}">
                <a16:creationId xmlns:a16="http://schemas.microsoft.com/office/drawing/2014/main" id="{1F028EAE-8C27-4069-9500-2F2F8B19106C}"/>
              </a:ext>
            </a:extLst>
          </p:cNvPr>
          <p:cNvGrpSpPr>
            <a:grpSpLocks/>
          </p:cNvGrpSpPr>
          <p:nvPr/>
        </p:nvGrpSpPr>
        <p:grpSpPr bwMode="auto">
          <a:xfrm>
            <a:off x="-151407" y="-7912"/>
            <a:ext cx="723900" cy="6862763"/>
            <a:chOff x="-96" y="0"/>
            <a:chExt cx="456" cy="4323"/>
          </a:xfrm>
        </p:grpSpPr>
        <p:sp>
          <p:nvSpPr>
            <p:cNvPr id="13" name="Rectangle 4">
              <a:extLst>
                <a:ext uri="{FF2B5EF4-FFF2-40B4-BE49-F238E27FC236}">
                  <a16:creationId xmlns:a16="http://schemas.microsoft.com/office/drawing/2014/main" id="{26F23851-E0A9-4351-8042-6B4F4776752B}"/>
                </a:ext>
              </a:extLst>
            </p:cNvPr>
            <p:cNvSpPr>
              <a:spLocks noChangeArrowheads="1"/>
            </p:cNvSpPr>
            <p:nvPr/>
          </p:nvSpPr>
          <p:spPr bwMode="auto">
            <a:xfrm>
              <a:off x="0" y="0"/>
              <a:ext cx="288" cy="43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4" name="Group 5">
              <a:extLst>
                <a:ext uri="{FF2B5EF4-FFF2-40B4-BE49-F238E27FC236}">
                  <a16:creationId xmlns:a16="http://schemas.microsoft.com/office/drawing/2014/main" id="{5AA560C7-D104-4D7C-AD19-BA808F839555}"/>
                </a:ext>
              </a:extLst>
            </p:cNvPr>
            <p:cNvGrpSpPr>
              <a:grpSpLocks/>
            </p:cNvGrpSpPr>
            <p:nvPr/>
          </p:nvGrpSpPr>
          <p:grpSpPr bwMode="auto">
            <a:xfrm>
              <a:off x="-96" y="0"/>
              <a:ext cx="456" cy="4323"/>
              <a:chOff x="-108" y="-3"/>
              <a:chExt cx="456" cy="4323"/>
            </a:xfrm>
          </p:grpSpPr>
          <p:grpSp>
            <p:nvGrpSpPr>
              <p:cNvPr id="15" name="Group 6">
                <a:extLst>
                  <a:ext uri="{FF2B5EF4-FFF2-40B4-BE49-F238E27FC236}">
                    <a16:creationId xmlns:a16="http://schemas.microsoft.com/office/drawing/2014/main" id="{7735C711-AFDF-44D5-ADE3-90F39CC7CC2B}"/>
                  </a:ext>
                </a:extLst>
              </p:cNvPr>
              <p:cNvGrpSpPr>
                <a:grpSpLocks/>
              </p:cNvGrpSpPr>
              <p:nvPr/>
            </p:nvGrpSpPr>
            <p:grpSpPr bwMode="auto">
              <a:xfrm>
                <a:off x="-108" y="0"/>
                <a:ext cx="456" cy="4320"/>
                <a:chOff x="-108" y="0"/>
                <a:chExt cx="456" cy="4320"/>
              </a:xfrm>
            </p:grpSpPr>
            <p:sp>
              <p:nvSpPr>
                <p:cNvPr id="17" name="Rectangle 7">
                  <a:extLst>
                    <a:ext uri="{FF2B5EF4-FFF2-40B4-BE49-F238E27FC236}">
                      <a16:creationId xmlns:a16="http://schemas.microsoft.com/office/drawing/2014/main" id="{DE1E594C-25D4-4DEC-AB82-90AD1FE4E94C}"/>
                    </a:ext>
                  </a:extLst>
                </p:cNvPr>
                <p:cNvSpPr>
                  <a:spLocks noChangeArrowheads="1"/>
                </p:cNvSpPr>
                <p:nvPr/>
              </p:nvSpPr>
              <p:spPr bwMode="auto">
                <a:xfrm>
                  <a:off x="0" y="0"/>
                  <a:ext cx="240" cy="1200"/>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aphicFrame>
              <p:nvGraphicFramePr>
                <p:cNvPr id="18" name="Object 8">
                  <a:extLst>
                    <a:ext uri="{FF2B5EF4-FFF2-40B4-BE49-F238E27FC236}">
                      <a16:creationId xmlns:a16="http://schemas.microsoft.com/office/drawing/2014/main" id="{BECE6136-0A7E-4407-B74C-9AA3A84EF521}"/>
                    </a:ext>
                  </a:extLst>
                </p:cNvPr>
                <p:cNvGraphicFramePr>
                  <a:graphicFrameLocks noChangeAspect="1"/>
                </p:cNvGraphicFramePr>
                <p:nvPr/>
              </p:nvGraphicFramePr>
              <p:xfrm>
                <a:off x="-108" y="1249"/>
                <a:ext cx="456" cy="215"/>
              </p:xfrm>
              <a:graphic>
                <a:graphicData uri="http://schemas.openxmlformats.org/presentationml/2006/ole">
                  <mc:AlternateContent xmlns:mc="http://schemas.openxmlformats.org/markup-compatibility/2006">
                    <mc:Choice xmlns:v="urn:schemas-microsoft-com:vml" Requires="v">
                      <p:oleObj name="Paket" r:id="rId3" imgW="647640" imgH="485640" progId="Package">
                        <p:embed/>
                      </p:oleObj>
                    </mc:Choice>
                    <mc:Fallback>
                      <p:oleObj name="Paket" r:id="rId3" imgW="647640" imgH="485640" progId="Package">
                        <p:embed/>
                        <p:pic>
                          <p:nvPicPr>
                            <p:cNvPr id="18" name="Object 8">
                              <a:extLst>
                                <a:ext uri="{FF2B5EF4-FFF2-40B4-BE49-F238E27FC236}">
                                  <a16:creationId xmlns:a16="http://schemas.microsoft.com/office/drawing/2014/main" id="{BECE6136-0A7E-4407-B74C-9AA3A84EF5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1372"/>
                            <a:stretch>
                              <a:fillRect/>
                            </a:stretch>
                          </p:blipFill>
                          <p:spPr bwMode="auto">
                            <a:xfrm>
                              <a:off x="-108" y="1249"/>
                              <a:ext cx="456" cy="21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 name="Rectangle 9">
                  <a:extLst>
                    <a:ext uri="{FF2B5EF4-FFF2-40B4-BE49-F238E27FC236}">
                      <a16:creationId xmlns:a16="http://schemas.microsoft.com/office/drawing/2014/main" id="{563C88AE-27EC-4569-A01C-EFCED1871CF4}"/>
                    </a:ext>
                  </a:extLst>
                </p:cNvPr>
                <p:cNvSpPr>
                  <a:spLocks noChangeArrowheads="1"/>
                </p:cNvSpPr>
                <p:nvPr/>
              </p:nvSpPr>
              <p:spPr bwMode="auto">
                <a:xfrm>
                  <a:off x="0" y="1488"/>
                  <a:ext cx="240" cy="283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16" name="Text Box 7">
                <a:extLst>
                  <a:ext uri="{FF2B5EF4-FFF2-40B4-BE49-F238E27FC236}">
                    <a16:creationId xmlns:a16="http://schemas.microsoft.com/office/drawing/2014/main" id="{61A38CF3-8027-45FD-ABFB-567F56AA1054}"/>
                  </a:ext>
                </a:extLst>
              </p:cNvPr>
              <p:cNvSpPr txBox="1">
                <a:spLocks noChangeArrowheads="1"/>
              </p:cNvSpPr>
              <p:nvPr/>
            </p:nvSpPr>
            <p:spPr bwMode="auto">
              <a:xfrm rot="-5400000">
                <a:off x="-1959" y="1956"/>
                <a:ext cx="4130"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altLang="de-DE" sz="1600" dirty="0">
                    <a:latin typeface="Arial Rounded MT Bold" panose="020F0704030504030204" pitchFamily="34" charset="0"/>
                  </a:rPr>
                  <a:t>Univ.-</a:t>
                </a:r>
                <a:r>
                  <a:rPr lang="de-DE" altLang="de-DE" sz="1600" dirty="0" err="1">
                    <a:latin typeface="Arial Rounded MT Bold" panose="020F0704030504030204" pitchFamily="34" charset="0"/>
                  </a:rPr>
                  <a:t>Doz</a:t>
                </a:r>
                <a:r>
                  <a:rPr lang="de-DE" altLang="de-DE" sz="1600" dirty="0">
                    <a:latin typeface="Arial Rounded MT Bold" panose="020F0704030504030204" pitchFamily="34" charset="0"/>
                  </a:rPr>
                  <a:t>. Dr. Katrin Teubner</a:t>
                </a:r>
                <a:r>
                  <a:rPr lang="de-DE" altLang="de-DE" sz="1600" dirty="0">
                    <a:solidFill>
                      <a:srgbClr val="0000CC"/>
                    </a:solidFill>
                    <a:latin typeface="Arial Rounded MT Bold" panose="020F0704030504030204" pitchFamily="34" charset="0"/>
                  </a:rPr>
                  <a:t>                                  </a:t>
                </a:r>
                <a:r>
                  <a:rPr lang="de-AT" altLang="de-DE" sz="1600" dirty="0">
                    <a:solidFill>
                      <a:srgbClr val="0000CC"/>
                    </a:solidFill>
                    <a:latin typeface="Arial Rounded MT Bold" panose="020F0704030504030204" pitchFamily="34" charset="0"/>
                  </a:rPr>
                  <a:t>www.lakeriver.at</a:t>
                </a:r>
                <a:endParaRPr lang="de-DE" altLang="de-DE" sz="1600" dirty="0">
                  <a:solidFill>
                    <a:srgbClr val="0000CC"/>
                  </a:solidFill>
                  <a:latin typeface="Arial Rounded MT Bold" panose="020F0704030504030204" pitchFamily="34" charset="0"/>
                </a:endParaRPr>
              </a:p>
            </p:txBody>
          </p:sp>
        </p:grpSp>
      </p:grpSp>
      <p:sp>
        <p:nvSpPr>
          <p:cNvPr id="2" name="Textfeld 1">
            <a:extLst>
              <a:ext uri="{FF2B5EF4-FFF2-40B4-BE49-F238E27FC236}">
                <a16:creationId xmlns:a16="http://schemas.microsoft.com/office/drawing/2014/main" id="{74E92DB3-D8AC-45DA-BCF2-7319742D4997}"/>
              </a:ext>
            </a:extLst>
          </p:cNvPr>
          <p:cNvSpPr txBox="1"/>
          <p:nvPr/>
        </p:nvSpPr>
        <p:spPr>
          <a:xfrm>
            <a:off x="6547450" y="-136621"/>
            <a:ext cx="5468815" cy="7294305"/>
          </a:xfrm>
          <a:prstGeom prst="rect">
            <a:avLst/>
          </a:prstGeom>
          <a:solidFill>
            <a:schemeClr val="bg1"/>
          </a:solidFill>
        </p:spPr>
        <p:txBody>
          <a:bodyPr wrap="square" rtlCol="0">
            <a:spAutoFit/>
          </a:bodyPr>
          <a:lstStyle/>
          <a:p>
            <a:endParaRPr lang="en-US" sz="26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sz="2600" i="1" dirty="0">
                <a:effectLst/>
                <a:latin typeface="Calibri" panose="020F0502020204030204" pitchFamily="34" charset="0"/>
                <a:ea typeface="Times New Roman" panose="02020603050405020304" pitchFamily="18" charset="0"/>
                <a:cs typeface="Times New Roman" panose="02020603050405020304" pitchFamily="18" charset="0"/>
              </a:rPr>
              <a:t>In conclusion</a:t>
            </a:r>
            <a:r>
              <a:rPr lang="en-US" sz="2600" i="1" dirty="0">
                <a:latin typeface="Calibri" panose="020F0502020204030204" pitchFamily="34" charset="0"/>
                <a:ea typeface="Times New Roman" panose="02020603050405020304" pitchFamily="18" charset="0"/>
                <a:cs typeface="Times New Roman" panose="02020603050405020304" pitchFamily="18" charset="0"/>
              </a:rPr>
              <a:t>:</a:t>
            </a:r>
            <a:r>
              <a:rPr lang="en-US" sz="2600" dirty="0">
                <a:effectLst/>
                <a:latin typeface="Calibri" panose="020F0502020204030204" pitchFamily="34" charset="0"/>
                <a:ea typeface="Times New Roman" panose="02020603050405020304" pitchFamily="18" charset="0"/>
                <a:cs typeface="Times New Roman" panose="02020603050405020304" pitchFamily="18" charset="0"/>
              </a:rPr>
              <a:t> </a:t>
            </a:r>
          </a:p>
          <a:p>
            <a:r>
              <a:rPr lang="en-US" sz="2600" b="1" dirty="0">
                <a:solidFill>
                  <a:srgbClr val="FF6600"/>
                </a:solidFill>
                <a:latin typeface="Calibri" panose="020F0502020204030204" pitchFamily="34" charset="0"/>
                <a:ea typeface="Times New Roman" panose="02020603050405020304" pitchFamily="18" charset="0"/>
                <a:cs typeface="Times New Roman" panose="02020603050405020304" pitchFamily="18" charset="0"/>
              </a:rPr>
              <a:t>W</a:t>
            </a:r>
            <a:r>
              <a:rPr lang="en-US" sz="2600" b="1" dirty="0">
                <a:solidFill>
                  <a:srgbClr val="FF6600"/>
                </a:solidFill>
                <a:effectLst/>
                <a:latin typeface="Calibri" panose="020F0502020204030204" pitchFamily="34" charset="0"/>
                <a:ea typeface="Times New Roman" panose="02020603050405020304" pitchFamily="18" charset="0"/>
                <a:cs typeface="Times New Roman" panose="02020603050405020304" pitchFamily="18" charset="0"/>
              </a:rPr>
              <a:t>ater transparency</a:t>
            </a:r>
            <a:r>
              <a:rPr lang="en-US" sz="26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 is identified as a key parameter which is important far beyond how we see it in limnology. It is the only parameter that the public can use by human perception for assessing the water quality or the progress of a lake restoration.</a:t>
            </a:r>
            <a:r>
              <a:rPr lang="en-US" sz="2600" dirty="0">
                <a:effectLst/>
                <a:latin typeface="Calibri" panose="020F0502020204030204" pitchFamily="34" charset="0"/>
                <a:ea typeface="Times New Roman" panose="02020603050405020304" pitchFamily="18" charset="0"/>
                <a:cs typeface="Times New Roman" panose="02020603050405020304" pitchFamily="18" charset="0"/>
              </a:rPr>
              <a:t> In turn, a good status of water transparency close to ecosystem reference conditions attracts public awareness to take advantage of various ecosystem services enhancing well-being in urban life. In this view "green-blue” spaces are ranked higher for a better quality-of-life in cities than "green” spaces.</a:t>
            </a:r>
            <a:endParaRPr lang="en-GB" sz="2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GB" sz="2600" dirty="0"/>
          </a:p>
        </p:txBody>
      </p:sp>
      <p:sp>
        <p:nvSpPr>
          <p:cNvPr id="6" name="Textfeld 5">
            <a:extLst>
              <a:ext uri="{FF2B5EF4-FFF2-40B4-BE49-F238E27FC236}">
                <a16:creationId xmlns:a16="http://schemas.microsoft.com/office/drawing/2014/main" id="{EBB8D1DE-D970-48D8-B9CD-1D4E6761CA5D}"/>
              </a:ext>
            </a:extLst>
          </p:cNvPr>
          <p:cNvSpPr txBox="1"/>
          <p:nvPr/>
        </p:nvSpPr>
        <p:spPr>
          <a:xfrm>
            <a:off x="975354" y="5366117"/>
            <a:ext cx="5169236" cy="646331"/>
          </a:xfrm>
          <a:prstGeom prst="rect">
            <a:avLst/>
          </a:prstGeom>
          <a:noFill/>
        </p:spPr>
        <p:txBody>
          <a:bodyPr wrap="none" rtlCol="0">
            <a:spAutoFit/>
          </a:bodyPr>
          <a:lstStyle/>
          <a:p>
            <a:r>
              <a:rPr lang="en-GB" sz="3600" i="1" dirty="0">
                <a:solidFill>
                  <a:srgbClr val="FF6600"/>
                </a:solidFill>
              </a:rPr>
              <a:t>Thanks for your attention! </a:t>
            </a:r>
          </a:p>
        </p:txBody>
      </p:sp>
      <p:sp>
        <p:nvSpPr>
          <p:cNvPr id="21" name="Text Box 21">
            <a:extLst>
              <a:ext uri="{FF2B5EF4-FFF2-40B4-BE49-F238E27FC236}">
                <a16:creationId xmlns:a16="http://schemas.microsoft.com/office/drawing/2014/main" id="{C1FC4867-65AD-48F4-B4BA-37ECDC5192E6}"/>
              </a:ext>
            </a:extLst>
          </p:cNvPr>
          <p:cNvSpPr txBox="1">
            <a:spLocks noChangeArrowheads="1"/>
          </p:cNvSpPr>
          <p:nvPr/>
        </p:nvSpPr>
        <p:spPr bwMode="auto">
          <a:xfrm>
            <a:off x="9693584" y="68772"/>
            <a:ext cx="2486578" cy="276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de-DE" altLang="en-US" sz="1200" dirty="0">
                <a:solidFill>
                  <a:srgbClr val="002060"/>
                </a:solidFill>
              </a:rPr>
              <a:t> 43</a:t>
            </a:r>
            <a:r>
              <a:rPr lang="de-DE" altLang="en-US" sz="1200" baseline="30000" dirty="0">
                <a:solidFill>
                  <a:srgbClr val="002060"/>
                </a:solidFill>
              </a:rPr>
              <a:t>rd</a:t>
            </a:r>
            <a:r>
              <a:rPr lang="de-DE" altLang="en-US" sz="1200" dirty="0">
                <a:solidFill>
                  <a:srgbClr val="002060"/>
                </a:solidFill>
              </a:rPr>
              <a:t> IAD-</a:t>
            </a:r>
            <a:r>
              <a:rPr lang="de-DE" altLang="en-US" sz="1200" dirty="0" err="1">
                <a:solidFill>
                  <a:srgbClr val="002060"/>
                </a:solidFill>
              </a:rPr>
              <a:t>conference</a:t>
            </a:r>
            <a:r>
              <a:rPr lang="de-DE" altLang="en-US" sz="1200" dirty="0">
                <a:solidFill>
                  <a:srgbClr val="002060"/>
                </a:solidFill>
              </a:rPr>
              <a:t>, June 2021 </a:t>
            </a:r>
            <a:endParaRPr lang="de-DE" altLang="en-US" sz="1200" dirty="0">
              <a:solidFill>
                <a:srgbClr val="002060"/>
              </a:solidFill>
              <a:latin typeface="Times New Roman" panose="02020603050405020304" pitchFamily="18" charset="0"/>
            </a:endParaRPr>
          </a:p>
        </p:txBody>
      </p:sp>
    </p:spTree>
    <p:extLst>
      <p:ext uri="{BB962C8B-B14F-4D97-AF65-F5344CB8AC3E}">
        <p14:creationId xmlns:p14="http://schemas.microsoft.com/office/powerpoint/2010/main" val="3553480979"/>
      </p:ext>
    </p:extLst>
  </p:cSld>
  <p:clrMapOvr>
    <a:masterClrMapping/>
  </p:clrMapOvr>
  <p:transition>
    <p:dissolv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3">
            <a:extLst>
              <a:ext uri="{FF2B5EF4-FFF2-40B4-BE49-F238E27FC236}">
                <a16:creationId xmlns:a16="http://schemas.microsoft.com/office/drawing/2014/main" id="{1F028EAE-8C27-4069-9500-2F2F8B19106C}"/>
              </a:ext>
            </a:extLst>
          </p:cNvPr>
          <p:cNvGrpSpPr>
            <a:grpSpLocks/>
          </p:cNvGrpSpPr>
          <p:nvPr/>
        </p:nvGrpSpPr>
        <p:grpSpPr bwMode="auto">
          <a:xfrm>
            <a:off x="-151407" y="-7912"/>
            <a:ext cx="723900" cy="6862763"/>
            <a:chOff x="-96" y="0"/>
            <a:chExt cx="456" cy="4323"/>
          </a:xfrm>
        </p:grpSpPr>
        <p:sp>
          <p:nvSpPr>
            <p:cNvPr id="13" name="Rectangle 4">
              <a:extLst>
                <a:ext uri="{FF2B5EF4-FFF2-40B4-BE49-F238E27FC236}">
                  <a16:creationId xmlns:a16="http://schemas.microsoft.com/office/drawing/2014/main" id="{26F23851-E0A9-4351-8042-6B4F4776752B}"/>
                </a:ext>
              </a:extLst>
            </p:cNvPr>
            <p:cNvSpPr>
              <a:spLocks noChangeArrowheads="1"/>
            </p:cNvSpPr>
            <p:nvPr/>
          </p:nvSpPr>
          <p:spPr bwMode="auto">
            <a:xfrm>
              <a:off x="0" y="0"/>
              <a:ext cx="288" cy="43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4" name="Group 5">
              <a:extLst>
                <a:ext uri="{FF2B5EF4-FFF2-40B4-BE49-F238E27FC236}">
                  <a16:creationId xmlns:a16="http://schemas.microsoft.com/office/drawing/2014/main" id="{5AA560C7-D104-4D7C-AD19-BA808F839555}"/>
                </a:ext>
              </a:extLst>
            </p:cNvPr>
            <p:cNvGrpSpPr>
              <a:grpSpLocks/>
            </p:cNvGrpSpPr>
            <p:nvPr/>
          </p:nvGrpSpPr>
          <p:grpSpPr bwMode="auto">
            <a:xfrm>
              <a:off x="-96" y="0"/>
              <a:ext cx="456" cy="4323"/>
              <a:chOff x="-108" y="-3"/>
              <a:chExt cx="456" cy="4323"/>
            </a:xfrm>
          </p:grpSpPr>
          <p:grpSp>
            <p:nvGrpSpPr>
              <p:cNvPr id="15" name="Group 6">
                <a:extLst>
                  <a:ext uri="{FF2B5EF4-FFF2-40B4-BE49-F238E27FC236}">
                    <a16:creationId xmlns:a16="http://schemas.microsoft.com/office/drawing/2014/main" id="{7735C711-AFDF-44D5-ADE3-90F39CC7CC2B}"/>
                  </a:ext>
                </a:extLst>
              </p:cNvPr>
              <p:cNvGrpSpPr>
                <a:grpSpLocks/>
              </p:cNvGrpSpPr>
              <p:nvPr/>
            </p:nvGrpSpPr>
            <p:grpSpPr bwMode="auto">
              <a:xfrm>
                <a:off x="-108" y="0"/>
                <a:ext cx="456" cy="4320"/>
                <a:chOff x="-108" y="0"/>
                <a:chExt cx="456" cy="4320"/>
              </a:xfrm>
            </p:grpSpPr>
            <p:sp>
              <p:nvSpPr>
                <p:cNvPr id="17" name="Rectangle 7">
                  <a:extLst>
                    <a:ext uri="{FF2B5EF4-FFF2-40B4-BE49-F238E27FC236}">
                      <a16:creationId xmlns:a16="http://schemas.microsoft.com/office/drawing/2014/main" id="{DE1E594C-25D4-4DEC-AB82-90AD1FE4E94C}"/>
                    </a:ext>
                  </a:extLst>
                </p:cNvPr>
                <p:cNvSpPr>
                  <a:spLocks noChangeArrowheads="1"/>
                </p:cNvSpPr>
                <p:nvPr/>
              </p:nvSpPr>
              <p:spPr bwMode="auto">
                <a:xfrm>
                  <a:off x="0" y="0"/>
                  <a:ext cx="240" cy="1200"/>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aphicFrame>
              <p:nvGraphicFramePr>
                <p:cNvPr id="18" name="Object 8">
                  <a:extLst>
                    <a:ext uri="{FF2B5EF4-FFF2-40B4-BE49-F238E27FC236}">
                      <a16:creationId xmlns:a16="http://schemas.microsoft.com/office/drawing/2014/main" id="{BECE6136-0A7E-4407-B74C-9AA3A84EF521}"/>
                    </a:ext>
                  </a:extLst>
                </p:cNvPr>
                <p:cNvGraphicFramePr>
                  <a:graphicFrameLocks noChangeAspect="1"/>
                </p:cNvGraphicFramePr>
                <p:nvPr/>
              </p:nvGraphicFramePr>
              <p:xfrm>
                <a:off x="-108" y="1249"/>
                <a:ext cx="456" cy="215"/>
              </p:xfrm>
              <a:graphic>
                <a:graphicData uri="http://schemas.openxmlformats.org/presentationml/2006/ole">
                  <mc:AlternateContent xmlns:mc="http://schemas.openxmlformats.org/markup-compatibility/2006">
                    <mc:Choice xmlns:v="urn:schemas-microsoft-com:vml" Requires="v">
                      <p:oleObj name="Paket" r:id="rId2" imgW="647640" imgH="485640" progId="Package">
                        <p:embed/>
                      </p:oleObj>
                    </mc:Choice>
                    <mc:Fallback>
                      <p:oleObj name="Paket" r:id="rId2" imgW="647640" imgH="485640" progId="Package">
                        <p:embed/>
                        <p:pic>
                          <p:nvPicPr>
                            <p:cNvPr id="18" name="Object 8">
                              <a:extLst>
                                <a:ext uri="{FF2B5EF4-FFF2-40B4-BE49-F238E27FC236}">
                                  <a16:creationId xmlns:a16="http://schemas.microsoft.com/office/drawing/2014/main" id="{BECE6136-0A7E-4407-B74C-9AA3A84EF5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1372"/>
                            <a:stretch>
                              <a:fillRect/>
                            </a:stretch>
                          </p:blipFill>
                          <p:spPr bwMode="auto">
                            <a:xfrm>
                              <a:off x="-108" y="1249"/>
                              <a:ext cx="456" cy="21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 name="Rectangle 9">
                  <a:extLst>
                    <a:ext uri="{FF2B5EF4-FFF2-40B4-BE49-F238E27FC236}">
                      <a16:creationId xmlns:a16="http://schemas.microsoft.com/office/drawing/2014/main" id="{563C88AE-27EC-4569-A01C-EFCED1871CF4}"/>
                    </a:ext>
                  </a:extLst>
                </p:cNvPr>
                <p:cNvSpPr>
                  <a:spLocks noChangeArrowheads="1"/>
                </p:cNvSpPr>
                <p:nvPr/>
              </p:nvSpPr>
              <p:spPr bwMode="auto">
                <a:xfrm>
                  <a:off x="0" y="1488"/>
                  <a:ext cx="240" cy="283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16" name="Text Box 7">
                <a:extLst>
                  <a:ext uri="{FF2B5EF4-FFF2-40B4-BE49-F238E27FC236}">
                    <a16:creationId xmlns:a16="http://schemas.microsoft.com/office/drawing/2014/main" id="{61A38CF3-8027-45FD-ABFB-567F56AA1054}"/>
                  </a:ext>
                </a:extLst>
              </p:cNvPr>
              <p:cNvSpPr txBox="1">
                <a:spLocks noChangeArrowheads="1"/>
              </p:cNvSpPr>
              <p:nvPr/>
            </p:nvSpPr>
            <p:spPr bwMode="auto">
              <a:xfrm rot="-5400000">
                <a:off x="-1959" y="1956"/>
                <a:ext cx="4130"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altLang="de-DE" sz="1600" dirty="0">
                    <a:latin typeface="Arial Rounded MT Bold" panose="020F0704030504030204" pitchFamily="34" charset="0"/>
                  </a:rPr>
                  <a:t>Univ.-</a:t>
                </a:r>
                <a:r>
                  <a:rPr lang="de-DE" altLang="de-DE" sz="1600" dirty="0" err="1">
                    <a:latin typeface="Arial Rounded MT Bold" panose="020F0704030504030204" pitchFamily="34" charset="0"/>
                  </a:rPr>
                  <a:t>Doz</a:t>
                </a:r>
                <a:r>
                  <a:rPr lang="de-DE" altLang="de-DE" sz="1600" dirty="0">
                    <a:latin typeface="Arial Rounded MT Bold" panose="020F0704030504030204" pitchFamily="34" charset="0"/>
                  </a:rPr>
                  <a:t>. Dr. Katrin Teubner</a:t>
                </a:r>
                <a:r>
                  <a:rPr lang="de-DE" altLang="de-DE" sz="1600" dirty="0">
                    <a:solidFill>
                      <a:srgbClr val="0000CC"/>
                    </a:solidFill>
                    <a:latin typeface="Arial Rounded MT Bold" panose="020F0704030504030204" pitchFamily="34" charset="0"/>
                  </a:rPr>
                  <a:t>                                  </a:t>
                </a:r>
                <a:r>
                  <a:rPr lang="de-AT" altLang="de-DE" sz="1600" dirty="0">
                    <a:solidFill>
                      <a:srgbClr val="0000CC"/>
                    </a:solidFill>
                    <a:latin typeface="Arial Rounded MT Bold" panose="020F0704030504030204" pitchFamily="34" charset="0"/>
                  </a:rPr>
                  <a:t>www.lakeriver.at</a:t>
                </a:r>
                <a:endParaRPr lang="de-DE" altLang="de-DE" sz="1600" dirty="0">
                  <a:solidFill>
                    <a:srgbClr val="0000CC"/>
                  </a:solidFill>
                  <a:latin typeface="Arial Rounded MT Bold" panose="020F0704030504030204" pitchFamily="34" charset="0"/>
                </a:endParaRPr>
              </a:p>
            </p:txBody>
          </p:sp>
        </p:grpSp>
      </p:grpSp>
      <p:sp>
        <p:nvSpPr>
          <p:cNvPr id="2" name="Textfeld 1">
            <a:extLst>
              <a:ext uri="{FF2B5EF4-FFF2-40B4-BE49-F238E27FC236}">
                <a16:creationId xmlns:a16="http://schemas.microsoft.com/office/drawing/2014/main" id="{74E92DB3-D8AC-45DA-BCF2-7319742D4997}"/>
              </a:ext>
            </a:extLst>
          </p:cNvPr>
          <p:cNvSpPr txBox="1"/>
          <p:nvPr/>
        </p:nvSpPr>
        <p:spPr>
          <a:xfrm>
            <a:off x="6547450" y="-136621"/>
            <a:ext cx="5468815" cy="7294305"/>
          </a:xfrm>
          <a:prstGeom prst="rect">
            <a:avLst/>
          </a:prstGeom>
          <a:solidFill>
            <a:schemeClr val="bg1"/>
          </a:solidFill>
        </p:spPr>
        <p:txBody>
          <a:bodyPr wrap="square" rtlCol="0">
            <a:spAutoFit/>
          </a:bodyPr>
          <a:lstStyle/>
          <a:p>
            <a:endParaRPr lang="en-US" sz="26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sz="2600" i="1" dirty="0">
                <a:effectLst/>
                <a:latin typeface="Calibri" panose="020F0502020204030204" pitchFamily="34" charset="0"/>
                <a:ea typeface="Times New Roman" panose="02020603050405020304" pitchFamily="18" charset="0"/>
                <a:cs typeface="Times New Roman" panose="02020603050405020304" pitchFamily="18" charset="0"/>
              </a:rPr>
              <a:t>In conclusion</a:t>
            </a:r>
            <a:r>
              <a:rPr lang="en-US" sz="2600" i="1" dirty="0">
                <a:latin typeface="Calibri" panose="020F0502020204030204" pitchFamily="34" charset="0"/>
                <a:ea typeface="Times New Roman" panose="02020603050405020304" pitchFamily="18" charset="0"/>
                <a:cs typeface="Times New Roman" panose="02020603050405020304" pitchFamily="18" charset="0"/>
              </a:rPr>
              <a:t>:</a:t>
            </a:r>
            <a:r>
              <a:rPr lang="en-US" sz="2600" dirty="0">
                <a:effectLst/>
                <a:latin typeface="Calibri" panose="020F0502020204030204" pitchFamily="34" charset="0"/>
                <a:ea typeface="Times New Roman" panose="02020603050405020304" pitchFamily="18" charset="0"/>
                <a:cs typeface="Times New Roman" panose="02020603050405020304" pitchFamily="18" charset="0"/>
              </a:rPr>
              <a:t> </a:t>
            </a:r>
          </a:p>
          <a:p>
            <a:r>
              <a:rPr lang="en-US" sz="2600" b="1" dirty="0">
                <a:solidFill>
                  <a:srgbClr val="FF6600"/>
                </a:solidFill>
                <a:latin typeface="Calibri" panose="020F0502020204030204" pitchFamily="34" charset="0"/>
                <a:ea typeface="Times New Roman" panose="02020603050405020304" pitchFamily="18" charset="0"/>
                <a:cs typeface="Times New Roman" panose="02020603050405020304" pitchFamily="18" charset="0"/>
              </a:rPr>
              <a:t>W</a:t>
            </a:r>
            <a:r>
              <a:rPr lang="en-US" sz="2600" b="1" dirty="0">
                <a:solidFill>
                  <a:srgbClr val="FF6600"/>
                </a:solidFill>
                <a:effectLst/>
                <a:latin typeface="Calibri" panose="020F0502020204030204" pitchFamily="34" charset="0"/>
                <a:ea typeface="Times New Roman" panose="02020603050405020304" pitchFamily="18" charset="0"/>
                <a:cs typeface="Times New Roman" panose="02020603050405020304" pitchFamily="18" charset="0"/>
              </a:rPr>
              <a:t>ater transparency</a:t>
            </a:r>
            <a:r>
              <a:rPr lang="en-US" sz="2600" dirty="0">
                <a:effectLst/>
                <a:latin typeface="Calibri" panose="020F0502020204030204" pitchFamily="34" charset="0"/>
                <a:ea typeface="Times New Roman" panose="02020603050405020304" pitchFamily="18" charset="0"/>
                <a:cs typeface="Times New Roman" panose="02020603050405020304" pitchFamily="18" charset="0"/>
              </a:rPr>
              <a:t> is identified as a key parameter which is important far beyond how we see it in limnology. It is the only parameter that the public can use by human perception for assessing the water quality or the progress of a lake restoration. </a:t>
            </a:r>
            <a:r>
              <a:rPr lang="en-US" sz="2600" dirty="0">
                <a:solidFill>
                  <a:srgbClr val="FF6600"/>
                </a:solidFill>
                <a:effectLst/>
                <a:latin typeface="Calibri" panose="020F0502020204030204" pitchFamily="34" charset="0"/>
                <a:ea typeface="Times New Roman" panose="02020603050405020304" pitchFamily="18" charset="0"/>
                <a:cs typeface="Times New Roman" panose="02020603050405020304" pitchFamily="18" charset="0"/>
              </a:rPr>
              <a:t>In turn, a good status of water transparency close to ecosystem reference conditions attracts public awareness to take advantage of various ecosystem services enhancing well-being in urban life. In this view "</a:t>
            </a:r>
            <a:r>
              <a:rPr lang="en-US" sz="2600" b="1" dirty="0">
                <a:solidFill>
                  <a:srgbClr val="92D050"/>
                </a:solidFill>
                <a:effectLst/>
                <a:latin typeface="Calibri" panose="020F0502020204030204" pitchFamily="34" charset="0"/>
                <a:ea typeface="Times New Roman" panose="02020603050405020304" pitchFamily="18" charset="0"/>
                <a:cs typeface="Times New Roman" panose="02020603050405020304" pitchFamily="18" charset="0"/>
              </a:rPr>
              <a:t>green</a:t>
            </a:r>
            <a:r>
              <a:rPr lang="en-US" sz="2600" dirty="0">
                <a:effectLst/>
                <a:latin typeface="Calibri" panose="020F0502020204030204" pitchFamily="34" charset="0"/>
                <a:ea typeface="Times New Roman" panose="02020603050405020304" pitchFamily="18" charset="0"/>
                <a:cs typeface="Times New Roman" panose="02020603050405020304" pitchFamily="18" charset="0"/>
              </a:rPr>
              <a:t>-</a:t>
            </a:r>
            <a:r>
              <a:rPr lang="en-US" sz="2600" b="1" dirty="0">
                <a:solidFill>
                  <a:srgbClr val="00B0F0"/>
                </a:solidFill>
                <a:effectLst/>
                <a:latin typeface="Calibri" panose="020F0502020204030204" pitchFamily="34" charset="0"/>
                <a:ea typeface="Times New Roman" panose="02020603050405020304" pitchFamily="18" charset="0"/>
                <a:cs typeface="Times New Roman" panose="02020603050405020304" pitchFamily="18" charset="0"/>
              </a:rPr>
              <a:t>blue</a:t>
            </a:r>
            <a:r>
              <a:rPr lang="en-US" sz="2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600" dirty="0">
                <a:solidFill>
                  <a:srgbClr val="FF6600"/>
                </a:solidFill>
                <a:effectLst/>
                <a:latin typeface="Calibri" panose="020F0502020204030204" pitchFamily="34" charset="0"/>
                <a:ea typeface="Times New Roman" panose="02020603050405020304" pitchFamily="18" charset="0"/>
                <a:cs typeface="Times New Roman" panose="02020603050405020304" pitchFamily="18" charset="0"/>
              </a:rPr>
              <a:t>spaces are ranked higher for a better quality-of-life in cities than "green” spaces.</a:t>
            </a:r>
            <a:endParaRPr lang="en-GB" sz="2600" dirty="0">
              <a:solidFill>
                <a:srgbClr val="FF6600"/>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GB" sz="2600" dirty="0"/>
          </a:p>
        </p:txBody>
      </p:sp>
      <p:sp>
        <p:nvSpPr>
          <p:cNvPr id="6" name="Textfeld 5">
            <a:extLst>
              <a:ext uri="{FF2B5EF4-FFF2-40B4-BE49-F238E27FC236}">
                <a16:creationId xmlns:a16="http://schemas.microsoft.com/office/drawing/2014/main" id="{EBB8D1DE-D970-48D8-B9CD-1D4E6761CA5D}"/>
              </a:ext>
            </a:extLst>
          </p:cNvPr>
          <p:cNvSpPr txBox="1"/>
          <p:nvPr/>
        </p:nvSpPr>
        <p:spPr>
          <a:xfrm>
            <a:off x="975354" y="5366117"/>
            <a:ext cx="5169236" cy="646331"/>
          </a:xfrm>
          <a:prstGeom prst="rect">
            <a:avLst/>
          </a:prstGeom>
          <a:noFill/>
        </p:spPr>
        <p:txBody>
          <a:bodyPr wrap="none" rtlCol="0">
            <a:spAutoFit/>
          </a:bodyPr>
          <a:lstStyle/>
          <a:p>
            <a:r>
              <a:rPr lang="en-GB" sz="3600" i="1" dirty="0">
                <a:solidFill>
                  <a:srgbClr val="FF6600"/>
                </a:solidFill>
              </a:rPr>
              <a:t>Thanks for your attention! </a:t>
            </a:r>
          </a:p>
        </p:txBody>
      </p:sp>
      <p:pic>
        <p:nvPicPr>
          <p:cNvPr id="5" name="Grafik 4">
            <a:extLst>
              <a:ext uri="{FF2B5EF4-FFF2-40B4-BE49-F238E27FC236}">
                <a16:creationId xmlns:a16="http://schemas.microsoft.com/office/drawing/2014/main" id="{0655593E-30CB-420A-AE6A-14AAC0E5BC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063" y="158115"/>
            <a:ext cx="3108960" cy="2331720"/>
          </a:xfrm>
          <a:prstGeom prst="rect">
            <a:avLst/>
          </a:prstGeom>
        </p:spPr>
      </p:pic>
      <p:pic>
        <p:nvPicPr>
          <p:cNvPr id="8" name="Grafik 7">
            <a:extLst>
              <a:ext uri="{FF2B5EF4-FFF2-40B4-BE49-F238E27FC236}">
                <a16:creationId xmlns:a16="http://schemas.microsoft.com/office/drawing/2014/main" id="{CE164E17-3620-41BA-97EE-C6EDB9A07B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5640" y="158115"/>
            <a:ext cx="3108960" cy="2331720"/>
          </a:xfrm>
          <a:prstGeom prst="rect">
            <a:avLst/>
          </a:prstGeom>
        </p:spPr>
      </p:pic>
      <p:pic>
        <p:nvPicPr>
          <p:cNvPr id="10" name="Grafik 9">
            <a:extLst>
              <a:ext uri="{FF2B5EF4-FFF2-40B4-BE49-F238E27FC236}">
                <a16:creationId xmlns:a16="http://schemas.microsoft.com/office/drawing/2014/main" id="{D8BF6686-20A6-499F-9F00-D9673C574D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5640" y="2479091"/>
            <a:ext cx="3108960" cy="2331720"/>
          </a:xfrm>
          <a:prstGeom prst="rect">
            <a:avLst/>
          </a:prstGeom>
        </p:spPr>
      </p:pic>
      <p:pic>
        <p:nvPicPr>
          <p:cNvPr id="20" name="Grafik 19">
            <a:extLst>
              <a:ext uri="{FF2B5EF4-FFF2-40B4-BE49-F238E27FC236}">
                <a16:creationId xmlns:a16="http://schemas.microsoft.com/office/drawing/2014/main" id="{01AEA54E-1AD9-45A4-9940-63A4872268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587" y="2489835"/>
            <a:ext cx="3108960" cy="2331720"/>
          </a:xfrm>
          <a:prstGeom prst="rect">
            <a:avLst/>
          </a:prstGeom>
        </p:spPr>
      </p:pic>
      <p:sp>
        <p:nvSpPr>
          <p:cNvPr id="21" name="Text Box 21">
            <a:extLst>
              <a:ext uri="{FF2B5EF4-FFF2-40B4-BE49-F238E27FC236}">
                <a16:creationId xmlns:a16="http://schemas.microsoft.com/office/drawing/2014/main" id="{36DBC51B-6EF6-453E-97F3-ACF48B0055B4}"/>
              </a:ext>
            </a:extLst>
          </p:cNvPr>
          <p:cNvSpPr txBox="1">
            <a:spLocks noChangeArrowheads="1"/>
          </p:cNvSpPr>
          <p:nvPr/>
        </p:nvSpPr>
        <p:spPr bwMode="auto">
          <a:xfrm>
            <a:off x="9693584" y="68772"/>
            <a:ext cx="2486578" cy="276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de-DE" altLang="en-US" sz="1200" dirty="0">
                <a:solidFill>
                  <a:srgbClr val="002060"/>
                </a:solidFill>
              </a:rPr>
              <a:t> 43</a:t>
            </a:r>
            <a:r>
              <a:rPr lang="de-DE" altLang="en-US" sz="1200" baseline="30000" dirty="0">
                <a:solidFill>
                  <a:srgbClr val="002060"/>
                </a:solidFill>
              </a:rPr>
              <a:t>rd</a:t>
            </a:r>
            <a:r>
              <a:rPr lang="de-DE" altLang="en-US" sz="1200" dirty="0">
                <a:solidFill>
                  <a:srgbClr val="002060"/>
                </a:solidFill>
              </a:rPr>
              <a:t> IAD-</a:t>
            </a:r>
            <a:r>
              <a:rPr lang="de-DE" altLang="en-US" sz="1200" dirty="0" err="1">
                <a:solidFill>
                  <a:srgbClr val="002060"/>
                </a:solidFill>
              </a:rPr>
              <a:t>conference</a:t>
            </a:r>
            <a:r>
              <a:rPr lang="de-DE" altLang="en-US" sz="1200" dirty="0">
                <a:solidFill>
                  <a:srgbClr val="002060"/>
                </a:solidFill>
              </a:rPr>
              <a:t>, June 2021 </a:t>
            </a:r>
            <a:endParaRPr lang="de-DE" altLang="en-US" sz="1200" dirty="0">
              <a:solidFill>
                <a:srgbClr val="002060"/>
              </a:solidFill>
              <a:latin typeface="Times New Roman" panose="02020603050405020304" pitchFamily="18" charset="0"/>
            </a:endParaRPr>
          </a:p>
        </p:txBody>
      </p:sp>
    </p:spTree>
    <p:extLst>
      <p:ext uri="{BB962C8B-B14F-4D97-AF65-F5344CB8AC3E}">
        <p14:creationId xmlns:p14="http://schemas.microsoft.com/office/powerpoint/2010/main" val="365483535"/>
      </p:ext>
    </p:extLst>
  </p:cSld>
  <p:clrMapOvr>
    <a:masterClrMapping/>
  </p:clrMapOvr>
  <p:transition>
    <p:dissolv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0-ProvisSolangCompBeimNorbert\Vortrag_Wien\b3-MeineFotosVonMeinerHomepage\Auswahl_f_Vortrag\TitelBild_f_Folien\AlteDonau36.jpg">
            <a:extLst>
              <a:ext uri="{FF2B5EF4-FFF2-40B4-BE49-F238E27FC236}">
                <a16:creationId xmlns:a16="http://schemas.microsoft.com/office/drawing/2014/main" id="{2228FB9C-4AEC-4B2B-9CF8-FC7012CE3D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363" t="800" r="2031" b="9769"/>
          <a:stretch>
            <a:fillRect/>
          </a:stretch>
        </p:blipFill>
        <p:spPr bwMode="auto">
          <a:xfrm>
            <a:off x="506083"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9" name="Group 44">
            <a:extLst>
              <a:ext uri="{FF2B5EF4-FFF2-40B4-BE49-F238E27FC236}">
                <a16:creationId xmlns:a16="http://schemas.microsoft.com/office/drawing/2014/main" id="{65B6450A-620C-4029-85B5-D42C79572061}"/>
              </a:ext>
            </a:extLst>
          </p:cNvPr>
          <p:cNvGrpSpPr>
            <a:grpSpLocks/>
          </p:cNvGrpSpPr>
          <p:nvPr/>
        </p:nvGrpSpPr>
        <p:grpSpPr bwMode="auto">
          <a:xfrm>
            <a:off x="506083" y="2733676"/>
            <a:ext cx="3713163" cy="4124325"/>
            <a:chOff x="202" y="206"/>
            <a:chExt cx="2339" cy="2598"/>
          </a:xfrm>
        </p:grpSpPr>
        <p:sp>
          <p:nvSpPr>
            <p:cNvPr id="4119" name="Rectangle 43">
              <a:extLst>
                <a:ext uri="{FF2B5EF4-FFF2-40B4-BE49-F238E27FC236}">
                  <a16:creationId xmlns:a16="http://schemas.microsoft.com/office/drawing/2014/main" id="{186F0CC9-2C5E-4206-871D-7908A05AF3BD}"/>
                </a:ext>
              </a:extLst>
            </p:cNvPr>
            <p:cNvSpPr>
              <a:spLocks noChangeArrowheads="1"/>
            </p:cNvSpPr>
            <p:nvPr/>
          </p:nvSpPr>
          <p:spPr bwMode="auto">
            <a:xfrm>
              <a:off x="202" y="206"/>
              <a:ext cx="2339" cy="2591"/>
            </a:xfrm>
            <a:prstGeom prst="rect">
              <a:avLst/>
            </a:prstGeom>
            <a:solidFill>
              <a:srgbClr val="969696"/>
            </a:solidFill>
            <a:ln w="9525">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GB" altLang="de-DE" sz="2400"/>
            </a:p>
          </p:txBody>
        </p:sp>
        <p:pic>
          <p:nvPicPr>
            <p:cNvPr id="4120" name="Picture 30">
              <a:extLst>
                <a:ext uri="{FF2B5EF4-FFF2-40B4-BE49-F238E27FC236}">
                  <a16:creationId xmlns:a16="http://schemas.microsoft.com/office/drawing/2014/main" id="{A4F52725-863D-4042-BBAC-C2F8C73522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116" t="9212" r="2002" b="2534"/>
            <a:stretch>
              <a:fillRect/>
            </a:stretch>
          </p:blipFill>
          <p:spPr bwMode="auto">
            <a:xfrm>
              <a:off x="229" y="226"/>
              <a:ext cx="2296" cy="2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100" name="Group 46">
            <a:extLst>
              <a:ext uri="{FF2B5EF4-FFF2-40B4-BE49-F238E27FC236}">
                <a16:creationId xmlns:a16="http://schemas.microsoft.com/office/drawing/2014/main" id="{0DFE99D2-B9C8-445C-BA9D-7FE95C2ED36E}"/>
              </a:ext>
            </a:extLst>
          </p:cNvPr>
          <p:cNvGrpSpPr>
            <a:grpSpLocks/>
          </p:cNvGrpSpPr>
          <p:nvPr/>
        </p:nvGrpSpPr>
        <p:grpSpPr bwMode="auto">
          <a:xfrm>
            <a:off x="1918957" y="3152776"/>
            <a:ext cx="3238500" cy="3705225"/>
            <a:chOff x="660" y="405"/>
            <a:chExt cx="2040" cy="2334"/>
          </a:xfrm>
        </p:grpSpPr>
        <p:sp>
          <p:nvSpPr>
            <p:cNvPr id="4117" name="Rectangle 41">
              <a:extLst>
                <a:ext uri="{FF2B5EF4-FFF2-40B4-BE49-F238E27FC236}">
                  <a16:creationId xmlns:a16="http://schemas.microsoft.com/office/drawing/2014/main" id="{A83CBA2C-1DB8-4680-8D54-F55C7522B598}"/>
                </a:ext>
              </a:extLst>
            </p:cNvPr>
            <p:cNvSpPr>
              <a:spLocks noChangeArrowheads="1"/>
            </p:cNvSpPr>
            <p:nvPr/>
          </p:nvSpPr>
          <p:spPr bwMode="auto">
            <a:xfrm>
              <a:off x="660" y="405"/>
              <a:ext cx="2040" cy="2322"/>
            </a:xfrm>
            <a:prstGeom prst="rect">
              <a:avLst/>
            </a:prstGeom>
            <a:solidFill>
              <a:srgbClr val="969696"/>
            </a:solidFill>
            <a:ln w="9525">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GB" altLang="de-DE" sz="2400"/>
            </a:p>
          </p:txBody>
        </p:sp>
        <p:pic>
          <p:nvPicPr>
            <p:cNvPr id="4118" name="Picture 31">
              <a:extLst>
                <a:ext uri="{FF2B5EF4-FFF2-40B4-BE49-F238E27FC236}">
                  <a16:creationId xmlns:a16="http://schemas.microsoft.com/office/drawing/2014/main" id="{0F0B369D-07A7-4B8D-A99A-7C5F084F40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9371" t="9325" r="2290" b="1491"/>
            <a:stretch>
              <a:fillRect/>
            </a:stretch>
          </p:blipFill>
          <p:spPr bwMode="auto">
            <a:xfrm>
              <a:off x="678" y="432"/>
              <a:ext cx="2014" cy="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101" name="Group 47">
            <a:extLst>
              <a:ext uri="{FF2B5EF4-FFF2-40B4-BE49-F238E27FC236}">
                <a16:creationId xmlns:a16="http://schemas.microsoft.com/office/drawing/2014/main" id="{E783F4B3-6B89-40C5-832A-F825E3FB205F}"/>
              </a:ext>
            </a:extLst>
          </p:cNvPr>
          <p:cNvGrpSpPr>
            <a:grpSpLocks/>
          </p:cNvGrpSpPr>
          <p:nvPr/>
        </p:nvGrpSpPr>
        <p:grpSpPr bwMode="auto">
          <a:xfrm>
            <a:off x="4054146" y="3489326"/>
            <a:ext cx="2903537" cy="3368675"/>
            <a:chOff x="1858" y="2198"/>
            <a:chExt cx="1829" cy="2122"/>
          </a:xfrm>
        </p:grpSpPr>
        <p:sp>
          <p:nvSpPr>
            <p:cNvPr id="4115" name="Rectangle 42">
              <a:extLst>
                <a:ext uri="{FF2B5EF4-FFF2-40B4-BE49-F238E27FC236}">
                  <a16:creationId xmlns:a16="http://schemas.microsoft.com/office/drawing/2014/main" id="{57661DC5-BC00-4FC8-B522-2C82A7700951}"/>
                </a:ext>
              </a:extLst>
            </p:cNvPr>
            <p:cNvSpPr>
              <a:spLocks noChangeArrowheads="1"/>
            </p:cNvSpPr>
            <p:nvPr/>
          </p:nvSpPr>
          <p:spPr bwMode="auto">
            <a:xfrm>
              <a:off x="1858" y="2198"/>
              <a:ext cx="1829" cy="2116"/>
            </a:xfrm>
            <a:prstGeom prst="rect">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GB" altLang="de-DE" sz="2400"/>
            </a:p>
          </p:txBody>
        </p:sp>
        <p:pic>
          <p:nvPicPr>
            <p:cNvPr id="4116" name="Picture 11">
              <a:extLst>
                <a:ext uri="{FF2B5EF4-FFF2-40B4-BE49-F238E27FC236}">
                  <a16:creationId xmlns:a16="http://schemas.microsoft.com/office/drawing/2014/main" id="{8365431E-9500-4D44-8BA2-BF72AC52FC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1265" t="7936" r="1988"/>
            <a:stretch>
              <a:fillRect/>
            </a:stretch>
          </p:blipFill>
          <p:spPr bwMode="auto">
            <a:xfrm>
              <a:off x="1878" y="2214"/>
              <a:ext cx="1790" cy="2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102" name="Group 39">
            <a:extLst>
              <a:ext uri="{FF2B5EF4-FFF2-40B4-BE49-F238E27FC236}">
                <a16:creationId xmlns:a16="http://schemas.microsoft.com/office/drawing/2014/main" id="{1CA08014-3AF0-479E-8475-25D11FC8AC47}"/>
              </a:ext>
            </a:extLst>
          </p:cNvPr>
          <p:cNvGrpSpPr>
            <a:grpSpLocks/>
          </p:cNvGrpSpPr>
          <p:nvPr/>
        </p:nvGrpSpPr>
        <p:grpSpPr bwMode="auto">
          <a:xfrm>
            <a:off x="5730546" y="3832226"/>
            <a:ext cx="2968625" cy="3025775"/>
            <a:chOff x="3725" y="1256"/>
            <a:chExt cx="1882" cy="1906"/>
          </a:xfrm>
        </p:grpSpPr>
        <p:sp>
          <p:nvSpPr>
            <p:cNvPr id="4113" name="Rectangle 36">
              <a:extLst>
                <a:ext uri="{FF2B5EF4-FFF2-40B4-BE49-F238E27FC236}">
                  <a16:creationId xmlns:a16="http://schemas.microsoft.com/office/drawing/2014/main" id="{F26F2B8C-5EE5-4FB8-AD2B-16A679117211}"/>
                </a:ext>
              </a:extLst>
            </p:cNvPr>
            <p:cNvSpPr>
              <a:spLocks noChangeArrowheads="1"/>
            </p:cNvSpPr>
            <p:nvPr/>
          </p:nvSpPr>
          <p:spPr bwMode="auto">
            <a:xfrm>
              <a:off x="3725" y="1256"/>
              <a:ext cx="1882" cy="1905"/>
            </a:xfrm>
            <a:prstGeom prst="rect">
              <a:avLst/>
            </a:prstGeom>
            <a:solidFill>
              <a:srgbClr val="969696"/>
            </a:solidFill>
            <a:ln w="9525">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GB" altLang="de-DE" sz="2400"/>
            </a:p>
          </p:txBody>
        </p:sp>
        <p:pic>
          <p:nvPicPr>
            <p:cNvPr id="4114" name="Picture 32">
              <a:extLst>
                <a:ext uri="{FF2B5EF4-FFF2-40B4-BE49-F238E27FC236}">
                  <a16:creationId xmlns:a16="http://schemas.microsoft.com/office/drawing/2014/main" id="{54C60246-492F-4543-97B3-067DE111BA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9559" t="20499" r="18242" b="4915"/>
            <a:stretch>
              <a:fillRect/>
            </a:stretch>
          </p:blipFill>
          <p:spPr bwMode="auto">
            <a:xfrm>
              <a:off x="3747" y="1280"/>
              <a:ext cx="1834" cy="1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103" name="Group 40">
            <a:extLst>
              <a:ext uri="{FF2B5EF4-FFF2-40B4-BE49-F238E27FC236}">
                <a16:creationId xmlns:a16="http://schemas.microsoft.com/office/drawing/2014/main" id="{AD0A535B-53CD-4D4D-A84D-AE83B9BF1CA9}"/>
              </a:ext>
            </a:extLst>
          </p:cNvPr>
          <p:cNvGrpSpPr>
            <a:grpSpLocks/>
          </p:cNvGrpSpPr>
          <p:nvPr/>
        </p:nvGrpSpPr>
        <p:grpSpPr bwMode="auto">
          <a:xfrm>
            <a:off x="7768896" y="4618038"/>
            <a:ext cx="2217737" cy="2239962"/>
            <a:chOff x="4354" y="2909"/>
            <a:chExt cx="1406" cy="1411"/>
          </a:xfrm>
        </p:grpSpPr>
        <p:sp>
          <p:nvSpPr>
            <p:cNvPr id="4111" name="Rectangle 34">
              <a:extLst>
                <a:ext uri="{FF2B5EF4-FFF2-40B4-BE49-F238E27FC236}">
                  <a16:creationId xmlns:a16="http://schemas.microsoft.com/office/drawing/2014/main" id="{7E0B4F2D-7B6C-4AB2-BDE3-4B76E727A7ED}"/>
                </a:ext>
              </a:extLst>
            </p:cNvPr>
            <p:cNvSpPr>
              <a:spLocks noChangeArrowheads="1"/>
            </p:cNvSpPr>
            <p:nvPr/>
          </p:nvSpPr>
          <p:spPr bwMode="auto">
            <a:xfrm>
              <a:off x="4354" y="2909"/>
              <a:ext cx="1406" cy="1411"/>
            </a:xfrm>
            <a:prstGeom prst="rect">
              <a:avLst/>
            </a:prstGeom>
            <a:solidFill>
              <a:srgbClr val="969696"/>
            </a:solidFill>
            <a:ln w="9525">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GB" altLang="de-DE" sz="2400"/>
            </a:p>
          </p:txBody>
        </p:sp>
        <p:pic>
          <p:nvPicPr>
            <p:cNvPr id="4112" name="Picture 29">
              <a:extLst>
                <a:ext uri="{FF2B5EF4-FFF2-40B4-BE49-F238E27FC236}">
                  <a16:creationId xmlns:a16="http://schemas.microsoft.com/office/drawing/2014/main" id="{875D49D4-4726-4AAA-9103-429481729D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2232" t="9450" r="16420" b="25264"/>
            <a:stretch>
              <a:fillRect/>
            </a:stretch>
          </p:blipFill>
          <p:spPr bwMode="auto">
            <a:xfrm>
              <a:off x="4378" y="2922"/>
              <a:ext cx="1382" cy="1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105" name="Text Box 51">
            <a:extLst>
              <a:ext uri="{FF2B5EF4-FFF2-40B4-BE49-F238E27FC236}">
                <a16:creationId xmlns:a16="http://schemas.microsoft.com/office/drawing/2014/main" id="{F22A1806-7B23-4A50-AF6D-EE2E1EF026CA}"/>
              </a:ext>
            </a:extLst>
          </p:cNvPr>
          <p:cNvSpPr txBox="1">
            <a:spLocks noChangeArrowheads="1"/>
          </p:cNvSpPr>
          <p:nvPr/>
        </p:nvSpPr>
        <p:spPr bwMode="auto">
          <a:xfrm>
            <a:off x="3091720" y="630238"/>
            <a:ext cx="6564312" cy="914400"/>
          </a:xfrm>
          <a:prstGeom prst="rect">
            <a:avLst/>
          </a:prstGeom>
          <a:solidFill>
            <a:schemeClr val="bg1"/>
          </a:solidFill>
          <a:ln>
            <a:noFill/>
          </a:ln>
          <a:effectLst/>
          <a:extLst>
            <a:ext uri="{91240B29-F687-4F45-9708-019B960494DF}">
              <a14:hiddenLine xmlns:a14="http://schemas.microsoft.com/office/drawing/2010/main" w="9525">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GB" altLang="de-DE" sz="2700" b="1" dirty="0">
                <a:solidFill>
                  <a:srgbClr val="006600"/>
                </a:solidFill>
                <a:latin typeface="Courier New" panose="02070309020205020404" pitchFamily="49" charset="0"/>
              </a:rPr>
              <a:t>Book about restoration </a:t>
            </a:r>
            <a:br>
              <a:rPr lang="en-GB" altLang="de-DE" sz="2700" b="1" dirty="0">
                <a:solidFill>
                  <a:srgbClr val="006600"/>
                </a:solidFill>
                <a:latin typeface="Courier New" panose="02070309020205020404" pitchFamily="49" charset="0"/>
              </a:rPr>
            </a:br>
            <a:r>
              <a:rPr lang="en-GB" altLang="de-DE" sz="2700" b="1" dirty="0">
                <a:solidFill>
                  <a:srgbClr val="006600"/>
                </a:solidFill>
                <a:latin typeface="Courier New" panose="02070309020205020404" pitchFamily="49" charset="0"/>
              </a:rPr>
              <a:t>&amp; management of  Alte Donau</a:t>
            </a:r>
          </a:p>
        </p:txBody>
      </p:sp>
      <p:grpSp>
        <p:nvGrpSpPr>
          <p:cNvPr id="4121" name="Group 25">
            <a:extLst>
              <a:ext uri="{FF2B5EF4-FFF2-40B4-BE49-F238E27FC236}">
                <a16:creationId xmlns:a16="http://schemas.microsoft.com/office/drawing/2014/main" id="{63C59CF0-716D-4AF8-AAED-ABBDBF1A68C8}"/>
              </a:ext>
            </a:extLst>
          </p:cNvPr>
          <p:cNvGrpSpPr>
            <a:grpSpLocks/>
          </p:cNvGrpSpPr>
          <p:nvPr/>
        </p:nvGrpSpPr>
        <p:grpSpPr bwMode="auto">
          <a:xfrm>
            <a:off x="4316082" y="19051"/>
            <a:ext cx="5334000" cy="601663"/>
            <a:chOff x="2400" y="12"/>
            <a:chExt cx="3360" cy="379"/>
          </a:xfrm>
        </p:grpSpPr>
        <p:sp>
          <p:nvSpPr>
            <p:cNvPr id="4122" name="Text Box 39">
              <a:extLst>
                <a:ext uri="{FF2B5EF4-FFF2-40B4-BE49-F238E27FC236}">
                  <a16:creationId xmlns:a16="http://schemas.microsoft.com/office/drawing/2014/main" id="{A7F1D7A5-F106-4479-AF21-E001839819E9}"/>
                </a:ext>
              </a:extLst>
            </p:cNvPr>
            <p:cNvSpPr txBox="1">
              <a:spLocks noChangeArrowheads="1"/>
            </p:cNvSpPr>
            <p:nvPr/>
          </p:nvSpPr>
          <p:spPr bwMode="auto">
            <a:xfrm>
              <a:off x="2413" y="18"/>
              <a:ext cx="1481" cy="365"/>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de-AT" altLang="de-DE" sz="800" b="1">
                <a:solidFill>
                  <a:schemeClr val="bg1"/>
                </a:solidFill>
                <a:latin typeface="Arial" panose="020B0604020202020204" pitchFamily="34" charset="0"/>
              </a:endParaRPr>
            </a:p>
            <a:p>
              <a:pPr>
                <a:spcBef>
                  <a:spcPct val="0"/>
                </a:spcBef>
                <a:buFontTx/>
                <a:buNone/>
              </a:pPr>
              <a:r>
                <a:rPr lang="de-AT" altLang="de-DE" sz="2400" b="1">
                  <a:solidFill>
                    <a:srgbClr val="000099"/>
                  </a:solidFill>
                  <a:latin typeface="Arial" panose="020B0604020202020204" pitchFamily="34" charset="0"/>
                </a:rPr>
                <a:t>Katrin Teubner</a:t>
              </a:r>
              <a:endParaRPr lang="en-GB" altLang="de-DE" sz="2400" b="1">
                <a:solidFill>
                  <a:srgbClr val="000099"/>
                </a:solidFill>
                <a:latin typeface="Arial" panose="020B0604020202020204" pitchFamily="34" charset="0"/>
              </a:endParaRPr>
            </a:p>
          </p:txBody>
        </p:sp>
        <p:sp>
          <p:nvSpPr>
            <p:cNvPr id="4123" name="Text Box 40">
              <a:extLst>
                <a:ext uri="{FF2B5EF4-FFF2-40B4-BE49-F238E27FC236}">
                  <a16:creationId xmlns:a16="http://schemas.microsoft.com/office/drawing/2014/main" id="{D60D5E60-5F7D-4982-9B1F-DF7CE8E362F8}"/>
                </a:ext>
              </a:extLst>
            </p:cNvPr>
            <p:cNvSpPr txBox="1">
              <a:spLocks noChangeArrowheads="1"/>
            </p:cNvSpPr>
            <p:nvPr/>
          </p:nvSpPr>
          <p:spPr bwMode="auto">
            <a:xfrm>
              <a:off x="2580" y="87"/>
              <a:ext cx="962"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de-DE" altLang="de-DE" sz="1600" dirty="0">
                  <a:solidFill>
                    <a:srgbClr val="CCFFFF"/>
                  </a:solidFill>
                  <a:latin typeface="Arial" panose="020B0604020202020204" pitchFamily="34" charset="0"/>
                </a:rPr>
                <a:t>Katrin Teubner</a:t>
              </a:r>
            </a:p>
          </p:txBody>
        </p:sp>
        <p:pic>
          <p:nvPicPr>
            <p:cNvPr id="4124" name="Picture 41" descr="G:\CompWKat-D\PowerPointSammlg-Jan09\J-03 DGL Oldenburg\uni_logo Wien.gif">
              <a:extLst>
                <a:ext uri="{FF2B5EF4-FFF2-40B4-BE49-F238E27FC236}">
                  <a16:creationId xmlns:a16="http://schemas.microsoft.com/office/drawing/2014/main" id="{4419AAB2-8CCC-4D55-8B1D-EC9C2C5A1E5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94" y="12"/>
              <a:ext cx="1338"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5" name="Picture 29">
              <a:extLst>
                <a:ext uri="{FF2B5EF4-FFF2-40B4-BE49-F238E27FC236}">
                  <a16:creationId xmlns:a16="http://schemas.microsoft.com/office/drawing/2014/main" id="{0385B6B0-1104-4C85-8895-446F4645E32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32" y="39"/>
              <a:ext cx="528" cy="352"/>
            </a:xfrm>
            <a:prstGeom prst="rect">
              <a:avLst/>
            </a:prstGeom>
            <a:noFill/>
            <a:extLst>
              <a:ext uri="{909E8E84-426E-40DD-AFC4-6F175D3DCCD1}">
                <a14:hiddenFill xmlns:a14="http://schemas.microsoft.com/office/drawing/2010/main">
                  <a:solidFill>
                    <a:srgbClr val="FFFFFF"/>
                  </a:solidFill>
                </a14:hiddenFill>
              </a:ext>
            </a:extLst>
          </p:spPr>
        </p:pic>
        <p:sp>
          <p:nvSpPr>
            <p:cNvPr id="4126" name="Rectangle 42">
              <a:extLst>
                <a:ext uri="{FF2B5EF4-FFF2-40B4-BE49-F238E27FC236}">
                  <a16:creationId xmlns:a16="http://schemas.microsoft.com/office/drawing/2014/main" id="{B9BF528F-EFBD-4AC9-9241-1C77AF95ECB7}"/>
                </a:ext>
              </a:extLst>
            </p:cNvPr>
            <p:cNvSpPr>
              <a:spLocks noChangeArrowheads="1"/>
            </p:cNvSpPr>
            <p:nvPr/>
          </p:nvSpPr>
          <p:spPr bwMode="auto">
            <a:xfrm>
              <a:off x="2400" y="12"/>
              <a:ext cx="3360" cy="375"/>
            </a:xfrm>
            <a:prstGeom prst="rect">
              <a:avLst/>
            </a:prstGeom>
            <a:noFill/>
            <a:ln w="38100">
              <a:solidFill>
                <a:srgbClr val="99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de-DE" sz="2400"/>
            </a:p>
          </p:txBody>
        </p:sp>
      </p:grpSp>
      <p:grpSp>
        <p:nvGrpSpPr>
          <p:cNvPr id="25" name="Group 3">
            <a:extLst>
              <a:ext uri="{FF2B5EF4-FFF2-40B4-BE49-F238E27FC236}">
                <a16:creationId xmlns:a16="http://schemas.microsoft.com/office/drawing/2014/main" id="{2202E742-936B-426C-B893-1F5E7FD933D5}"/>
              </a:ext>
            </a:extLst>
          </p:cNvPr>
          <p:cNvGrpSpPr>
            <a:grpSpLocks/>
          </p:cNvGrpSpPr>
          <p:nvPr/>
        </p:nvGrpSpPr>
        <p:grpSpPr bwMode="auto">
          <a:xfrm>
            <a:off x="-151407" y="-7912"/>
            <a:ext cx="723900" cy="6862763"/>
            <a:chOff x="-96" y="0"/>
            <a:chExt cx="456" cy="4323"/>
          </a:xfrm>
        </p:grpSpPr>
        <p:sp>
          <p:nvSpPr>
            <p:cNvPr id="26" name="Rectangle 4">
              <a:extLst>
                <a:ext uri="{FF2B5EF4-FFF2-40B4-BE49-F238E27FC236}">
                  <a16:creationId xmlns:a16="http://schemas.microsoft.com/office/drawing/2014/main" id="{4297F549-244B-4852-AC78-AF0767110CD7}"/>
                </a:ext>
              </a:extLst>
            </p:cNvPr>
            <p:cNvSpPr>
              <a:spLocks noChangeArrowheads="1"/>
            </p:cNvSpPr>
            <p:nvPr/>
          </p:nvSpPr>
          <p:spPr bwMode="auto">
            <a:xfrm>
              <a:off x="0" y="0"/>
              <a:ext cx="288" cy="43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27" name="Group 5">
              <a:extLst>
                <a:ext uri="{FF2B5EF4-FFF2-40B4-BE49-F238E27FC236}">
                  <a16:creationId xmlns:a16="http://schemas.microsoft.com/office/drawing/2014/main" id="{C6E6B314-E384-4B9C-BB42-1AB182C8201E}"/>
                </a:ext>
              </a:extLst>
            </p:cNvPr>
            <p:cNvGrpSpPr>
              <a:grpSpLocks/>
            </p:cNvGrpSpPr>
            <p:nvPr/>
          </p:nvGrpSpPr>
          <p:grpSpPr bwMode="auto">
            <a:xfrm>
              <a:off x="-96" y="0"/>
              <a:ext cx="456" cy="4323"/>
              <a:chOff x="-108" y="-3"/>
              <a:chExt cx="456" cy="4323"/>
            </a:xfrm>
          </p:grpSpPr>
          <p:grpSp>
            <p:nvGrpSpPr>
              <p:cNvPr id="28" name="Group 6">
                <a:extLst>
                  <a:ext uri="{FF2B5EF4-FFF2-40B4-BE49-F238E27FC236}">
                    <a16:creationId xmlns:a16="http://schemas.microsoft.com/office/drawing/2014/main" id="{7BFDF72E-BE0F-4C64-9E1F-2D48C4B3A4D8}"/>
                  </a:ext>
                </a:extLst>
              </p:cNvPr>
              <p:cNvGrpSpPr>
                <a:grpSpLocks/>
              </p:cNvGrpSpPr>
              <p:nvPr/>
            </p:nvGrpSpPr>
            <p:grpSpPr bwMode="auto">
              <a:xfrm>
                <a:off x="-108" y="0"/>
                <a:ext cx="456" cy="4320"/>
                <a:chOff x="-108" y="0"/>
                <a:chExt cx="456" cy="4320"/>
              </a:xfrm>
            </p:grpSpPr>
            <p:sp>
              <p:nvSpPr>
                <p:cNvPr id="30" name="Rectangle 7">
                  <a:extLst>
                    <a:ext uri="{FF2B5EF4-FFF2-40B4-BE49-F238E27FC236}">
                      <a16:creationId xmlns:a16="http://schemas.microsoft.com/office/drawing/2014/main" id="{9FDACE44-6809-467E-9DAD-D1B03BD0D623}"/>
                    </a:ext>
                  </a:extLst>
                </p:cNvPr>
                <p:cNvSpPr>
                  <a:spLocks noChangeArrowheads="1"/>
                </p:cNvSpPr>
                <p:nvPr/>
              </p:nvSpPr>
              <p:spPr bwMode="auto">
                <a:xfrm>
                  <a:off x="0" y="0"/>
                  <a:ext cx="240" cy="1200"/>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aphicFrame>
              <p:nvGraphicFramePr>
                <p:cNvPr id="31" name="Object 8">
                  <a:extLst>
                    <a:ext uri="{FF2B5EF4-FFF2-40B4-BE49-F238E27FC236}">
                      <a16:creationId xmlns:a16="http://schemas.microsoft.com/office/drawing/2014/main" id="{275C0B90-6069-4C0B-BBEA-52E028E20384}"/>
                    </a:ext>
                  </a:extLst>
                </p:cNvPr>
                <p:cNvGraphicFramePr>
                  <a:graphicFrameLocks noChangeAspect="1"/>
                </p:cNvGraphicFramePr>
                <p:nvPr/>
              </p:nvGraphicFramePr>
              <p:xfrm>
                <a:off x="-108" y="1249"/>
                <a:ext cx="456" cy="215"/>
              </p:xfrm>
              <a:graphic>
                <a:graphicData uri="http://schemas.openxmlformats.org/presentationml/2006/ole">
                  <mc:AlternateContent xmlns:mc="http://schemas.openxmlformats.org/markup-compatibility/2006">
                    <mc:Choice xmlns:v="urn:schemas-microsoft-com:vml" Requires="v">
                      <p:oleObj name="Paket" r:id="rId10" imgW="647640" imgH="485640" progId="Package">
                        <p:embed/>
                      </p:oleObj>
                    </mc:Choice>
                    <mc:Fallback>
                      <p:oleObj name="Paket" r:id="rId10" imgW="647640" imgH="485640" progId="Package">
                        <p:embed/>
                        <p:pic>
                          <p:nvPicPr>
                            <p:cNvPr id="18" name="Object 8">
                              <a:extLst>
                                <a:ext uri="{FF2B5EF4-FFF2-40B4-BE49-F238E27FC236}">
                                  <a16:creationId xmlns:a16="http://schemas.microsoft.com/office/drawing/2014/main" id="{BECE6136-0A7E-4407-B74C-9AA3A84EF52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b="31372"/>
                            <a:stretch>
                              <a:fillRect/>
                            </a:stretch>
                          </p:blipFill>
                          <p:spPr bwMode="auto">
                            <a:xfrm>
                              <a:off x="-108" y="1249"/>
                              <a:ext cx="456" cy="21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2" name="Rectangle 9">
                  <a:extLst>
                    <a:ext uri="{FF2B5EF4-FFF2-40B4-BE49-F238E27FC236}">
                      <a16:creationId xmlns:a16="http://schemas.microsoft.com/office/drawing/2014/main" id="{75887258-34FA-4BA6-87E7-A6FF176AE5C0}"/>
                    </a:ext>
                  </a:extLst>
                </p:cNvPr>
                <p:cNvSpPr>
                  <a:spLocks noChangeArrowheads="1"/>
                </p:cNvSpPr>
                <p:nvPr/>
              </p:nvSpPr>
              <p:spPr bwMode="auto">
                <a:xfrm>
                  <a:off x="0" y="1488"/>
                  <a:ext cx="240" cy="283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29" name="Text Box 7">
                <a:extLst>
                  <a:ext uri="{FF2B5EF4-FFF2-40B4-BE49-F238E27FC236}">
                    <a16:creationId xmlns:a16="http://schemas.microsoft.com/office/drawing/2014/main" id="{D7F8C5B4-3240-4443-A802-E92C44636561}"/>
                  </a:ext>
                </a:extLst>
              </p:cNvPr>
              <p:cNvSpPr txBox="1">
                <a:spLocks noChangeArrowheads="1"/>
              </p:cNvSpPr>
              <p:nvPr/>
            </p:nvSpPr>
            <p:spPr bwMode="auto">
              <a:xfrm rot="-5400000">
                <a:off x="-1959" y="1956"/>
                <a:ext cx="4130"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altLang="de-DE" sz="1600" dirty="0">
                    <a:latin typeface="Arial Rounded MT Bold" panose="020F0704030504030204" pitchFamily="34" charset="0"/>
                  </a:rPr>
                  <a:t>Univ.-</a:t>
                </a:r>
                <a:r>
                  <a:rPr lang="de-DE" altLang="de-DE" sz="1600" dirty="0" err="1">
                    <a:latin typeface="Arial Rounded MT Bold" panose="020F0704030504030204" pitchFamily="34" charset="0"/>
                  </a:rPr>
                  <a:t>Doz</a:t>
                </a:r>
                <a:r>
                  <a:rPr lang="de-DE" altLang="de-DE" sz="1600" dirty="0">
                    <a:latin typeface="Arial Rounded MT Bold" panose="020F0704030504030204" pitchFamily="34" charset="0"/>
                  </a:rPr>
                  <a:t>. Dr. Katrin Teubner</a:t>
                </a:r>
                <a:r>
                  <a:rPr lang="de-DE" altLang="de-DE" sz="1600" dirty="0">
                    <a:solidFill>
                      <a:srgbClr val="0000CC"/>
                    </a:solidFill>
                    <a:latin typeface="Arial Rounded MT Bold" panose="020F0704030504030204" pitchFamily="34" charset="0"/>
                  </a:rPr>
                  <a:t>                                  </a:t>
                </a:r>
                <a:r>
                  <a:rPr lang="de-AT" altLang="de-DE" sz="1600" dirty="0">
                    <a:solidFill>
                      <a:srgbClr val="0000CC"/>
                    </a:solidFill>
                    <a:latin typeface="Arial Rounded MT Bold" panose="020F0704030504030204" pitchFamily="34" charset="0"/>
                  </a:rPr>
                  <a:t>www.lakeriver.at</a:t>
                </a:r>
                <a:endParaRPr lang="de-DE" altLang="de-DE" sz="1600" dirty="0">
                  <a:solidFill>
                    <a:srgbClr val="0000CC"/>
                  </a:solidFill>
                  <a:latin typeface="Arial Rounded MT Bold" panose="020F0704030504030204" pitchFamily="34" charset="0"/>
                </a:endParaRPr>
              </a:p>
            </p:txBody>
          </p:sp>
        </p:grpSp>
      </p:grpSp>
      <p:pic>
        <p:nvPicPr>
          <p:cNvPr id="33" name="Picture 25" descr="C:\D PowerPointSammlg-Jan09-NE-MA-PY\G-x0-2018-IAD-Smolenice\Auswahl_meine_Grafiken\9783319932682.jpg">
            <a:extLst>
              <a:ext uri="{FF2B5EF4-FFF2-40B4-BE49-F238E27FC236}">
                <a16:creationId xmlns:a16="http://schemas.microsoft.com/office/drawing/2014/main" id="{EC39CC02-B7A3-47C1-AAB0-9A1EF2406B3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063845" y="3040049"/>
            <a:ext cx="18256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feld 33">
            <a:extLst>
              <a:ext uri="{FF2B5EF4-FFF2-40B4-BE49-F238E27FC236}">
                <a16:creationId xmlns:a16="http://schemas.microsoft.com/office/drawing/2014/main" id="{AAB745F3-BB23-4DF5-8A77-8E2DBF67B94B}"/>
              </a:ext>
            </a:extLst>
          </p:cNvPr>
          <p:cNvSpPr txBox="1"/>
          <p:nvPr/>
        </p:nvSpPr>
        <p:spPr>
          <a:xfrm>
            <a:off x="9753536" y="1193259"/>
            <a:ext cx="2323649" cy="1815882"/>
          </a:xfrm>
          <a:prstGeom prst="rect">
            <a:avLst/>
          </a:prstGeom>
          <a:noFill/>
        </p:spPr>
        <p:txBody>
          <a:bodyPr wrap="none" rtlCol="0">
            <a:spAutoFit/>
          </a:bodyPr>
          <a:lstStyle/>
          <a:p>
            <a:r>
              <a:rPr lang="en-GB" sz="1400" dirty="0"/>
              <a:t>Dokulil MT, Donabaum K, </a:t>
            </a:r>
          </a:p>
          <a:p>
            <a:r>
              <a:rPr lang="en-GB" sz="1400" dirty="0"/>
              <a:t>Teubner K (Eds). (2018). </a:t>
            </a:r>
          </a:p>
          <a:p>
            <a:r>
              <a:rPr lang="en-GB" sz="1400" i="1" dirty="0"/>
              <a:t>The Alte Donau: successful </a:t>
            </a:r>
          </a:p>
          <a:p>
            <a:r>
              <a:rPr lang="en-GB" sz="1400" i="1" dirty="0"/>
              <a:t>restoration and sustainable </a:t>
            </a:r>
          </a:p>
          <a:p>
            <a:r>
              <a:rPr lang="en-GB" sz="1400" i="1" dirty="0"/>
              <a:t>management: an ecosystem </a:t>
            </a:r>
          </a:p>
          <a:p>
            <a:r>
              <a:rPr lang="en-GB" sz="1400" i="1" dirty="0"/>
              <a:t>case study of a shallow </a:t>
            </a:r>
          </a:p>
          <a:p>
            <a:r>
              <a:rPr lang="en-GB" sz="1400" i="1" dirty="0"/>
              <a:t>urban lake</a:t>
            </a:r>
            <a:r>
              <a:rPr lang="en-GB" sz="1400" dirty="0"/>
              <a:t> (Vol. 10). Springer.</a:t>
            </a:r>
          </a:p>
          <a:p>
            <a:endParaRPr lang="en-GB" sz="1400" dirty="0"/>
          </a:p>
        </p:txBody>
      </p:sp>
      <p:sp>
        <p:nvSpPr>
          <p:cNvPr id="35" name="Text Box 21">
            <a:extLst>
              <a:ext uri="{FF2B5EF4-FFF2-40B4-BE49-F238E27FC236}">
                <a16:creationId xmlns:a16="http://schemas.microsoft.com/office/drawing/2014/main" id="{AB6277AC-949E-4093-82A7-4221C6E22820}"/>
              </a:ext>
            </a:extLst>
          </p:cNvPr>
          <p:cNvSpPr txBox="1">
            <a:spLocks noChangeArrowheads="1"/>
          </p:cNvSpPr>
          <p:nvPr/>
        </p:nvSpPr>
        <p:spPr bwMode="auto">
          <a:xfrm>
            <a:off x="9885169" y="6569890"/>
            <a:ext cx="2486578" cy="276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de-DE" altLang="en-US" sz="1200" dirty="0">
                <a:solidFill>
                  <a:srgbClr val="002060"/>
                </a:solidFill>
              </a:rPr>
              <a:t> 43</a:t>
            </a:r>
            <a:r>
              <a:rPr lang="de-DE" altLang="en-US" sz="1200" baseline="30000" dirty="0">
                <a:solidFill>
                  <a:srgbClr val="002060"/>
                </a:solidFill>
              </a:rPr>
              <a:t>rd</a:t>
            </a:r>
            <a:r>
              <a:rPr lang="de-DE" altLang="en-US" sz="1200" dirty="0">
                <a:solidFill>
                  <a:srgbClr val="002060"/>
                </a:solidFill>
              </a:rPr>
              <a:t> IAD-</a:t>
            </a:r>
            <a:r>
              <a:rPr lang="de-DE" altLang="en-US" sz="1200" dirty="0" err="1">
                <a:solidFill>
                  <a:srgbClr val="002060"/>
                </a:solidFill>
              </a:rPr>
              <a:t>conference</a:t>
            </a:r>
            <a:r>
              <a:rPr lang="de-DE" altLang="en-US" sz="1200" dirty="0">
                <a:solidFill>
                  <a:srgbClr val="002060"/>
                </a:solidFill>
              </a:rPr>
              <a:t>, June 2021 </a:t>
            </a:r>
            <a:endParaRPr lang="de-DE" altLang="en-US" sz="1200" dirty="0">
              <a:solidFill>
                <a:srgbClr val="002060"/>
              </a:solidFill>
              <a:latin typeface="Times New Roman" panose="02020603050405020304" pitchFamily="18" charset="0"/>
            </a:endParaRPr>
          </a:p>
        </p:txBody>
      </p:sp>
    </p:spTree>
    <p:extLst>
      <p:ext uri="{BB962C8B-B14F-4D97-AF65-F5344CB8AC3E}">
        <p14:creationId xmlns:p14="http://schemas.microsoft.com/office/powerpoint/2010/main" val="1433820286"/>
      </p:ext>
    </p:extLst>
  </p:cSld>
  <p:clrMapOvr>
    <a:masterClrMapping/>
  </p:clrMapOvr>
  <p:transition>
    <p:dissolv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G:\0-ProvisSolangCompBeimNorbert\Vortrag_Wien\b3-MeineFotosVonMeinerHomepage\Auswahl_f_Vortrag\TitelBild_f_Folien\AlteDonau36.jpg">
            <a:extLst>
              <a:ext uri="{FF2B5EF4-FFF2-40B4-BE49-F238E27FC236}">
                <a16:creationId xmlns:a16="http://schemas.microsoft.com/office/drawing/2014/main" id="{F6752CBD-4F31-4C6E-9420-2D3AACA635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363" t="800" r="2031" b="9769"/>
          <a:stretch>
            <a:fillRect/>
          </a:stretch>
        </p:blipFill>
        <p:spPr bwMode="auto">
          <a:xfrm>
            <a:off x="507669" y="-7912"/>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ext Box 28">
            <a:extLst>
              <a:ext uri="{FF2B5EF4-FFF2-40B4-BE49-F238E27FC236}">
                <a16:creationId xmlns:a16="http://schemas.microsoft.com/office/drawing/2014/main" id="{16F83614-0513-48A3-9930-DD3807BE8365}"/>
              </a:ext>
            </a:extLst>
          </p:cNvPr>
          <p:cNvSpPr txBox="1">
            <a:spLocks noChangeArrowheads="1"/>
          </p:cNvSpPr>
          <p:nvPr/>
        </p:nvSpPr>
        <p:spPr bwMode="auto">
          <a:xfrm>
            <a:off x="1158544" y="3559028"/>
            <a:ext cx="8413750"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DE" altLang="de-DE" sz="2000" b="1">
                <a:latin typeface="Courier New" panose="02070309020205020404" pitchFamily="49" charset="0"/>
              </a:rPr>
              <a:t>eds: Martin T. Dokulil, Karl Donabaum &amp; Katrin Teubner</a:t>
            </a:r>
          </a:p>
        </p:txBody>
      </p:sp>
      <p:sp>
        <p:nvSpPr>
          <p:cNvPr id="94212" name="Rectangle 30">
            <a:extLst>
              <a:ext uri="{FF2B5EF4-FFF2-40B4-BE49-F238E27FC236}">
                <a16:creationId xmlns:a16="http://schemas.microsoft.com/office/drawing/2014/main" id="{5C250291-013B-4D9F-B9ED-B14F0100B213}"/>
              </a:ext>
            </a:extLst>
          </p:cNvPr>
          <p:cNvSpPr>
            <a:spLocks noChangeArrowheads="1"/>
          </p:cNvSpPr>
          <p:nvPr/>
        </p:nvSpPr>
        <p:spPr bwMode="auto">
          <a:xfrm>
            <a:off x="1057276" y="3630613"/>
            <a:ext cx="2906713" cy="296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de-DE" altLang="de-DE" sz="20000">
                <a:solidFill>
                  <a:schemeClr val="bg1"/>
                </a:solidFill>
                <a:sym typeface="ZapfDingbats" pitchFamily="82" charset="2"/>
              </a:rPr>
              <a:t></a:t>
            </a:r>
            <a:endParaRPr lang="de-DE" altLang="de-DE" sz="20000">
              <a:solidFill>
                <a:schemeClr val="bg1"/>
              </a:solidFill>
            </a:endParaRPr>
          </a:p>
        </p:txBody>
      </p:sp>
      <p:sp>
        <p:nvSpPr>
          <p:cNvPr id="94214" name="Text Box 40">
            <a:extLst>
              <a:ext uri="{FF2B5EF4-FFF2-40B4-BE49-F238E27FC236}">
                <a16:creationId xmlns:a16="http://schemas.microsoft.com/office/drawing/2014/main" id="{F982D21D-14DC-4C96-9AA2-59943EE7D1AD}"/>
              </a:ext>
            </a:extLst>
          </p:cNvPr>
          <p:cNvSpPr txBox="1">
            <a:spLocks noChangeArrowheads="1"/>
          </p:cNvSpPr>
          <p:nvPr/>
        </p:nvSpPr>
        <p:spPr bwMode="auto">
          <a:xfrm>
            <a:off x="1889126" y="4549775"/>
            <a:ext cx="1647825"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DE" altLang="de-DE" sz="9600" b="1">
                <a:solidFill>
                  <a:srgbClr val="006600"/>
                </a:solidFill>
                <a:latin typeface="Courier New" panose="02070309020205020404" pitchFamily="49" charset="0"/>
              </a:rPr>
              <a:t>20</a:t>
            </a:r>
          </a:p>
        </p:txBody>
      </p:sp>
      <p:sp>
        <p:nvSpPr>
          <p:cNvPr id="94215" name="Rectangle 41">
            <a:extLst>
              <a:ext uri="{FF2B5EF4-FFF2-40B4-BE49-F238E27FC236}">
                <a16:creationId xmlns:a16="http://schemas.microsoft.com/office/drawing/2014/main" id="{C1CD1A95-C1B5-487D-861D-34A83C9F747C}"/>
              </a:ext>
            </a:extLst>
          </p:cNvPr>
          <p:cNvSpPr>
            <a:spLocks noChangeArrowheads="1"/>
          </p:cNvSpPr>
          <p:nvPr/>
        </p:nvSpPr>
        <p:spPr bwMode="auto">
          <a:xfrm>
            <a:off x="5929313" y="4041604"/>
            <a:ext cx="3930650" cy="2270125"/>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de-DE" altLang="de-DE" sz="20000" dirty="0">
                <a:solidFill>
                  <a:schemeClr val="bg1"/>
                </a:solidFill>
                <a:sym typeface="ZapfDingbats" pitchFamily="82" charset="2"/>
              </a:rPr>
              <a:t></a:t>
            </a:r>
            <a:endParaRPr lang="de-DE" altLang="de-DE" sz="20000" dirty="0">
              <a:solidFill>
                <a:schemeClr val="bg1"/>
              </a:solidFill>
            </a:endParaRPr>
          </a:p>
        </p:txBody>
      </p:sp>
      <p:sp>
        <p:nvSpPr>
          <p:cNvPr id="14" name="Text Box 40">
            <a:extLst>
              <a:ext uri="{FF2B5EF4-FFF2-40B4-BE49-F238E27FC236}">
                <a16:creationId xmlns:a16="http://schemas.microsoft.com/office/drawing/2014/main" id="{988F0E07-5A6B-4C96-83F3-1075F8445DC7}"/>
              </a:ext>
            </a:extLst>
          </p:cNvPr>
          <p:cNvSpPr txBox="1">
            <a:spLocks noChangeArrowheads="1"/>
          </p:cNvSpPr>
          <p:nvPr/>
        </p:nvSpPr>
        <p:spPr bwMode="auto">
          <a:xfrm>
            <a:off x="6367463" y="131763"/>
            <a:ext cx="152717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de-DE" altLang="de-DE" sz="1600" dirty="0">
                <a:solidFill>
                  <a:srgbClr val="CCFFFF"/>
                </a:solidFill>
                <a:latin typeface="Arial" panose="020B0604020202020204" pitchFamily="34" charset="0"/>
              </a:rPr>
              <a:t>Katrin Teubner</a:t>
            </a:r>
          </a:p>
        </p:txBody>
      </p:sp>
      <p:grpSp>
        <p:nvGrpSpPr>
          <p:cNvPr id="15" name="Group 3">
            <a:extLst>
              <a:ext uri="{FF2B5EF4-FFF2-40B4-BE49-F238E27FC236}">
                <a16:creationId xmlns:a16="http://schemas.microsoft.com/office/drawing/2014/main" id="{40F44DF8-09C9-4E6F-ADC7-6BBD48965D30}"/>
              </a:ext>
            </a:extLst>
          </p:cNvPr>
          <p:cNvGrpSpPr>
            <a:grpSpLocks/>
          </p:cNvGrpSpPr>
          <p:nvPr/>
        </p:nvGrpSpPr>
        <p:grpSpPr bwMode="auto">
          <a:xfrm>
            <a:off x="-151407" y="-7912"/>
            <a:ext cx="723900" cy="6862763"/>
            <a:chOff x="-96" y="0"/>
            <a:chExt cx="456" cy="4323"/>
          </a:xfrm>
        </p:grpSpPr>
        <p:sp>
          <p:nvSpPr>
            <p:cNvPr id="16" name="Rectangle 4">
              <a:extLst>
                <a:ext uri="{FF2B5EF4-FFF2-40B4-BE49-F238E27FC236}">
                  <a16:creationId xmlns:a16="http://schemas.microsoft.com/office/drawing/2014/main" id="{52B1D8CF-BDF2-4394-844F-8494396F8865}"/>
                </a:ext>
              </a:extLst>
            </p:cNvPr>
            <p:cNvSpPr>
              <a:spLocks noChangeArrowheads="1"/>
            </p:cNvSpPr>
            <p:nvPr/>
          </p:nvSpPr>
          <p:spPr bwMode="auto">
            <a:xfrm>
              <a:off x="0" y="0"/>
              <a:ext cx="288" cy="43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7" name="Group 5">
              <a:extLst>
                <a:ext uri="{FF2B5EF4-FFF2-40B4-BE49-F238E27FC236}">
                  <a16:creationId xmlns:a16="http://schemas.microsoft.com/office/drawing/2014/main" id="{DC9A493F-D3D6-4607-899E-E898F28DD66D}"/>
                </a:ext>
              </a:extLst>
            </p:cNvPr>
            <p:cNvGrpSpPr>
              <a:grpSpLocks/>
            </p:cNvGrpSpPr>
            <p:nvPr/>
          </p:nvGrpSpPr>
          <p:grpSpPr bwMode="auto">
            <a:xfrm>
              <a:off x="-96" y="0"/>
              <a:ext cx="456" cy="4323"/>
              <a:chOff x="-108" y="-3"/>
              <a:chExt cx="456" cy="4323"/>
            </a:xfrm>
          </p:grpSpPr>
          <p:grpSp>
            <p:nvGrpSpPr>
              <p:cNvPr id="18" name="Group 6">
                <a:extLst>
                  <a:ext uri="{FF2B5EF4-FFF2-40B4-BE49-F238E27FC236}">
                    <a16:creationId xmlns:a16="http://schemas.microsoft.com/office/drawing/2014/main" id="{4A3C5D4A-3E87-4D2A-A357-1E0E23D12B8B}"/>
                  </a:ext>
                </a:extLst>
              </p:cNvPr>
              <p:cNvGrpSpPr>
                <a:grpSpLocks/>
              </p:cNvGrpSpPr>
              <p:nvPr/>
            </p:nvGrpSpPr>
            <p:grpSpPr bwMode="auto">
              <a:xfrm>
                <a:off x="-108" y="0"/>
                <a:ext cx="456" cy="4320"/>
                <a:chOff x="-108" y="0"/>
                <a:chExt cx="456" cy="4320"/>
              </a:xfrm>
            </p:grpSpPr>
            <p:sp>
              <p:nvSpPr>
                <p:cNvPr id="20" name="Rectangle 7">
                  <a:extLst>
                    <a:ext uri="{FF2B5EF4-FFF2-40B4-BE49-F238E27FC236}">
                      <a16:creationId xmlns:a16="http://schemas.microsoft.com/office/drawing/2014/main" id="{8980BDDC-8A22-4D1B-B6E9-F52D1E0FAEB8}"/>
                    </a:ext>
                  </a:extLst>
                </p:cNvPr>
                <p:cNvSpPr>
                  <a:spLocks noChangeArrowheads="1"/>
                </p:cNvSpPr>
                <p:nvPr/>
              </p:nvSpPr>
              <p:spPr bwMode="auto">
                <a:xfrm>
                  <a:off x="0" y="0"/>
                  <a:ext cx="240" cy="1200"/>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aphicFrame>
              <p:nvGraphicFramePr>
                <p:cNvPr id="21" name="Object 8">
                  <a:extLst>
                    <a:ext uri="{FF2B5EF4-FFF2-40B4-BE49-F238E27FC236}">
                      <a16:creationId xmlns:a16="http://schemas.microsoft.com/office/drawing/2014/main" id="{8E437024-D4CF-4228-8DF7-0FA6F68B8A44}"/>
                    </a:ext>
                  </a:extLst>
                </p:cNvPr>
                <p:cNvGraphicFramePr>
                  <a:graphicFrameLocks noChangeAspect="1"/>
                </p:cNvGraphicFramePr>
                <p:nvPr/>
              </p:nvGraphicFramePr>
              <p:xfrm>
                <a:off x="-108" y="1249"/>
                <a:ext cx="456" cy="215"/>
              </p:xfrm>
              <a:graphic>
                <a:graphicData uri="http://schemas.openxmlformats.org/presentationml/2006/ole">
                  <mc:AlternateContent xmlns:mc="http://schemas.openxmlformats.org/markup-compatibility/2006">
                    <mc:Choice xmlns:v="urn:schemas-microsoft-com:vml" Requires="v">
                      <p:oleObj name="Paket" r:id="rId3" imgW="647640" imgH="485640" progId="Package">
                        <p:embed/>
                      </p:oleObj>
                    </mc:Choice>
                    <mc:Fallback>
                      <p:oleObj name="Paket" r:id="rId3" imgW="647640" imgH="485640" progId="Package">
                        <p:embed/>
                        <p:pic>
                          <p:nvPicPr>
                            <p:cNvPr id="29" name="Object 8">
                              <a:extLst>
                                <a:ext uri="{FF2B5EF4-FFF2-40B4-BE49-F238E27FC236}">
                                  <a16:creationId xmlns:a16="http://schemas.microsoft.com/office/drawing/2014/main" id="{11FE3BEE-4F9E-41A1-9FE2-1F6B616104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1372"/>
                            <a:stretch>
                              <a:fillRect/>
                            </a:stretch>
                          </p:blipFill>
                          <p:spPr bwMode="auto">
                            <a:xfrm>
                              <a:off x="-108" y="1249"/>
                              <a:ext cx="456" cy="21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 name="Rectangle 9">
                  <a:extLst>
                    <a:ext uri="{FF2B5EF4-FFF2-40B4-BE49-F238E27FC236}">
                      <a16:creationId xmlns:a16="http://schemas.microsoft.com/office/drawing/2014/main" id="{5B0605B2-BB52-409E-82E8-C1FB88F85DE3}"/>
                    </a:ext>
                  </a:extLst>
                </p:cNvPr>
                <p:cNvSpPr>
                  <a:spLocks noChangeArrowheads="1"/>
                </p:cNvSpPr>
                <p:nvPr/>
              </p:nvSpPr>
              <p:spPr bwMode="auto">
                <a:xfrm>
                  <a:off x="0" y="1488"/>
                  <a:ext cx="240" cy="283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19" name="Text Box 7">
                <a:extLst>
                  <a:ext uri="{FF2B5EF4-FFF2-40B4-BE49-F238E27FC236}">
                    <a16:creationId xmlns:a16="http://schemas.microsoft.com/office/drawing/2014/main" id="{5580D073-475A-455A-AA34-2704C0619158}"/>
                  </a:ext>
                </a:extLst>
              </p:cNvPr>
              <p:cNvSpPr txBox="1">
                <a:spLocks noChangeArrowheads="1"/>
              </p:cNvSpPr>
              <p:nvPr/>
            </p:nvSpPr>
            <p:spPr bwMode="auto">
              <a:xfrm rot="-5400000">
                <a:off x="-1959" y="1956"/>
                <a:ext cx="4130"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altLang="de-DE" sz="1600" dirty="0">
                    <a:latin typeface="Arial Rounded MT Bold" panose="020F0704030504030204" pitchFamily="34" charset="0"/>
                  </a:rPr>
                  <a:t>Univ.-</a:t>
                </a:r>
                <a:r>
                  <a:rPr lang="de-DE" altLang="de-DE" sz="1600" dirty="0" err="1">
                    <a:latin typeface="Arial Rounded MT Bold" panose="020F0704030504030204" pitchFamily="34" charset="0"/>
                  </a:rPr>
                  <a:t>Doz</a:t>
                </a:r>
                <a:r>
                  <a:rPr lang="de-DE" altLang="de-DE" sz="1600" dirty="0">
                    <a:latin typeface="Arial Rounded MT Bold" panose="020F0704030504030204" pitchFamily="34" charset="0"/>
                  </a:rPr>
                  <a:t>. Dr. Katrin Teubner</a:t>
                </a:r>
                <a:r>
                  <a:rPr lang="de-DE" altLang="de-DE" sz="1600" dirty="0">
                    <a:solidFill>
                      <a:srgbClr val="0000CC"/>
                    </a:solidFill>
                    <a:latin typeface="Arial Rounded MT Bold" panose="020F0704030504030204" pitchFamily="34" charset="0"/>
                  </a:rPr>
                  <a:t>                                  </a:t>
                </a:r>
                <a:r>
                  <a:rPr lang="de-AT" altLang="de-DE" sz="1600" dirty="0">
                    <a:solidFill>
                      <a:srgbClr val="0000CC"/>
                    </a:solidFill>
                    <a:latin typeface="Arial Rounded MT Bold" panose="020F0704030504030204" pitchFamily="34" charset="0"/>
                  </a:rPr>
                  <a:t>www.lakeriver.at</a:t>
                </a:r>
                <a:endParaRPr lang="de-DE" altLang="de-DE" sz="1600" dirty="0">
                  <a:solidFill>
                    <a:srgbClr val="0000CC"/>
                  </a:solidFill>
                  <a:latin typeface="Arial Rounded MT Bold" panose="020F0704030504030204" pitchFamily="34" charset="0"/>
                </a:endParaRPr>
              </a:p>
            </p:txBody>
          </p:sp>
        </p:grpSp>
      </p:grpSp>
      <p:grpSp>
        <p:nvGrpSpPr>
          <p:cNvPr id="23" name="Group 25">
            <a:extLst>
              <a:ext uri="{FF2B5EF4-FFF2-40B4-BE49-F238E27FC236}">
                <a16:creationId xmlns:a16="http://schemas.microsoft.com/office/drawing/2014/main" id="{73D566D3-D80E-4B19-A23F-476766CDB0E8}"/>
              </a:ext>
            </a:extLst>
          </p:cNvPr>
          <p:cNvGrpSpPr>
            <a:grpSpLocks/>
          </p:cNvGrpSpPr>
          <p:nvPr/>
        </p:nvGrpSpPr>
        <p:grpSpPr bwMode="auto">
          <a:xfrm>
            <a:off x="4316082" y="19051"/>
            <a:ext cx="5334000" cy="601663"/>
            <a:chOff x="2400" y="12"/>
            <a:chExt cx="3360" cy="379"/>
          </a:xfrm>
        </p:grpSpPr>
        <p:sp>
          <p:nvSpPr>
            <p:cNvPr id="24" name="Text Box 39">
              <a:extLst>
                <a:ext uri="{FF2B5EF4-FFF2-40B4-BE49-F238E27FC236}">
                  <a16:creationId xmlns:a16="http://schemas.microsoft.com/office/drawing/2014/main" id="{AF64731D-D904-4D62-84AB-9FBF1E78E98B}"/>
                </a:ext>
              </a:extLst>
            </p:cNvPr>
            <p:cNvSpPr txBox="1">
              <a:spLocks noChangeArrowheads="1"/>
            </p:cNvSpPr>
            <p:nvPr/>
          </p:nvSpPr>
          <p:spPr bwMode="auto">
            <a:xfrm>
              <a:off x="2413" y="18"/>
              <a:ext cx="1481" cy="365"/>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de-AT" altLang="de-DE" sz="800" b="1">
                <a:solidFill>
                  <a:schemeClr val="bg1"/>
                </a:solidFill>
                <a:latin typeface="Arial" panose="020B0604020202020204" pitchFamily="34" charset="0"/>
              </a:endParaRPr>
            </a:p>
            <a:p>
              <a:pPr>
                <a:spcBef>
                  <a:spcPct val="0"/>
                </a:spcBef>
                <a:buFontTx/>
                <a:buNone/>
              </a:pPr>
              <a:r>
                <a:rPr lang="de-AT" altLang="de-DE" sz="2400" b="1">
                  <a:solidFill>
                    <a:srgbClr val="000099"/>
                  </a:solidFill>
                  <a:latin typeface="Arial" panose="020B0604020202020204" pitchFamily="34" charset="0"/>
                </a:rPr>
                <a:t>Katrin Teubner</a:t>
              </a:r>
              <a:endParaRPr lang="en-GB" altLang="de-DE" sz="2400" b="1">
                <a:solidFill>
                  <a:srgbClr val="000099"/>
                </a:solidFill>
                <a:latin typeface="Arial" panose="020B0604020202020204" pitchFamily="34" charset="0"/>
              </a:endParaRPr>
            </a:p>
          </p:txBody>
        </p:sp>
        <p:sp>
          <p:nvSpPr>
            <p:cNvPr id="25" name="Text Box 40">
              <a:extLst>
                <a:ext uri="{FF2B5EF4-FFF2-40B4-BE49-F238E27FC236}">
                  <a16:creationId xmlns:a16="http://schemas.microsoft.com/office/drawing/2014/main" id="{39B2ABA8-0DAA-46AE-95D6-C31F4F8EB3C8}"/>
                </a:ext>
              </a:extLst>
            </p:cNvPr>
            <p:cNvSpPr txBox="1">
              <a:spLocks noChangeArrowheads="1"/>
            </p:cNvSpPr>
            <p:nvPr/>
          </p:nvSpPr>
          <p:spPr bwMode="auto">
            <a:xfrm>
              <a:off x="2580" y="87"/>
              <a:ext cx="962"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de-DE" altLang="de-DE" sz="1600" dirty="0">
                  <a:solidFill>
                    <a:srgbClr val="CCFFFF"/>
                  </a:solidFill>
                  <a:latin typeface="Arial" panose="020B0604020202020204" pitchFamily="34" charset="0"/>
                </a:rPr>
                <a:t>Katrin Teubner</a:t>
              </a:r>
            </a:p>
          </p:txBody>
        </p:sp>
        <p:pic>
          <p:nvPicPr>
            <p:cNvPr id="26" name="Picture 41" descr="G:\CompWKat-D\PowerPointSammlg-Jan09\J-03 DGL Oldenburg\uni_logo Wien.gif">
              <a:extLst>
                <a:ext uri="{FF2B5EF4-FFF2-40B4-BE49-F238E27FC236}">
                  <a16:creationId xmlns:a16="http://schemas.microsoft.com/office/drawing/2014/main" id="{79DE52A8-6A22-4AC4-B297-3BD9F7E13B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4" y="12"/>
              <a:ext cx="1338"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a:extLst>
                <a:ext uri="{FF2B5EF4-FFF2-40B4-BE49-F238E27FC236}">
                  <a16:creationId xmlns:a16="http://schemas.microsoft.com/office/drawing/2014/main" id="{97B3F3A7-77E9-4FF7-B3C7-4126C1EA10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2" y="39"/>
              <a:ext cx="528" cy="352"/>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42">
              <a:extLst>
                <a:ext uri="{FF2B5EF4-FFF2-40B4-BE49-F238E27FC236}">
                  <a16:creationId xmlns:a16="http://schemas.microsoft.com/office/drawing/2014/main" id="{6C763A8D-FCB7-4227-B01E-5E9B82789646}"/>
                </a:ext>
              </a:extLst>
            </p:cNvPr>
            <p:cNvSpPr>
              <a:spLocks noChangeArrowheads="1"/>
            </p:cNvSpPr>
            <p:nvPr/>
          </p:nvSpPr>
          <p:spPr bwMode="auto">
            <a:xfrm>
              <a:off x="2400" y="12"/>
              <a:ext cx="3360" cy="375"/>
            </a:xfrm>
            <a:prstGeom prst="rect">
              <a:avLst/>
            </a:prstGeom>
            <a:noFill/>
            <a:ln w="38100">
              <a:solidFill>
                <a:srgbClr val="99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de-DE" sz="2400"/>
            </a:p>
          </p:txBody>
        </p:sp>
      </p:grpSp>
      <p:sp>
        <p:nvSpPr>
          <p:cNvPr id="29" name="Text Box 51">
            <a:extLst>
              <a:ext uri="{FF2B5EF4-FFF2-40B4-BE49-F238E27FC236}">
                <a16:creationId xmlns:a16="http://schemas.microsoft.com/office/drawing/2014/main" id="{4C6FBB10-8703-4B6B-A2B4-01C7D7A2C028}"/>
              </a:ext>
            </a:extLst>
          </p:cNvPr>
          <p:cNvSpPr txBox="1">
            <a:spLocks noChangeArrowheads="1"/>
          </p:cNvSpPr>
          <p:nvPr/>
        </p:nvSpPr>
        <p:spPr bwMode="auto">
          <a:xfrm>
            <a:off x="3091720" y="630238"/>
            <a:ext cx="6564312" cy="914400"/>
          </a:xfrm>
          <a:prstGeom prst="rect">
            <a:avLst/>
          </a:prstGeom>
          <a:solidFill>
            <a:schemeClr val="bg1"/>
          </a:solidFill>
          <a:ln>
            <a:noFill/>
          </a:ln>
          <a:effectLst/>
          <a:extLst>
            <a:ext uri="{91240B29-F687-4F45-9708-019B960494DF}">
              <a14:hiddenLine xmlns:a14="http://schemas.microsoft.com/office/drawing/2010/main" w="9525">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GB" altLang="de-DE" sz="2700" b="1" dirty="0">
                <a:solidFill>
                  <a:srgbClr val="006600"/>
                </a:solidFill>
                <a:latin typeface="Courier New" panose="02070309020205020404" pitchFamily="49" charset="0"/>
              </a:rPr>
              <a:t>Book about restoration </a:t>
            </a:r>
            <a:br>
              <a:rPr lang="en-GB" altLang="de-DE" sz="2700" b="1" dirty="0">
                <a:solidFill>
                  <a:srgbClr val="006600"/>
                </a:solidFill>
                <a:latin typeface="Courier New" panose="02070309020205020404" pitchFamily="49" charset="0"/>
              </a:rPr>
            </a:br>
            <a:r>
              <a:rPr lang="en-GB" altLang="de-DE" sz="2700" b="1" dirty="0">
                <a:solidFill>
                  <a:srgbClr val="006600"/>
                </a:solidFill>
                <a:latin typeface="Courier New" panose="02070309020205020404" pitchFamily="49" charset="0"/>
              </a:rPr>
              <a:t>&amp; management of  Alte Donau</a:t>
            </a:r>
          </a:p>
        </p:txBody>
      </p:sp>
      <p:pic>
        <p:nvPicPr>
          <p:cNvPr id="30" name="Picture 25" descr="C:\D PowerPointSammlg-Jan09-NE-MA-PY\G-x0-2018-IAD-Smolenice\Auswahl_meine_Grafiken\9783319932682.jpg">
            <a:extLst>
              <a:ext uri="{FF2B5EF4-FFF2-40B4-BE49-F238E27FC236}">
                <a16:creationId xmlns:a16="http://schemas.microsoft.com/office/drawing/2014/main" id="{068CD670-169C-4D7F-9108-A87B504A9A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63845" y="3040049"/>
            <a:ext cx="18256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feld 30">
            <a:extLst>
              <a:ext uri="{FF2B5EF4-FFF2-40B4-BE49-F238E27FC236}">
                <a16:creationId xmlns:a16="http://schemas.microsoft.com/office/drawing/2014/main" id="{32931206-AC31-4B14-85FE-93333D74F605}"/>
              </a:ext>
            </a:extLst>
          </p:cNvPr>
          <p:cNvSpPr txBox="1"/>
          <p:nvPr/>
        </p:nvSpPr>
        <p:spPr>
          <a:xfrm>
            <a:off x="9753536" y="1193259"/>
            <a:ext cx="2323649" cy="1815882"/>
          </a:xfrm>
          <a:prstGeom prst="rect">
            <a:avLst/>
          </a:prstGeom>
          <a:noFill/>
        </p:spPr>
        <p:txBody>
          <a:bodyPr wrap="none" rtlCol="0">
            <a:spAutoFit/>
          </a:bodyPr>
          <a:lstStyle/>
          <a:p>
            <a:r>
              <a:rPr lang="en-GB" sz="1400" dirty="0"/>
              <a:t>Dokulil MT, Donabaum K, </a:t>
            </a:r>
          </a:p>
          <a:p>
            <a:r>
              <a:rPr lang="en-GB" sz="1400" dirty="0"/>
              <a:t>Teubner K (Eds). (2018). </a:t>
            </a:r>
          </a:p>
          <a:p>
            <a:r>
              <a:rPr lang="en-GB" sz="1400" i="1" dirty="0"/>
              <a:t>The Alte Donau: successful </a:t>
            </a:r>
          </a:p>
          <a:p>
            <a:r>
              <a:rPr lang="en-GB" sz="1400" i="1" dirty="0"/>
              <a:t>restoration and sustainable </a:t>
            </a:r>
          </a:p>
          <a:p>
            <a:r>
              <a:rPr lang="en-GB" sz="1400" i="1" dirty="0"/>
              <a:t>management: an ecosystem </a:t>
            </a:r>
          </a:p>
          <a:p>
            <a:r>
              <a:rPr lang="en-GB" sz="1400" i="1" dirty="0"/>
              <a:t>case study of a shallow </a:t>
            </a:r>
          </a:p>
          <a:p>
            <a:r>
              <a:rPr lang="en-GB" sz="1400" i="1" dirty="0"/>
              <a:t>urban lake</a:t>
            </a:r>
            <a:r>
              <a:rPr lang="en-GB" sz="1400" dirty="0"/>
              <a:t> (Vol. 10). Springer.</a:t>
            </a:r>
          </a:p>
          <a:p>
            <a:endParaRPr lang="en-GB" sz="1400" dirty="0"/>
          </a:p>
        </p:txBody>
      </p:sp>
      <p:sp>
        <p:nvSpPr>
          <p:cNvPr id="32" name="Text Box 21">
            <a:extLst>
              <a:ext uri="{FF2B5EF4-FFF2-40B4-BE49-F238E27FC236}">
                <a16:creationId xmlns:a16="http://schemas.microsoft.com/office/drawing/2014/main" id="{942D7FB6-A03B-4CEE-8225-07F7F8F9686B}"/>
              </a:ext>
            </a:extLst>
          </p:cNvPr>
          <p:cNvSpPr txBox="1">
            <a:spLocks noChangeArrowheads="1"/>
          </p:cNvSpPr>
          <p:nvPr/>
        </p:nvSpPr>
        <p:spPr bwMode="auto">
          <a:xfrm>
            <a:off x="9885169" y="6569890"/>
            <a:ext cx="2486578" cy="276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de-DE" altLang="en-US" sz="1200" dirty="0">
                <a:solidFill>
                  <a:srgbClr val="002060"/>
                </a:solidFill>
              </a:rPr>
              <a:t> 43</a:t>
            </a:r>
            <a:r>
              <a:rPr lang="de-DE" altLang="en-US" sz="1200" baseline="30000" dirty="0">
                <a:solidFill>
                  <a:srgbClr val="002060"/>
                </a:solidFill>
              </a:rPr>
              <a:t>rd</a:t>
            </a:r>
            <a:r>
              <a:rPr lang="de-DE" altLang="en-US" sz="1200" dirty="0">
                <a:solidFill>
                  <a:srgbClr val="002060"/>
                </a:solidFill>
              </a:rPr>
              <a:t> IAD-</a:t>
            </a:r>
            <a:r>
              <a:rPr lang="de-DE" altLang="en-US" sz="1200" dirty="0" err="1">
                <a:solidFill>
                  <a:srgbClr val="002060"/>
                </a:solidFill>
              </a:rPr>
              <a:t>conference</a:t>
            </a:r>
            <a:r>
              <a:rPr lang="de-DE" altLang="en-US" sz="1200" dirty="0">
                <a:solidFill>
                  <a:srgbClr val="002060"/>
                </a:solidFill>
              </a:rPr>
              <a:t>, June 2021 </a:t>
            </a:r>
            <a:endParaRPr lang="de-DE" altLang="en-US" sz="1200" dirty="0">
              <a:solidFill>
                <a:srgbClr val="002060"/>
              </a:solidFill>
              <a:latin typeface="Times New Roman" panose="02020603050405020304" pitchFamily="18" charset="0"/>
            </a:endParaRPr>
          </a:p>
        </p:txBody>
      </p:sp>
    </p:spTree>
    <p:extLst>
      <p:ext uri="{BB962C8B-B14F-4D97-AF65-F5344CB8AC3E}">
        <p14:creationId xmlns:p14="http://schemas.microsoft.com/office/powerpoint/2010/main" val="3877896456"/>
      </p:ext>
    </p:extLst>
  </p:cSld>
  <p:clrMapOvr>
    <a:masterClrMapping/>
  </p:clrMapOvr>
  <p:transition>
    <p:dissolv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G:\0-ProvisSolangCompBeimNorbert\Vortrag_Wien\b3-MeineFotosVonMeinerHomepage\Auswahl_f_Vortrag\TitelBild_f_Folien\AlteDonau36.jpg">
            <a:extLst>
              <a:ext uri="{FF2B5EF4-FFF2-40B4-BE49-F238E27FC236}">
                <a16:creationId xmlns:a16="http://schemas.microsoft.com/office/drawing/2014/main" id="{F6752CBD-4F31-4C6E-9420-2D3AACA635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363" t="800" r="2031" b="9769"/>
          <a:stretch>
            <a:fillRect/>
          </a:stretch>
        </p:blipFill>
        <p:spPr bwMode="auto">
          <a:xfrm>
            <a:off x="507669" y="-7912"/>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40">
            <a:extLst>
              <a:ext uri="{FF2B5EF4-FFF2-40B4-BE49-F238E27FC236}">
                <a16:creationId xmlns:a16="http://schemas.microsoft.com/office/drawing/2014/main" id="{988F0E07-5A6B-4C96-83F3-1075F8445DC7}"/>
              </a:ext>
            </a:extLst>
          </p:cNvPr>
          <p:cNvSpPr txBox="1">
            <a:spLocks noChangeArrowheads="1"/>
          </p:cNvSpPr>
          <p:nvPr/>
        </p:nvSpPr>
        <p:spPr bwMode="auto">
          <a:xfrm>
            <a:off x="6367463" y="131763"/>
            <a:ext cx="152717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de-DE" altLang="de-DE" sz="1600" dirty="0">
                <a:solidFill>
                  <a:srgbClr val="CCFFFF"/>
                </a:solidFill>
                <a:latin typeface="Arial" panose="020B0604020202020204" pitchFamily="34" charset="0"/>
              </a:rPr>
              <a:t>Katrin Teubner</a:t>
            </a:r>
          </a:p>
        </p:txBody>
      </p:sp>
      <p:grpSp>
        <p:nvGrpSpPr>
          <p:cNvPr id="15" name="Group 3">
            <a:extLst>
              <a:ext uri="{FF2B5EF4-FFF2-40B4-BE49-F238E27FC236}">
                <a16:creationId xmlns:a16="http://schemas.microsoft.com/office/drawing/2014/main" id="{40F44DF8-09C9-4E6F-ADC7-6BBD48965D30}"/>
              </a:ext>
            </a:extLst>
          </p:cNvPr>
          <p:cNvGrpSpPr>
            <a:grpSpLocks/>
          </p:cNvGrpSpPr>
          <p:nvPr/>
        </p:nvGrpSpPr>
        <p:grpSpPr bwMode="auto">
          <a:xfrm>
            <a:off x="-151407" y="-7912"/>
            <a:ext cx="723900" cy="6862763"/>
            <a:chOff x="-96" y="0"/>
            <a:chExt cx="456" cy="4323"/>
          </a:xfrm>
        </p:grpSpPr>
        <p:sp>
          <p:nvSpPr>
            <p:cNvPr id="16" name="Rectangle 4">
              <a:extLst>
                <a:ext uri="{FF2B5EF4-FFF2-40B4-BE49-F238E27FC236}">
                  <a16:creationId xmlns:a16="http://schemas.microsoft.com/office/drawing/2014/main" id="{52B1D8CF-BDF2-4394-844F-8494396F8865}"/>
                </a:ext>
              </a:extLst>
            </p:cNvPr>
            <p:cNvSpPr>
              <a:spLocks noChangeArrowheads="1"/>
            </p:cNvSpPr>
            <p:nvPr/>
          </p:nvSpPr>
          <p:spPr bwMode="auto">
            <a:xfrm>
              <a:off x="0" y="0"/>
              <a:ext cx="288" cy="43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7" name="Group 5">
              <a:extLst>
                <a:ext uri="{FF2B5EF4-FFF2-40B4-BE49-F238E27FC236}">
                  <a16:creationId xmlns:a16="http://schemas.microsoft.com/office/drawing/2014/main" id="{DC9A493F-D3D6-4607-899E-E898F28DD66D}"/>
                </a:ext>
              </a:extLst>
            </p:cNvPr>
            <p:cNvGrpSpPr>
              <a:grpSpLocks/>
            </p:cNvGrpSpPr>
            <p:nvPr/>
          </p:nvGrpSpPr>
          <p:grpSpPr bwMode="auto">
            <a:xfrm>
              <a:off x="-96" y="0"/>
              <a:ext cx="456" cy="4323"/>
              <a:chOff x="-108" y="-3"/>
              <a:chExt cx="456" cy="4323"/>
            </a:xfrm>
          </p:grpSpPr>
          <p:grpSp>
            <p:nvGrpSpPr>
              <p:cNvPr id="18" name="Group 6">
                <a:extLst>
                  <a:ext uri="{FF2B5EF4-FFF2-40B4-BE49-F238E27FC236}">
                    <a16:creationId xmlns:a16="http://schemas.microsoft.com/office/drawing/2014/main" id="{4A3C5D4A-3E87-4D2A-A357-1E0E23D12B8B}"/>
                  </a:ext>
                </a:extLst>
              </p:cNvPr>
              <p:cNvGrpSpPr>
                <a:grpSpLocks/>
              </p:cNvGrpSpPr>
              <p:nvPr/>
            </p:nvGrpSpPr>
            <p:grpSpPr bwMode="auto">
              <a:xfrm>
                <a:off x="-108" y="0"/>
                <a:ext cx="456" cy="4320"/>
                <a:chOff x="-108" y="0"/>
                <a:chExt cx="456" cy="4320"/>
              </a:xfrm>
            </p:grpSpPr>
            <p:sp>
              <p:nvSpPr>
                <p:cNvPr id="20" name="Rectangle 7">
                  <a:extLst>
                    <a:ext uri="{FF2B5EF4-FFF2-40B4-BE49-F238E27FC236}">
                      <a16:creationId xmlns:a16="http://schemas.microsoft.com/office/drawing/2014/main" id="{8980BDDC-8A22-4D1B-B6E9-F52D1E0FAEB8}"/>
                    </a:ext>
                  </a:extLst>
                </p:cNvPr>
                <p:cNvSpPr>
                  <a:spLocks noChangeArrowheads="1"/>
                </p:cNvSpPr>
                <p:nvPr/>
              </p:nvSpPr>
              <p:spPr bwMode="auto">
                <a:xfrm>
                  <a:off x="0" y="0"/>
                  <a:ext cx="240" cy="1200"/>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aphicFrame>
              <p:nvGraphicFramePr>
                <p:cNvPr id="21" name="Object 8">
                  <a:extLst>
                    <a:ext uri="{FF2B5EF4-FFF2-40B4-BE49-F238E27FC236}">
                      <a16:creationId xmlns:a16="http://schemas.microsoft.com/office/drawing/2014/main" id="{8E437024-D4CF-4228-8DF7-0FA6F68B8A44}"/>
                    </a:ext>
                  </a:extLst>
                </p:cNvPr>
                <p:cNvGraphicFramePr>
                  <a:graphicFrameLocks noChangeAspect="1"/>
                </p:cNvGraphicFramePr>
                <p:nvPr/>
              </p:nvGraphicFramePr>
              <p:xfrm>
                <a:off x="-108" y="1249"/>
                <a:ext cx="456" cy="215"/>
              </p:xfrm>
              <a:graphic>
                <a:graphicData uri="http://schemas.openxmlformats.org/presentationml/2006/ole">
                  <mc:AlternateContent xmlns:mc="http://schemas.openxmlformats.org/markup-compatibility/2006">
                    <mc:Choice xmlns:v="urn:schemas-microsoft-com:vml" Requires="v">
                      <p:oleObj name="Paket" r:id="rId3" imgW="647640" imgH="485640" progId="Package">
                        <p:embed/>
                      </p:oleObj>
                    </mc:Choice>
                    <mc:Fallback>
                      <p:oleObj name="Paket" r:id="rId3" imgW="647640" imgH="485640" progId="Package">
                        <p:embed/>
                        <p:pic>
                          <p:nvPicPr>
                            <p:cNvPr id="21" name="Object 8">
                              <a:extLst>
                                <a:ext uri="{FF2B5EF4-FFF2-40B4-BE49-F238E27FC236}">
                                  <a16:creationId xmlns:a16="http://schemas.microsoft.com/office/drawing/2014/main" id="{8E437024-D4CF-4228-8DF7-0FA6F68B8A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1372"/>
                            <a:stretch>
                              <a:fillRect/>
                            </a:stretch>
                          </p:blipFill>
                          <p:spPr bwMode="auto">
                            <a:xfrm>
                              <a:off x="-108" y="1249"/>
                              <a:ext cx="456" cy="21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 name="Rectangle 9">
                  <a:extLst>
                    <a:ext uri="{FF2B5EF4-FFF2-40B4-BE49-F238E27FC236}">
                      <a16:creationId xmlns:a16="http://schemas.microsoft.com/office/drawing/2014/main" id="{5B0605B2-BB52-409E-82E8-C1FB88F85DE3}"/>
                    </a:ext>
                  </a:extLst>
                </p:cNvPr>
                <p:cNvSpPr>
                  <a:spLocks noChangeArrowheads="1"/>
                </p:cNvSpPr>
                <p:nvPr/>
              </p:nvSpPr>
              <p:spPr bwMode="auto">
                <a:xfrm>
                  <a:off x="0" y="1488"/>
                  <a:ext cx="240" cy="283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19" name="Text Box 7">
                <a:extLst>
                  <a:ext uri="{FF2B5EF4-FFF2-40B4-BE49-F238E27FC236}">
                    <a16:creationId xmlns:a16="http://schemas.microsoft.com/office/drawing/2014/main" id="{5580D073-475A-455A-AA34-2704C0619158}"/>
                  </a:ext>
                </a:extLst>
              </p:cNvPr>
              <p:cNvSpPr txBox="1">
                <a:spLocks noChangeArrowheads="1"/>
              </p:cNvSpPr>
              <p:nvPr/>
            </p:nvSpPr>
            <p:spPr bwMode="auto">
              <a:xfrm rot="-5400000">
                <a:off x="-1959" y="1956"/>
                <a:ext cx="4130"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altLang="de-DE" sz="1600" dirty="0">
                    <a:latin typeface="Arial Rounded MT Bold" panose="020F0704030504030204" pitchFamily="34" charset="0"/>
                  </a:rPr>
                  <a:t>Univ.-</a:t>
                </a:r>
                <a:r>
                  <a:rPr lang="de-DE" altLang="de-DE" sz="1600" dirty="0" err="1">
                    <a:latin typeface="Arial Rounded MT Bold" panose="020F0704030504030204" pitchFamily="34" charset="0"/>
                  </a:rPr>
                  <a:t>Doz</a:t>
                </a:r>
                <a:r>
                  <a:rPr lang="de-DE" altLang="de-DE" sz="1600" dirty="0">
                    <a:latin typeface="Arial Rounded MT Bold" panose="020F0704030504030204" pitchFamily="34" charset="0"/>
                  </a:rPr>
                  <a:t>. Dr. Katrin Teubner</a:t>
                </a:r>
                <a:r>
                  <a:rPr lang="de-DE" altLang="de-DE" sz="1600" dirty="0">
                    <a:solidFill>
                      <a:srgbClr val="0000CC"/>
                    </a:solidFill>
                    <a:latin typeface="Arial Rounded MT Bold" panose="020F0704030504030204" pitchFamily="34" charset="0"/>
                  </a:rPr>
                  <a:t>                                  </a:t>
                </a:r>
                <a:r>
                  <a:rPr lang="de-AT" altLang="de-DE" sz="1600" dirty="0">
                    <a:solidFill>
                      <a:srgbClr val="0000CC"/>
                    </a:solidFill>
                    <a:latin typeface="Arial Rounded MT Bold" panose="020F0704030504030204" pitchFamily="34" charset="0"/>
                  </a:rPr>
                  <a:t>www.lakeriver.at</a:t>
                </a:r>
                <a:endParaRPr lang="de-DE" altLang="de-DE" sz="1600" dirty="0">
                  <a:solidFill>
                    <a:srgbClr val="0000CC"/>
                  </a:solidFill>
                  <a:latin typeface="Arial Rounded MT Bold" panose="020F0704030504030204" pitchFamily="34" charset="0"/>
                </a:endParaRPr>
              </a:p>
            </p:txBody>
          </p:sp>
        </p:grpSp>
      </p:grpSp>
      <p:grpSp>
        <p:nvGrpSpPr>
          <p:cNvPr id="23" name="Group 25">
            <a:extLst>
              <a:ext uri="{FF2B5EF4-FFF2-40B4-BE49-F238E27FC236}">
                <a16:creationId xmlns:a16="http://schemas.microsoft.com/office/drawing/2014/main" id="{73D566D3-D80E-4B19-A23F-476766CDB0E8}"/>
              </a:ext>
            </a:extLst>
          </p:cNvPr>
          <p:cNvGrpSpPr>
            <a:grpSpLocks/>
          </p:cNvGrpSpPr>
          <p:nvPr/>
        </p:nvGrpSpPr>
        <p:grpSpPr bwMode="auto">
          <a:xfrm>
            <a:off x="4316082" y="19051"/>
            <a:ext cx="5334000" cy="601663"/>
            <a:chOff x="2400" y="12"/>
            <a:chExt cx="3360" cy="379"/>
          </a:xfrm>
        </p:grpSpPr>
        <p:sp>
          <p:nvSpPr>
            <p:cNvPr id="24" name="Text Box 39">
              <a:extLst>
                <a:ext uri="{FF2B5EF4-FFF2-40B4-BE49-F238E27FC236}">
                  <a16:creationId xmlns:a16="http://schemas.microsoft.com/office/drawing/2014/main" id="{AF64731D-D904-4D62-84AB-9FBF1E78E98B}"/>
                </a:ext>
              </a:extLst>
            </p:cNvPr>
            <p:cNvSpPr txBox="1">
              <a:spLocks noChangeArrowheads="1"/>
            </p:cNvSpPr>
            <p:nvPr/>
          </p:nvSpPr>
          <p:spPr bwMode="auto">
            <a:xfrm>
              <a:off x="2413" y="18"/>
              <a:ext cx="1481" cy="365"/>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de-AT" altLang="de-DE" sz="800" b="1">
                <a:solidFill>
                  <a:schemeClr val="bg1"/>
                </a:solidFill>
                <a:latin typeface="Arial" panose="020B0604020202020204" pitchFamily="34" charset="0"/>
              </a:endParaRPr>
            </a:p>
            <a:p>
              <a:pPr>
                <a:spcBef>
                  <a:spcPct val="0"/>
                </a:spcBef>
                <a:buFontTx/>
                <a:buNone/>
              </a:pPr>
              <a:r>
                <a:rPr lang="de-AT" altLang="de-DE" sz="2400" b="1">
                  <a:solidFill>
                    <a:srgbClr val="000099"/>
                  </a:solidFill>
                  <a:latin typeface="Arial" panose="020B0604020202020204" pitchFamily="34" charset="0"/>
                </a:rPr>
                <a:t>Katrin Teubner</a:t>
              </a:r>
              <a:endParaRPr lang="en-GB" altLang="de-DE" sz="2400" b="1">
                <a:solidFill>
                  <a:srgbClr val="000099"/>
                </a:solidFill>
                <a:latin typeface="Arial" panose="020B0604020202020204" pitchFamily="34" charset="0"/>
              </a:endParaRPr>
            </a:p>
          </p:txBody>
        </p:sp>
        <p:sp>
          <p:nvSpPr>
            <p:cNvPr id="25" name="Text Box 40">
              <a:extLst>
                <a:ext uri="{FF2B5EF4-FFF2-40B4-BE49-F238E27FC236}">
                  <a16:creationId xmlns:a16="http://schemas.microsoft.com/office/drawing/2014/main" id="{39B2ABA8-0DAA-46AE-95D6-C31F4F8EB3C8}"/>
                </a:ext>
              </a:extLst>
            </p:cNvPr>
            <p:cNvSpPr txBox="1">
              <a:spLocks noChangeArrowheads="1"/>
            </p:cNvSpPr>
            <p:nvPr/>
          </p:nvSpPr>
          <p:spPr bwMode="auto">
            <a:xfrm>
              <a:off x="2580" y="87"/>
              <a:ext cx="962"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de-DE" altLang="de-DE" sz="1600" dirty="0">
                  <a:solidFill>
                    <a:srgbClr val="CCFFFF"/>
                  </a:solidFill>
                  <a:latin typeface="Arial" panose="020B0604020202020204" pitchFamily="34" charset="0"/>
                </a:rPr>
                <a:t>Katrin Teubner</a:t>
              </a:r>
            </a:p>
          </p:txBody>
        </p:sp>
        <p:pic>
          <p:nvPicPr>
            <p:cNvPr id="26" name="Picture 41" descr="G:\CompWKat-D\PowerPointSammlg-Jan09\J-03 DGL Oldenburg\uni_logo Wien.gif">
              <a:extLst>
                <a:ext uri="{FF2B5EF4-FFF2-40B4-BE49-F238E27FC236}">
                  <a16:creationId xmlns:a16="http://schemas.microsoft.com/office/drawing/2014/main" id="{79DE52A8-6A22-4AC4-B297-3BD9F7E13B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4" y="12"/>
              <a:ext cx="1338"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a:extLst>
                <a:ext uri="{FF2B5EF4-FFF2-40B4-BE49-F238E27FC236}">
                  <a16:creationId xmlns:a16="http://schemas.microsoft.com/office/drawing/2014/main" id="{97B3F3A7-77E9-4FF7-B3C7-4126C1EA10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2" y="39"/>
              <a:ext cx="528" cy="352"/>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42">
              <a:extLst>
                <a:ext uri="{FF2B5EF4-FFF2-40B4-BE49-F238E27FC236}">
                  <a16:creationId xmlns:a16="http://schemas.microsoft.com/office/drawing/2014/main" id="{6C763A8D-FCB7-4227-B01E-5E9B82789646}"/>
                </a:ext>
              </a:extLst>
            </p:cNvPr>
            <p:cNvSpPr>
              <a:spLocks noChangeArrowheads="1"/>
            </p:cNvSpPr>
            <p:nvPr/>
          </p:nvSpPr>
          <p:spPr bwMode="auto">
            <a:xfrm>
              <a:off x="2400" y="12"/>
              <a:ext cx="3360" cy="375"/>
            </a:xfrm>
            <a:prstGeom prst="rect">
              <a:avLst/>
            </a:prstGeom>
            <a:noFill/>
            <a:ln w="38100">
              <a:solidFill>
                <a:srgbClr val="99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de-DE" sz="2400"/>
            </a:p>
          </p:txBody>
        </p:sp>
      </p:grpSp>
      <p:sp>
        <p:nvSpPr>
          <p:cNvPr id="29" name="Text Box 51">
            <a:extLst>
              <a:ext uri="{FF2B5EF4-FFF2-40B4-BE49-F238E27FC236}">
                <a16:creationId xmlns:a16="http://schemas.microsoft.com/office/drawing/2014/main" id="{4C6FBB10-8703-4B6B-A2B4-01C7D7A2C028}"/>
              </a:ext>
            </a:extLst>
          </p:cNvPr>
          <p:cNvSpPr txBox="1">
            <a:spLocks noChangeArrowheads="1"/>
          </p:cNvSpPr>
          <p:nvPr/>
        </p:nvSpPr>
        <p:spPr bwMode="auto">
          <a:xfrm>
            <a:off x="3091720" y="630238"/>
            <a:ext cx="6564312" cy="914400"/>
          </a:xfrm>
          <a:prstGeom prst="rect">
            <a:avLst/>
          </a:prstGeom>
          <a:solidFill>
            <a:schemeClr val="bg1"/>
          </a:solidFill>
          <a:ln>
            <a:noFill/>
          </a:ln>
          <a:effectLst/>
          <a:extLst>
            <a:ext uri="{91240B29-F687-4F45-9708-019B960494DF}">
              <a14:hiddenLine xmlns:a14="http://schemas.microsoft.com/office/drawing/2010/main" w="9525">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GB" altLang="de-DE" sz="2700" b="1" dirty="0">
                <a:solidFill>
                  <a:srgbClr val="006600"/>
                </a:solidFill>
                <a:latin typeface="Courier New" panose="02070309020205020404" pitchFamily="49" charset="0"/>
              </a:rPr>
              <a:t>Book about restoration </a:t>
            </a:r>
            <a:br>
              <a:rPr lang="en-GB" altLang="de-DE" sz="2700" b="1" dirty="0">
                <a:solidFill>
                  <a:srgbClr val="006600"/>
                </a:solidFill>
                <a:latin typeface="Courier New" panose="02070309020205020404" pitchFamily="49" charset="0"/>
              </a:rPr>
            </a:br>
            <a:r>
              <a:rPr lang="en-GB" altLang="de-DE" sz="2700" b="1" dirty="0">
                <a:solidFill>
                  <a:srgbClr val="006600"/>
                </a:solidFill>
                <a:latin typeface="Courier New" panose="02070309020205020404" pitchFamily="49" charset="0"/>
              </a:rPr>
              <a:t>&amp; management of  Alte Donau</a:t>
            </a:r>
          </a:p>
        </p:txBody>
      </p:sp>
      <p:pic>
        <p:nvPicPr>
          <p:cNvPr id="30" name="Picture 25" descr="C:\D PowerPointSammlg-Jan09-NE-MA-PY\G-x0-2018-IAD-Smolenice\Auswahl_meine_Grafiken\9783319932682.jpg">
            <a:extLst>
              <a:ext uri="{FF2B5EF4-FFF2-40B4-BE49-F238E27FC236}">
                <a16:creationId xmlns:a16="http://schemas.microsoft.com/office/drawing/2014/main" id="{068CD670-169C-4D7F-9108-A87B504A9A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63845" y="3040049"/>
            <a:ext cx="18256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feld 30">
            <a:extLst>
              <a:ext uri="{FF2B5EF4-FFF2-40B4-BE49-F238E27FC236}">
                <a16:creationId xmlns:a16="http://schemas.microsoft.com/office/drawing/2014/main" id="{32931206-AC31-4B14-85FE-93333D74F605}"/>
              </a:ext>
            </a:extLst>
          </p:cNvPr>
          <p:cNvSpPr txBox="1"/>
          <p:nvPr/>
        </p:nvSpPr>
        <p:spPr>
          <a:xfrm>
            <a:off x="9753536" y="1193259"/>
            <a:ext cx="2323649" cy="1815882"/>
          </a:xfrm>
          <a:prstGeom prst="rect">
            <a:avLst/>
          </a:prstGeom>
          <a:noFill/>
        </p:spPr>
        <p:txBody>
          <a:bodyPr wrap="none" rtlCol="0">
            <a:spAutoFit/>
          </a:bodyPr>
          <a:lstStyle/>
          <a:p>
            <a:r>
              <a:rPr lang="en-GB" sz="1400" dirty="0"/>
              <a:t>Dokulil MT, Donabaum K, </a:t>
            </a:r>
          </a:p>
          <a:p>
            <a:r>
              <a:rPr lang="en-GB" sz="1400" dirty="0"/>
              <a:t>Teubner K (Eds). (2018). </a:t>
            </a:r>
          </a:p>
          <a:p>
            <a:r>
              <a:rPr lang="en-GB" sz="1400" i="1" dirty="0"/>
              <a:t>The Alte Donau: successful </a:t>
            </a:r>
          </a:p>
          <a:p>
            <a:r>
              <a:rPr lang="en-GB" sz="1400" i="1" dirty="0"/>
              <a:t>restoration and sustainable </a:t>
            </a:r>
          </a:p>
          <a:p>
            <a:r>
              <a:rPr lang="en-GB" sz="1400" i="1" dirty="0"/>
              <a:t>management: an ecosystem </a:t>
            </a:r>
          </a:p>
          <a:p>
            <a:r>
              <a:rPr lang="en-GB" sz="1400" i="1" dirty="0"/>
              <a:t>case study of a shallow </a:t>
            </a:r>
          </a:p>
          <a:p>
            <a:r>
              <a:rPr lang="en-GB" sz="1400" i="1" dirty="0"/>
              <a:t>urban lake</a:t>
            </a:r>
            <a:r>
              <a:rPr lang="en-GB" sz="1400" dirty="0"/>
              <a:t> (Vol. 10). Springer.</a:t>
            </a:r>
          </a:p>
          <a:p>
            <a:endParaRPr lang="en-GB" sz="1400" dirty="0"/>
          </a:p>
        </p:txBody>
      </p:sp>
      <p:graphicFrame>
        <p:nvGraphicFramePr>
          <p:cNvPr id="32" name="Object 10">
            <a:extLst>
              <a:ext uri="{FF2B5EF4-FFF2-40B4-BE49-F238E27FC236}">
                <a16:creationId xmlns:a16="http://schemas.microsoft.com/office/drawing/2014/main" id="{542EFF80-25A2-443D-AE1E-E66C64D51403}"/>
              </a:ext>
            </a:extLst>
          </p:cNvPr>
          <p:cNvGraphicFramePr>
            <a:graphicFrameLocks noChangeAspect="1"/>
          </p:cNvGraphicFramePr>
          <p:nvPr>
            <p:extLst>
              <p:ext uri="{D42A27DB-BD31-4B8C-83A1-F6EECF244321}">
                <p14:modId xmlns:p14="http://schemas.microsoft.com/office/powerpoint/2010/main" val="4195817105"/>
              </p:ext>
            </p:extLst>
          </p:nvPr>
        </p:nvGraphicFramePr>
        <p:xfrm>
          <a:off x="4772025" y="3367086"/>
          <a:ext cx="4572000" cy="3429000"/>
        </p:xfrm>
        <a:graphic>
          <a:graphicData uri="http://schemas.openxmlformats.org/presentationml/2006/ole">
            <mc:AlternateContent xmlns:mc="http://schemas.openxmlformats.org/markup-compatibility/2006">
              <mc:Choice xmlns:v="urn:schemas-microsoft-com:vml" Requires="v">
                <p:oleObj name="Folie" r:id="rId8" imgW="4572000" imgH="3429000" progId="PowerPoint.Slide.8">
                  <p:embed/>
                </p:oleObj>
              </mc:Choice>
              <mc:Fallback>
                <p:oleObj name="Folie" r:id="rId8" imgW="4572000" imgH="3429000" progId="PowerPoint.Slide.8">
                  <p:embed/>
                  <p:pic>
                    <p:nvPicPr>
                      <p:cNvPr id="13315" name="Object 10">
                        <a:extLst>
                          <a:ext uri="{FF2B5EF4-FFF2-40B4-BE49-F238E27FC236}">
                            <a16:creationId xmlns:a16="http://schemas.microsoft.com/office/drawing/2014/main" id="{302CDAF1-8056-4264-BCF7-CE2E7C9C900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72025" y="3367086"/>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 name="Text Box 21">
            <a:extLst>
              <a:ext uri="{FF2B5EF4-FFF2-40B4-BE49-F238E27FC236}">
                <a16:creationId xmlns:a16="http://schemas.microsoft.com/office/drawing/2014/main" id="{BBD56E64-6073-4E46-9BD1-96D1930EE650}"/>
              </a:ext>
            </a:extLst>
          </p:cNvPr>
          <p:cNvSpPr txBox="1">
            <a:spLocks noChangeArrowheads="1"/>
          </p:cNvSpPr>
          <p:nvPr/>
        </p:nvSpPr>
        <p:spPr bwMode="auto">
          <a:xfrm>
            <a:off x="9885169" y="6569890"/>
            <a:ext cx="2486578" cy="276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de-DE" altLang="en-US" sz="1200" dirty="0">
                <a:solidFill>
                  <a:srgbClr val="002060"/>
                </a:solidFill>
              </a:rPr>
              <a:t> 43</a:t>
            </a:r>
            <a:r>
              <a:rPr lang="de-DE" altLang="en-US" sz="1200" baseline="30000" dirty="0">
                <a:solidFill>
                  <a:srgbClr val="002060"/>
                </a:solidFill>
              </a:rPr>
              <a:t>rd</a:t>
            </a:r>
            <a:r>
              <a:rPr lang="de-DE" altLang="en-US" sz="1200" dirty="0">
                <a:solidFill>
                  <a:srgbClr val="002060"/>
                </a:solidFill>
              </a:rPr>
              <a:t> IAD-</a:t>
            </a:r>
            <a:r>
              <a:rPr lang="de-DE" altLang="en-US" sz="1200" dirty="0" err="1">
                <a:solidFill>
                  <a:srgbClr val="002060"/>
                </a:solidFill>
              </a:rPr>
              <a:t>conference</a:t>
            </a:r>
            <a:r>
              <a:rPr lang="de-DE" altLang="en-US" sz="1200" dirty="0">
                <a:solidFill>
                  <a:srgbClr val="002060"/>
                </a:solidFill>
              </a:rPr>
              <a:t>, June 2021 </a:t>
            </a:r>
            <a:endParaRPr lang="de-DE" altLang="en-US" sz="1200" dirty="0">
              <a:solidFill>
                <a:srgbClr val="002060"/>
              </a:solidFill>
              <a:latin typeface="Times New Roman" panose="02020603050405020304" pitchFamily="18" charset="0"/>
            </a:endParaRPr>
          </a:p>
        </p:txBody>
      </p:sp>
    </p:spTree>
    <p:extLst>
      <p:ext uri="{BB962C8B-B14F-4D97-AF65-F5344CB8AC3E}">
        <p14:creationId xmlns:p14="http://schemas.microsoft.com/office/powerpoint/2010/main" val="1853811661"/>
      </p:ext>
    </p:extLst>
  </p:cSld>
  <p:clrMapOvr>
    <a:masterClrMapping/>
  </p:clrMapOvr>
  <p:transition>
    <p:dissolv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12" descr="G:\0-ProvisSolangCompBeimNorbert\Vortrag_Wien\b3-MeineFotosVonMeinerHomepage\L\AlteDonau67.jpg">
            <a:extLst>
              <a:ext uri="{FF2B5EF4-FFF2-40B4-BE49-F238E27FC236}">
                <a16:creationId xmlns:a16="http://schemas.microsoft.com/office/drawing/2014/main" id="{598A26A9-6081-4CB1-AF1B-6B7682B080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35" t="833" r="5646" b="6528"/>
          <a:stretch>
            <a:fillRect/>
          </a:stretch>
        </p:blipFill>
        <p:spPr bwMode="auto">
          <a:xfrm>
            <a:off x="1524000" y="0"/>
            <a:ext cx="9144000"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8004" name="Group 1028">
            <a:extLst>
              <a:ext uri="{FF2B5EF4-FFF2-40B4-BE49-F238E27FC236}">
                <a16:creationId xmlns:a16="http://schemas.microsoft.com/office/drawing/2014/main" id="{6FBEF025-99BB-4D76-B1A2-B61A19E67896}"/>
              </a:ext>
            </a:extLst>
          </p:cNvPr>
          <p:cNvGrpSpPr>
            <a:grpSpLocks/>
          </p:cNvGrpSpPr>
          <p:nvPr/>
        </p:nvGrpSpPr>
        <p:grpSpPr bwMode="auto">
          <a:xfrm>
            <a:off x="1371600" y="1"/>
            <a:ext cx="723900" cy="6862763"/>
            <a:chOff x="-96" y="0"/>
            <a:chExt cx="456" cy="4323"/>
          </a:xfrm>
        </p:grpSpPr>
        <p:sp>
          <p:nvSpPr>
            <p:cNvPr id="128005" name="Rectangle 1029">
              <a:extLst>
                <a:ext uri="{FF2B5EF4-FFF2-40B4-BE49-F238E27FC236}">
                  <a16:creationId xmlns:a16="http://schemas.microsoft.com/office/drawing/2014/main" id="{62673CE2-B497-49CB-AA43-9BF5CE077719}"/>
                </a:ext>
              </a:extLst>
            </p:cNvPr>
            <p:cNvSpPr>
              <a:spLocks noChangeArrowheads="1"/>
            </p:cNvSpPr>
            <p:nvPr/>
          </p:nvSpPr>
          <p:spPr bwMode="auto">
            <a:xfrm>
              <a:off x="0" y="0"/>
              <a:ext cx="288" cy="43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28006" name="Group 1030">
              <a:extLst>
                <a:ext uri="{FF2B5EF4-FFF2-40B4-BE49-F238E27FC236}">
                  <a16:creationId xmlns:a16="http://schemas.microsoft.com/office/drawing/2014/main" id="{10FECA84-F709-4F67-9E6A-35E14C08F162}"/>
                </a:ext>
              </a:extLst>
            </p:cNvPr>
            <p:cNvGrpSpPr>
              <a:grpSpLocks/>
            </p:cNvGrpSpPr>
            <p:nvPr/>
          </p:nvGrpSpPr>
          <p:grpSpPr bwMode="auto">
            <a:xfrm>
              <a:off x="-96" y="0"/>
              <a:ext cx="456" cy="4323"/>
              <a:chOff x="-108" y="-3"/>
              <a:chExt cx="456" cy="4323"/>
            </a:xfrm>
          </p:grpSpPr>
          <p:grpSp>
            <p:nvGrpSpPr>
              <p:cNvPr id="128007" name="Group 1031">
                <a:extLst>
                  <a:ext uri="{FF2B5EF4-FFF2-40B4-BE49-F238E27FC236}">
                    <a16:creationId xmlns:a16="http://schemas.microsoft.com/office/drawing/2014/main" id="{A1FD6AA3-BA79-4967-B5E0-690A29BDCCDC}"/>
                  </a:ext>
                </a:extLst>
              </p:cNvPr>
              <p:cNvGrpSpPr>
                <a:grpSpLocks/>
              </p:cNvGrpSpPr>
              <p:nvPr/>
            </p:nvGrpSpPr>
            <p:grpSpPr bwMode="auto">
              <a:xfrm>
                <a:off x="-108" y="0"/>
                <a:ext cx="456" cy="4320"/>
                <a:chOff x="-108" y="0"/>
                <a:chExt cx="456" cy="4320"/>
              </a:xfrm>
            </p:grpSpPr>
            <p:sp>
              <p:nvSpPr>
                <p:cNvPr id="128008" name="Rectangle 1032">
                  <a:extLst>
                    <a:ext uri="{FF2B5EF4-FFF2-40B4-BE49-F238E27FC236}">
                      <a16:creationId xmlns:a16="http://schemas.microsoft.com/office/drawing/2014/main" id="{0352002D-DC9E-47EF-82A0-AB601B794F0C}"/>
                    </a:ext>
                  </a:extLst>
                </p:cNvPr>
                <p:cNvSpPr>
                  <a:spLocks noChangeArrowheads="1"/>
                </p:cNvSpPr>
                <p:nvPr/>
              </p:nvSpPr>
              <p:spPr bwMode="auto">
                <a:xfrm>
                  <a:off x="0" y="0"/>
                  <a:ext cx="240" cy="1200"/>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aphicFrame>
              <p:nvGraphicFramePr>
                <p:cNvPr id="128009" name="Object 1033">
                  <a:extLst>
                    <a:ext uri="{FF2B5EF4-FFF2-40B4-BE49-F238E27FC236}">
                      <a16:creationId xmlns:a16="http://schemas.microsoft.com/office/drawing/2014/main" id="{AC7F266E-6D78-4B89-A9AB-C17CA7CEDD71}"/>
                    </a:ext>
                  </a:extLst>
                </p:cNvPr>
                <p:cNvGraphicFramePr>
                  <a:graphicFrameLocks noChangeAspect="1"/>
                </p:cNvGraphicFramePr>
                <p:nvPr/>
              </p:nvGraphicFramePr>
              <p:xfrm>
                <a:off x="-108" y="1249"/>
                <a:ext cx="456" cy="215"/>
              </p:xfrm>
              <a:graphic>
                <a:graphicData uri="http://schemas.openxmlformats.org/presentationml/2006/ole">
                  <mc:AlternateContent xmlns:mc="http://schemas.openxmlformats.org/markup-compatibility/2006">
                    <mc:Choice xmlns:v="urn:schemas-microsoft-com:vml" Requires="v">
                      <p:oleObj name="Paket" r:id="rId3" imgW="647640" imgH="485640" progId="Package">
                        <p:embed/>
                      </p:oleObj>
                    </mc:Choice>
                    <mc:Fallback>
                      <p:oleObj name="Paket" r:id="rId3" imgW="647640" imgH="485640" progId="Package">
                        <p:embed/>
                        <p:pic>
                          <p:nvPicPr>
                            <p:cNvPr id="128009" name="Object 1033">
                              <a:extLst>
                                <a:ext uri="{FF2B5EF4-FFF2-40B4-BE49-F238E27FC236}">
                                  <a16:creationId xmlns:a16="http://schemas.microsoft.com/office/drawing/2014/main" id="{AC7F266E-6D78-4B89-A9AB-C17CA7CEDD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1372"/>
                            <a:stretch>
                              <a:fillRect/>
                            </a:stretch>
                          </p:blipFill>
                          <p:spPr bwMode="auto">
                            <a:xfrm>
                              <a:off x="-108" y="1249"/>
                              <a:ext cx="456" cy="21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8010" name="Rectangle 1034">
                  <a:extLst>
                    <a:ext uri="{FF2B5EF4-FFF2-40B4-BE49-F238E27FC236}">
                      <a16:creationId xmlns:a16="http://schemas.microsoft.com/office/drawing/2014/main" id="{EF56B06E-4175-49BA-A827-DE9BF93EADCB}"/>
                    </a:ext>
                  </a:extLst>
                </p:cNvPr>
                <p:cNvSpPr>
                  <a:spLocks noChangeArrowheads="1"/>
                </p:cNvSpPr>
                <p:nvPr/>
              </p:nvSpPr>
              <p:spPr bwMode="auto">
                <a:xfrm>
                  <a:off x="0" y="1488"/>
                  <a:ext cx="240" cy="283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128011" name="Text Box 7">
                <a:extLst>
                  <a:ext uri="{FF2B5EF4-FFF2-40B4-BE49-F238E27FC236}">
                    <a16:creationId xmlns:a16="http://schemas.microsoft.com/office/drawing/2014/main" id="{8439CE57-5361-4E7E-8F81-4201092DF4A9}"/>
                  </a:ext>
                </a:extLst>
              </p:cNvPr>
              <p:cNvSpPr txBox="1">
                <a:spLocks noChangeArrowheads="1"/>
              </p:cNvSpPr>
              <p:nvPr/>
            </p:nvSpPr>
            <p:spPr bwMode="auto">
              <a:xfrm rot="-5400000">
                <a:off x="-1959" y="1956"/>
                <a:ext cx="4130"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altLang="de-DE" sz="1600">
                    <a:latin typeface="Arial Rounded MT Bold" panose="020F0704030504030204" pitchFamily="34" charset="0"/>
                  </a:rPr>
                  <a:t>Univ.-Doz. Dr. Katrin Teubner</a:t>
                </a:r>
                <a:r>
                  <a:rPr lang="de-DE" altLang="de-DE" sz="1600">
                    <a:solidFill>
                      <a:srgbClr val="0000CC"/>
                    </a:solidFill>
                    <a:latin typeface="Arial Rounded MT Bold" panose="020F0704030504030204" pitchFamily="34" charset="0"/>
                  </a:rPr>
                  <a:t>                                  </a:t>
                </a:r>
                <a:r>
                  <a:rPr lang="de-AT" altLang="de-DE" sz="1600">
                    <a:solidFill>
                      <a:srgbClr val="0000CC"/>
                    </a:solidFill>
                    <a:latin typeface="Arial Rounded MT Bold" panose="020F0704030504030204" pitchFamily="34" charset="0"/>
                  </a:rPr>
                  <a:t>www.lakeriver.at</a:t>
                </a:r>
                <a:endParaRPr lang="de-DE" altLang="de-DE" sz="1600">
                  <a:solidFill>
                    <a:srgbClr val="0000CC"/>
                  </a:solidFill>
                  <a:latin typeface="Arial Rounded MT Bold" panose="020F0704030504030204" pitchFamily="34" charset="0"/>
                </a:endParaRPr>
              </a:p>
            </p:txBody>
          </p:sp>
        </p:grpSp>
      </p:grpSp>
      <p:sp>
        <p:nvSpPr>
          <p:cNvPr id="12" name="Textfeld 11">
            <a:extLst>
              <a:ext uri="{FF2B5EF4-FFF2-40B4-BE49-F238E27FC236}">
                <a16:creationId xmlns:a16="http://schemas.microsoft.com/office/drawing/2014/main" id="{78F2555C-5118-4533-B579-365126683275}"/>
              </a:ext>
            </a:extLst>
          </p:cNvPr>
          <p:cNvSpPr txBox="1"/>
          <p:nvPr/>
        </p:nvSpPr>
        <p:spPr>
          <a:xfrm>
            <a:off x="2032000" y="6488668"/>
            <a:ext cx="2931187" cy="369332"/>
          </a:xfrm>
          <a:prstGeom prst="rect">
            <a:avLst/>
          </a:prstGeom>
          <a:noFill/>
        </p:spPr>
        <p:txBody>
          <a:bodyPr wrap="none" rtlCol="0">
            <a:spAutoFit/>
          </a:bodyPr>
          <a:lstStyle/>
          <a:p>
            <a:r>
              <a:rPr lang="en-GB" dirty="0">
                <a:solidFill>
                  <a:schemeClr val="accent1"/>
                </a:solidFill>
              </a:rPr>
              <a:t>photo from: www.lakeriver.at</a:t>
            </a:r>
          </a:p>
        </p:txBody>
      </p:sp>
      <p:sp>
        <p:nvSpPr>
          <p:cNvPr id="13" name="Text Box 13">
            <a:extLst>
              <a:ext uri="{FF2B5EF4-FFF2-40B4-BE49-F238E27FC236}">
                <a16:creationId xmlns:a16="http://schemas.microsoft.com/office/drawing/2014/main" id="{B46F0A7A-14A1-4B31-8C60-F00EE9704615}"/>
              </a:ext>
            </a:extLst>
          </p:cNvPr>
          <p:cNvSpPr txBox="1">
            <a:spLocks noChangeArrowheads="1"/>
          </p:cNvSpPr>
          <p:nvPr/>
        </p:nvSpPr>
        <p:spPr bwMode="auto">
          <a:xfrm rot="16200000">
            <a:off x="8160913" y="3205862"/>
            <a:ext cx="6532558" cy="44627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de-DE" altLang="de-DE" sz="2300" b="1" dirty="0">
                <a:solidFill>
                  <a:schemeClr val="bg2">
                    <a:lumMod val="90000"/>
                  </a:schemeClr>
                </a:solidFill>
                <a:latin typeface="Courier New" panose="02070309020205020404" pitchFamily="49" charset="0"/>
              </a:rPr>
              <a:t>Alte Donau, urban </a:t>
            </a:r>
            <a:r>
              <a:rPr lang="de-DE" altLang="de-DE" sz="2300" b="1" dirty="0" err="1">
                <a:solidFill>
                  <a:schemeClr val="bg2">
                    <a:lumMod val="90000"/>
                  </a:schemeClr>
                </a:solidFill>
                <a:latin typeface="Courier New" panose="02070309020205020404" pitchFamily="49" charset="0"/>
              </a:rPr>
              <a:t>oxbow</a:t>
            </a:r>
            <a:r>
              <a:rPr lang="de-DE" altLang="de-DE" sz="2300" b="1" dirty="0">
                <a:solidFill>
                  <a:schemeClr val="bg2">
                    <a:lumMod val="90000"/>
                  </a:schemeClr>
                </a:solidFill>
                <a:latin typeface="Courier New" panose="02070309020205020404" pitchFamily="49" charset="0"/>
              </a:rPr>
              <a:t> </a:t>
            </a:r>
            <a:r>
              <a:rPr lang="de-DE" altLang="de-DE" sz="2300" b="1" dirty="0" err="1">
                <a:solidFill>
                  <a:schemeClr val="bg2">
                    <a:lumMod val="90000"/>
                  </a:schemeClr>
                </a:solidFill>
                <a:latin typeface="Courier New" panose="02070309020205020404" pitchFamily="49" charset="0"/>
              </a:rPr>
              <a:t>lake</a:t>
            </a:r>
            <a:r>
              <a:rPr lang="de-DE" altLang="de-DE" sz="2300" b="1" dirty="0">
                <a:solidFill>
                  <a:schemeClr val="bg2">
                    <a:lumMod val="90000"/>
                  </a:schemeClr>
                </a:solidFill>
                <a:latin typeface="Courier New" panose="02070309020205020404" pitchFamily="49" charset="0"/>
              </a:rPr>
              <a:t>, Vienna</a:t>
            </a:r>
          </a:p>
        </p:txBody>
      </p:sp>
    </p:spTree>
    <p:extLst>
      <p:ext uri="{BB962C8B-B14F-4D97-AF65-F5344CB8AC3E}">
        <p14:creationId xmlns:p14="http://schemas.microsoft.com/office/powerpoint/2010/main" val="3318438045"/>
      </p:ext>
    </p:extLst>
  </p:cSld>
  <p:clrMapOvr>
    <a:masterClrMapping/>
  </p:clrMapOvr>
  <p:transition>
    <p:dissolv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12" descr="G:\0-ProvisSolangCompBeimNorbert\Vortrag_Wien\b3-MeineFotosVonMeinerHomepage\Auswahl_f_Vortrag\Obere_Untere_AD_Kaiserwasser\UAD\AlteDonau52.jpg">
            <a:extLst>
              <a:ext uri="{FF2B5EF4-FFF2-40B4-BE49-F238E27FC236}">
                <a16:creationId xmlns:a16="http://schemas.microsoft.com/office/drawing/2014/main" id="{1A533DF0-EDA8-4D72-AD45-C66572E842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14" t="1852" r="8492" b="8658"/>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7764" name="Group 4">
            <a:extLst>
              <a:ext uri="{FF2B5EF4-FFF2-40B4-BE49-F238E27FC236}">
                <a16:creationId xmlns:a16="http://schemas.microsoft.com/office/drawing/2014/main" id="{C8F4CB34-E68F-41EC-8A83-DA07A9DF2C70}"/>
              </a:ext>
            </a:extLst>
          </p:cNvPr>
          <p:cNvGrpSpPr>
            <a:grpSpLocks/>
          </p:cNvGrpSpPr>
          <p:nvPr/>
        </p:nvGrpSpPr>
        <p:grpSpPr bwMode="auto">
          <a:xfrm>
            <a:off x="1371600" y="1"/>
            <a:ext cx="723900" cy="6862763"/>
            <a:chOff x="-96" y="0"/>
            <a:chExt cx="456" cy="4323"/>
          </a:xfrm>
        </p:grpSpPr>
        <p:sp>
          <p:nvSpPr>
            <p:cNvPr id="117765" name="Rectangle 5">
              <a:extLst>
                <a:ext uri="{FF2B5EF4-FFF2-40B4-BE49-F238E27FC236}">
                  <a16:creationId xmlns:a16="http://schemas.microsoft.com/office/drawing/2014/main" id="{83CD9D60-78B9-4739-AEE7-43A64ADD31B7}"/>
                </a:ext>
              </a:extLst>
            </p:cNvPr>
            <p:cNvSpPr>
              <a:spLocks noChangeArrowheads="1"/>
            </p:cNvSpPr>
            <p:nvPr/>
          </p:nvSpPr>
          <p:spPr bwMode="auto">
            <a:xfrm>
              <a:off x="0" y="0"/>
              <a:ext cx="288" cy="43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17766" name="Group 6">
              <a:extLst>
                <a:ext uri="{FF2B5EF4-FFF2-40B4-BE49-F238E27FC236}">
                  <a16:creationId xmlns:a16="http://schemas.microsoft.com/office/drawing/2014/main" id="{48B41040-2E51-48E3-86E7-B7554255BDF2}"/>
                </a:ext>
              </a:extLst>
            </p:cNvPr>
            <p:cNvGrpSpPr>
              <a:grpSpLocks/>
            </p:cNvGrpSpPr>
            <p:nvPr/>
          </p:nvGrpSpPr>
          <p:grpSpPr bwMode="auto">
            <a:xfrm>
              <a:off x="-96" y="0"/>
              <a:ext cx="456" cy="4323"/>
              <a:chOff x="-108" y="-3"/>
              <a:chExt cx="456" cy="4323"/>
            </a:xfrm>
          </p:grpSpPr>
          <p:grpSp>
            <p:nvGrpSpPr>
              <p:cNvPr id="117767" name="Group 7">
                <a:extLst>
                  <a:ext uri="{FF2B5EF4-FFF2-40B4-BE49-F238E27FC236}">
                    <a16:creationId xmlns:a16="http://schemas.microsoft.com/office/drawing/2014/main" id="{E5704CFF-8F3B-42C8-8477-26A1BCD14066}"/>
                  </a:ext>
                </a:extLst>
              </p:cNvPr>
              <p:cNvGrpSpPr>
                <a:grpSpLocks/>
              </p:cNvGrpSpPr>
              <p:nvPr/>
            </p:nvGrpSpPr>
            <p:grpSpPr bwMode="auto">
              <a:xfrm>
                <a:off x="-108" y="0"/>
                <a:ext cx="456" cy="4320"/>
                <a:chOff x="-108" y="0"/>
                <a:chExt cx="456" cy="4320"/>
              </a:xfrm>
            </p:grpSpPr>
            <p:sp>
              <p:nvSpPr>
                <p:cNvPr id="117768" name="Rectangle 8">
                  <a:extLst>
                    <a:ext uri="{FF2B5EF4-FFF2-40B4-BE49-F238E27FC236}">
                      <a16:creationId xmlns:a16="http://schemas.microsoft.com/office/drawing/2014/main" id="{A1E1D731-4B8B-4648-BB81-1DBA9501A0A6}"/>
                    </a:ext>
                  </a:extLst>
                </p:cNvPr>
                <p:cNvSpPr>
                  <a:spLocks noChangeArrowheads="1"/>
                </p:cNvSpPr>
                <p:nvPr/>
              </p:nvSpPr>
              <p:spPr bwMode="auto">
                <a:xfrm>
                  <a:off x="0" y="0"/>
                  <a:ext cx="240" cy="1200"/>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aphicFrame>
              <p:nvGraphicFramePr>
                <p:cNvPr id="117769" name="Object 9">
                  <a:extLst>
                    <a:ext uri="{FF2B5EF4-FFF2-40B4-BE49-F238E27FC236}">
                      <a16:creationId xmlns:a16="http://schemas.microsoft.com/office/drawing/2014/main" id="{95080385-5A2C-417E-BA5C-AD1293154E0B}"/>
                    </a:ext>
                  </a:extLst>
                </p:cNvPr>
                <p:cNvGraphicFramePr>
                  <a:graphicFrameLocks noChangeAspect="1"/>
                </p:cNvGraphicFramePr>
                <p:nvPr/>
              </p:nvGraphicFramePr>
              <p:xfrm>
                <a:off x="-108" y="1249"/>
                <a:ext cx="456" cy="215"/>
              </p:xfrm>
              <a:graphic>
                <a:graphicData uri="http://schemas.openxmlformats.org/presentationml/2006/ole">
                  <mc:AlternateContent xmlns:mc="http://schemas.openxmlformats.org/markup-compatibility/2006">
                    <mc:Choice xmlns:v="urn:schemas-microsoft-com:vml" Requires="v">
                      <p:oleObj name="Paket" r:id="rId3" imgW="647640" imgH="485640" progId="Package">
                        <p:embed/>
                      </p:oleObj>
                    </mc:Choice>
                    <mc:Fallback>
                      <p:oleObj name="Paket" r:id="rId3" imgW="647640" imgH="485640" progId="Package">
                        <p:embed/>
                        <p:pic>
                          <p:nvPicPr>
                            <p:cNvPr id="117769" name="Object 9">
                              <a:extLst>
                                <a:ext uri="{FF2B5EF4-FFF2-40B4-BE49-F238E27FC236}">
                                  <a16:creationId xmlns:a16="http://schemas.microsoft.com/office/drawing/2014/main" id="{95080385-5A2C-417E-BA5C-AD1293154E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1372"/>
                            <a:stretch>
                              <a:fillRect/>
                            </a:stretch>
                          </p:blipFill>
                          <p:spPr bwMode="auto">
                            <a:xfrm>
                              <a:off x="-108" y="1249"/>
                              <a:ext cx="456" cy="21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7770" name="Rectangle 10">
                  <a:extLst>
                    <a:ext uri="{FF2B5EF4-FFF2-40B4-BE49-F238E27FC236}">
                      <a16:creationId xmlns:a16="http://schemas.microsoft.com/office/drawing/2014/main" id="{586D6016-1FB9-42D1-B1BF-F84C91A583A8}"/>
                    </a:ext>
                  </a:extLst>
                </p:cNvPr>
                <p:cNvSpPr>
                  <a:spLocks noChangeArrowheads="1"/>
                </p:cNvSpPr>
                <p:nvPr/>
              </p:nvSpPr>
              <p:spPr bwMode="auto">
                <a:xfrm>
                  <a:off x="0" y="1488"/>
                  <a:ext cx="240" cy="283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117771" name="Text Box 7">
                <a:extLst>
                  <a:ext uri="{FF2B5EF4-FFF2-40B4-BE49-F238E27FC236}">
                    <a16:creationId xmlns:a16="http://schemas.microsoft.com/office/drawing/2014/main" id="{F843927B-1F26-40E5-9621-BEBF92A9D298}"/>
                  </a:ext>
                </a:extLst>
              </p:cNvPr>
              <p:cNvSpPr txBox="1">
                <a:spLocks noChangeArrowheads="1"/>
              </p:cNvSpPr>
              <p:nvPr/>
            </p:nvSpPr>
            <p:spPr bwMode="auto">
              <a:xfrm rot="-5400000">
                <a:off x="-1959" y="1956"/>
                <a:ext cx="4130"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altLang="de-DE" sz="1600">
                    <a:latin typeface="Arial Rounded MT Bold" panose="020F0704030504030204" pitchFamily="34" charset="0"/>
                  </a:rPr>
                  <a:t>Univ.-Doz. Dr. Katrin Teubner</a:t>
                </a:r>
                <a:r>
                  <a:rPr lang="de-DE" altLang="de-DE" sz="1600">
                    <a:solidFill>
                      <a:srgbClr val="0000CC"/>
                    </a:solidFill>
                    <a:latin typeface="Arial Rounded MT Bold" panose="020F0704030504030204" pitchFamily="34" charset="0"/>
                  </a:rPr>
                  <a:t>                                  </a:t>
                </a:r>
                <a:r>
                  <a:rPr lang="de-AT" altLang="de-DE" sz="1600">
                    <a:solidFill>
                      <a:srgbClr val="0000CC"/>
                    </a:solidFill>
                    <a:latin typeface="Arial Rounded MT Bold" panose="020F0704030504030204" pitchFamily="34" charset="0"/>
                  </a:rPr>
                  <a:t>www.lakeriver.at</a:t>
                </a:r>
                <a:endParaRPr lang="de-DE" altLang="de-DE" sz="1600">
                  <a:solidFill>
                    <a:srgbClr val="0000CC"/>
                  </a:solidFill>
                  <a:latin typeface="Arial Rounded MT Bold" panose="020F0704030504030204" pitchFamily="34" charset="0"/>
                </a:endParaRPr>
              </a:p>
            </p:txBody>
          </p:sp>
        </p:grpSp>
      </p:grpSp>
      <p:sp>
        <p:nvSpPr>
          <p:cNvPr id="12" name="Textfeld 11">
            <a:extLst>
              <a:ext uri="{FF2B5EF4-FFF2-40B4-BE49-F238E27FC236}">
                <a16:creationId xmlns:a16="http://schemas.microsoft.com/office/drawing/2014/main" id="{47E7B7DE-F647-427C-82AA-16F970C5A19F}"/>
              </a:ext>
            </a:extLst>
          </p:cNvPr>
          <p:cNvSpPr txBox="1"/>
          <p:nvPr/>
        </p:nvSpPr>
        <p:spPr>
          <a:xfrm>
            <a:off x="2032000" y="6488668"/>
            <a:ext cx="2931187" cy="369332"/>
          </a:xfrm>
          <a:prstGeom prst="rect">
            <a:avLst/>
          </a:prstGeom>
          <a:noFill/>
        </p:spPr>
        <p:txBody>
          <a:bodyPr wrap="none" rtlCol="0">
            <a:spAutoFit/>
          </a:bodyPr>
          <a:lstStyle/>
          <a:p>
            <a:r>
              <a:rPr lang="en-GB" dirty="0">
                <a:solidFill>
                  <a:schemeClr val="accent1"/>
                </a:solidFill>
              </a:rPr>
              <a:t>photo from: www.lakeriver.at</a:t>
            </a:r>
          </a:p>
        </p:txBody>
      </p:sp>
      <p:sp>
        <p:nvSpPr>
          <p:cNvPr id="13" name="Text Box 13">
            <a:extLst>
              <a:ext uri="{FF2B5EF4-FFF2-40B4-BE49-F238E27FC236}">
                <a16:creationId xmlns:a16="http://schemas.microsoft.com/office/drawing/2014/main" id="{2C208C61-FABC-4FD1-9C24-CC2A5F0522B1}"/>
              </a:ext>
            </a:extLst>
          </p:cNvPr>
          <p:cNvSpPr txBox="1">
            <a:spLocks noChangeArrowheads="1"/>
          </p:cNvSpPr>
          <p:nvPr/>
        </p:nvSpPr>
        <p:spPr bwMode="auto">
          <a:xfrm rot="16200000">
            <a:off x="8160913" y="3205862"/>
            <a:ext cx="6532558" cy="44627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de-DE" altLang="de-DE" sz="2300" b="1" dirty="0">
                <a:solidFill>
                  <a:schemeClr val="bg2">
                    <a:lumMod val="90000"/>
                  </a:schemeClr>
                </a:solidFill>
                <a:latin typeface="Courier New" panose="02070309020205020404" pitchFamily="49" charset="0"/>
              </a:rPr>
              <a:t>Alte Donau, urban </a:t>
            </a:r>
            <a:r>
              <a:rPr lang="de-DE" altLang="de-DE" sz="2300" b="1" dirty="0" err="1">
                <a:solidFill>
                  <a:schemeClr val="bg2">
                    <a:lumMod val="90000"/>
                  </a:schemeClr>
                </a:solidFill>
                <a:latin typeface="Courier New" panose="02070309020205020404" pitchFamily="49" charset="0"/>
              </a:rPr>
              <a:t>oxbow</a:t>
            </a:r>
            <a:r>
              <a:rPr lang="de-DE" altLang="de-DE" sz="2300" b="1" dirty="0">
                <a:solidFill>
                  <a:schemeClr val="bg2">
                    <a:lumMod val="90000"/>
                  </a:schemeClr>
                </a:solidFill>
                <a:latin typeface="Courier New" panose="02070309020205020404" pitchFamily="49" charset="0"/>
              </a:rPr>
              <a:t> </a:t>
            </a:r>
            <a:r>
              <a:rPr lang="de-DE" altLang="de-DE" sz="2300" b="1" dirty="0" err="1">
                <a:solidFill>
                  <a:schemeClr val="bg2">
                    <a:lumMod val="90000"/>
                  </a:schemeClr>
                </a:solidFill>
                <a:latin typeface="Courier New" panose="02070309020205020404" pitchFamily="49" charset="0"/>
              </a:rPr>
              <a:t>lake</a:t>
            </a:r>
            <a:r>
              <a:rPr lang="de-DE" altLang="de-DE" sz="2300" b="1" dirty="0">
                <a:solidFill>
                  <a:schemeClr val="bg2">
                    <a:lumMod val="90000"/>
                  </a:schemeClr>
                </a:solidFill>
                <a:latin typeface="Courier New" panose="02070309020205020404" pitchFamily="49" charset="0"/>
              </a:rPr>
              <a:t>, Vienna</a:t>
            </a:r>
          </a:p>
        </p:txBody>
      </p:sp>
    </p:spTree>
    <p:extLst>
      <p:ext uri="{BB962C8B-B14F-4D97-AF65-F5344CB8AC3E}">
        <p14:creationId xmlns:p14="http://schemas.microsoft.com/office/powerpoint/2010/main" val="2203861731"/>
      </p:ext>
    </p:extLst>
  </p:cSld>
  <p:clrMapOvr>
    <a:masterClrMapping/>
  </p:clrMapOvr>
  <p:transition>
    <p:dissolv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2" name="Text Box 4">
            <a:extLst>
              <a:ext uri="{FF2B5EF4-FFF2-40B4-BE49-F238E27FC236}">
                <a16:creationId xmlns:a16="http://schemas.microsoft.com/office/drawing/2014/main" id="{1D9BC9B7-68A9-433B-B96D-BA469111E47F}"/>
              </a:ext>
            </a:extLst>
          </p:cNvPr>
          <p:cNvSpPr txBox="1">
            <a:spLocks noChangeArrowheads="1"/>
          </p:cNvSpPr>
          <p:nvPr/>
        </p:nvSpPr>
        <p:spPr bwMode="auto">
          <a:xfrm>
            <a:off x="1419164" y="152400"/>
            <a:ext cx="101402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2800" dirty="0">
                <a:solidFill>
                  <a:srgbClr val="000099"/>
                </a:solidFill>
              </a:rPr>
              <a:t>Measuring </a:t>
            </a:r>
            <a:r>
              <a:rPr lang="en-US" altLang="en-US" sz="2800" b="1" u="sng" dirty="0">
                <a:solidFill>
                  <a:srgbClr val="000099"/>
                </a:solidFill>
              </a:rPr>
              <a:t>Water Transparency</a:t>
            </a:r>
            <a:r>
              <a:rPr lang="en-US" altLang="en-US" sz="2800" dirty="0">
                <a:solidFill>
                  <a:srgbClr val="000099"/>
                </a:solidFill>
              </a:rPr>
              <a:t> by light attenuation under water:</a:t>
            </a:r>
          </a:p>
        </p:txBody>
      </p:sp>
      <p:grpSp>
        <p:nvGrpSpPr>
          <p:cNvPr id="17" name="Group 3">
            <a:extLst>
              <a:ext uri="{FF2B5EF4-FFF2-40B4-BE49-F238E27FC236}">
                <a16:creationId xmlns:a16="http://schemas.microsoft.com/office/drawing/2014/main" id="{457307D2-29DF-40A5-AD34-28D658D3995A}"/>
              </a:ext>
            </a:extLst>
          </p:cNvPr>
          <p:cNvGrpSpPr>
            <a:grpSpLocks/>
          </p:cNvGrpSpPr>
          <p:nvPr/>
        </p:nvGrpSpPr>
        <p:grpSpPr bwMode="auto">
          <a:xfrm>
            <a:off x="-151407" y="-7912"/>
            <a:ext cx="723900" cy="6862763"/>
            <a:chOff x="-96" y="0"/>
            <a:chExt cx="456" cy="4323"/>
          </a:xfrm>
        </p:grpSpPr>
        <p:sp>
          <p:nvSpPr>
            <p:cNvPr id="18" name="Rectangle 4">
              <a:extLst>
                <a:ext uri="{FF2B5EF4-FFF2-40B4-BE49-F238E27FC236}">
                  <a16:creationId xmlns:a16="http://schemas.microsoft.com/office/drawing/2014/main" id="{1752724C-B50F-4E35-B4C6-8E084F4BEF4A}"/>
                </a:ext>
              </a:extLst>
            </p:cNvPr>
            <p:cNvSpPr>
              <a:spLocks noChangeArrowheads="1"/>
            </p:cNvSpPr>
            <p:nvPr/>
          </p:nvSpPr>
          <p:spPr bwMode="auto">
            <a:xfrm>
              <a:off x="0" y="0"/>
              <a:ext cx="288" cy="43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9" name="Group 5">
              <a:extLst>
                <a:ext uri="{FF2B5EF4-FFF2-40B4-BE49-F238E27FC236}">
                  <a16:creationId xmlns:a16="http://schemas.microsoft.com/office/drawing/2014/main" id="{836FDF98-D248-423A-8EDE-29649D6E14A7}"/>
                </a:ext>
              </a:extLst>
            </p:cNvPr>
            <p:cNvGrpSpPr>
              <a:grpSpLocks/>
            </p:cNvGrpSpPr>
            <p:nvPr/>
          </p:nvGrpSpPr>
          <p:grpSpPr bwMode="auto">
            <a:xfrm>
              <a:off x="-96" y="0"/>
              <a:ext cx="456" cy="4323"/>
              <a:chOff x="-108" y="-3"/>
              <a:chExt cx="456" cy="4323"/>
            </a:xfrm>
          </p:grpSpPr>
          <p:grpSp>
            <p:nvGrpSpPr>
              <p:cNvPr id="20" name="Group 6">
                <a:extLst>
                  <a:ext uri="{FF2B5EF4-FFF2-40B4-BE49-F238E27FC236}">
                    <a16:creationId xmlns:a16="http://schemas.microsoft.com/office/drawing/2014/main" id="{8EE8393C-8325-4596-A24C-6D7F1AE71434}"/>
                  </a:ext>
                </a:extLst>
              </p:cNvPr>
              <p:cNvGrpSpPr>
                <a:grpSpLocks/>
              </p:cNvGrpSpPr>
              <p:nvPr/>
            </p:nvGrpSpPr>
            <p:grpSpPr bwMode="auto">
              <a:xfrm>
                <a:off x="-108" y="0"/>
                <a:ext cx="456" cy="4320"/>
                <a:chOff x="-108" y="0"/>
                <a:chExt cx="456" cy="4320"/>
              </a:xfrm>
            </p:grpSpPr>
            <p:sp>
              <p:nvSpPr>
                <p:cNvPr id="22" name="Rectangle 7">
                  <a:extLst>
                    <a:ext uri="{FF2B5EF4-FFF2-40B4-BE49-F238E27FC236}">
                      <a16:creationId xmlns:a16="http://schemas.microsoft.com/office/drawing/2014/main" id="{083E4FD4-50AE-46E1-A47F-B3E0866EAEA5}"/>
                    </a:ext>
                  </a:extLst>
                </p:cNvPr>
                <p:cNvSpPr>
                  <a:spLocks noChangeArrowheads="1"/>
                </p:cNvSpPr>
                <p:nvPr/>
              </p:nvSpPr>
              <p:spPr bwMode="auto">
                <a:xfrm>
                  <a:off x="0" y="0"/>
                  <a:ext cx="240" cy="1200"/>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aphicFrame>
              <p:nvGraphicFramePr>
                <p:cNvPr id="23" name="Object 8">
                  <a:extLst>
                    <a:ext uri="{FF2B5EF4-FFF2-40B4-BE49-F238E27FC236}">
                      <a16:creationId xmlns:a16="http://schemas.microsoft.com/office/drawing/2014/main" id="{9D8795C1-6647-410B-B435-7CB7FFB97A67}"/>
                    </a:ext>
                  </a:extLst>
                </p:cNvPr>
                <p:cNvGraphicFramePr>
                  <a:graphicFrameLocks noChangeAspect="1"/>
                </p:cNvGraphicFramePr>
                <p:nvPr/>
              </p:nvGraphicFramePr>
              <p:xfrm>
                <a:off x="-108" y="1249"/>
                <a:ext cx="456" cy="215"/>
              </p:xfrm>
              <a:graphic>
                <a:graphicData uri="http://schemas.openxmlformats.org/presentationml/2006/ole">
                  <mc:AlternateContent xmlns:mc="http://schemas.openxmlformats.org/markup-compatibility/2006">
                    <mc:Choice xmlns:v="urn:schemas-microsoft-com:vml" Requires="v">
                      <p:oleObj name="Paket" r:id="rId2" imgW="647640" imgH="485640" progId="Package">
                        <p:embed/>
                      </p:oleObj>
                    </mc:Choice>
                    <mc:Fallback>
                      <p:oleObj name="Paket" r:id="rId2" imgW="647640" imgH="485640" progId="Package">
                        <p:embed/>
                        <p:pic>
                          <p:nvPicPr>
                            <p:cNvPr id="23" name="Object 8">
                              <a:extLst>
                                <a:ext uri="{FF2B5EF4-FFF2-40B4-BE49-F238E27FC236}">
                                  <a16:creationId xmlns:a16="http://schemas.microsoft.com/office/drawing/2014/main" id="{9D8795C1-6647-410B-B435-7CB7FFB97A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1372"/>
                            <a:stretch>
                              <a:fillRect/>
                            </a:stretch>
                          </p:blipFill>
                          <p:spPr bwMode="auto">
                            <a:xfrm>
                              <a:off x="-108" y="1249"/>
                              <a:ext cx="456" cy="21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4" name="Rectangle 9">
                  <a:extLst>
                    <a:ext uri="{FF2B5EF4-FFF2-40B4-BE49-F238E27FC236}">
                      <a16:creationId xmlns:a16="http://schemas.microsoft.com/office/drawing/2014/main" id="{DA38ACDC-1046-45E6-B0B7-91C2F2322712}"/>
                    </a:ext>
                  </a:extLst>
                </p:cNvPr>
                <p:cNvSpPr>
                  <a:spLocks noChangeArrowheads="1"/>
                </p:cNvSpPr>
                <p:nvPr/>
              </p:nvSpPr>
              <p:spPr bwMode="auto">
                <a:xfrm>
                  <a:off x="0" y="1488"/>
                  <a:ext cx="240" cy="283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21" name="Text Box 7">
                <a:extLst>
                  <a:ext uri="{FF2B5EF4-FFF2-40B4-BE49-F238E27FC236}">
                    <a16:creationId xmlns:a16="http://schemas.microsoft.com/office/drawing/2014/main" id="{C5D36922-9A46-4901-8AC8-33F58CF3D3CA}"/>
                  </a:ext>
                </a:extLst>
              </p:cNvPr>
              <p:cNvSpPr txBox="1">
                <a:spLocks noChangeArrowheads="1"/>
              </p:cNvSpPr>
              <p:nvPr/>
            </p:nvSpPr>
            <p:spPr bwMode="auto">
              <a:xfrm rot="-5400000">
                <a:off x="-1959" y="1956"/>
                <a:ext cx="4130"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altLang="de-DE" sz="1600">
                    <a:latin typeface="Arial Rounded MT Bold" panose="020F0704030504030204" pitchFamily="34" charset="0"/>
                  </a:rPr>
                  <a:t>Univ.-Doz. Dr. Katrin Teubner</a:t>
                </a:r>
                <a:r>
                  <a:rPr lang="de-DE" altLang="de-DE" sz="1600">
                    <a:solidFill>
                      <a:srgbClr val="0000CC"/>
                    </a:solidFill>
                    <a:latin typeface="Arial Rounded MT Bold" panose="020F0704030504030204" pitchFamily="34" charset="0"/>
                  </a:rPr>
                  <a:t>                                  </a:t>
                </a:r>
                <a:r>
                  <a:rPr lang="de-AT" altLang="de-DE" sz="1600">
                    <a:solidFill>
                      <a:srgbClr val="0000CC"/>
                    </a:solidFill>
                    <a:latin typeface="Arial Rounded MT Bold" panose="020F0704030504030204" pitchFamily="34" charset="0"/>
                  </a:rPr>
                  <a:t>www.lakeriver.at</a:t>
                </a:r>
                <a:endParaRPr lang="de-DE" altLang="de-DE" sz="1600">
                  <a:solidFill>
                    <a:srgbClr val="0000CC"/>
                  </a:solidFill>
                  <a:latin typeface="Arial Rounded MT Bold" panose="020F0704030504030204" pitchFamily="34" charset="0"/>
                </a:endParaRPr>
              </a:p>
            </p:txBody>
          </p:sp>
        </p:grpSp>
      </p:grpSp>
      <p:pic>
        <p:nvPicPr>
          <p:cNvPr id="3" name="Grafik 2">
            <a:extLst>
              <a:ext uri="{FF2B5EF4-FFF2-40B4-BE49-F238E27FC236}">
                <a16:creationId xmlns:a16="http://schemas.microsoft.com/office/drawing/2014/main" id="{0A6C5DB2-AA23-42BC-9185-CA2BEEBF1A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683545" y="1648096"/>
            <a:ext cx="4303897" cy="3227923"/>
          </a:xfrm>
          <a:prstGeom prst="rect">
            <a:avLst/>
          </a:prstGeom>
        </p:spPr>
      </p:pic>
      <p:pic>
        <p:nvPicPr>
          <p:cNvPr id="5" name="Grafik 4">
            <a:extLst>
              <a:ext uri="{FF2B5EF4-FFF2-40B4-BE49-F238E27FC236}">
                <a16:creationId xmlns:a16="http://schemas.microsoft.com/office/drawing/2014/main" id="{5ED42035-C178-44E3-A1EE-501ED46819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8191" y="2376635"/>
            <a:ext cx="4043502" cy="3032627"/>
          </a:xfrm>
          <a:prstGeom prst="rect">
            <a:avLst/>
          </a:prstGeom>
        </p:spPr>
      </p:pic>
      <p:pic>
        <p:nvPicPr>
          <p:cNvPr id="7" name="Grafik 6">
            <a:extLst>
              <a:ext uri="{FF2B5EF4-FFF2-40B4-BE49-F238E27FC236}">
                <a16:creationId xmlns:a16="http://schemas.microsoft.com/office/drawing/2014/main" id="{42239B20-09D8-4F8C-81B8-8AAAC65E2E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6272" y="2885763"/>
            <a:ext cx="3390724" cy="2543043"/>
          </a:xfrm>
          <a:prstGeom prst="rect">
            <a:avLst/>
          </a:prstGeom>
        </p:spPr>
      </p:pic>
      <p:sp>
        <p:nvSpPr>
          <p:cNvPr id="8" name="Rechteck 7">
            <a:extLst>
              <a:ext uri="{FF2B5EF4-FFF2-40B4-BE49-F238E27FC236}">
                <a16:creationId xmlns:a16="http://schemas.microsoft.com/office/drawing/2014/main" id="{ED03766F-6403-4A7D-B4D8-343F2B7F3E35}"/>
              </a:ext>
            </a:extLst>
          </p:cNvPr>
          <p:cNvSpPr/>
          <p:nvPr/>
        </p:nvSpPr>
        <p:spPr>
          <a:xfrm>
            <a:off x="526210" y="879894"/>
            <a:ext cx="7047781" cy="5451895"/>
          </a:xfrm>
          <a:prstGeom prst="rect">
            <a:avLst/>
          </a:prstGeom>
          <a:noFill/>
          <a:ln w="5715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hteck 24">
            <a:extLst>
              <a:ext uri="{FF2B5EF4-FFF2-40B4-BE49-F238E27FC236}">
                <a16:creationId xmlns:a16="http://schemas.microsoft.com/office/drawing/2014/main" id="{86183C80-0F04-492B-976E-AB6F36E95FFF}"/>
              </a:ext>
            </a:extLst>
          </p:cNvPr>
          <p:cNvSpPr/>
          <p:nvPr/>
        </p:nvSpPr>
        <p:spPr>
          <a:xfrm>
            <a:off x="7729278" y="879893"/>
            <a:ext cx="4227029" cy="5451895"/>
          </a:xfrm>
          <a:prstGeom prst="rect">
            <a:avLst/>
          </a:prstGeom>
          <a:noFill/>
          <a:ln w="5715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Box 6">
            <a:extLst>
              <a:ext uri="{FF2B5EF4-FFF2-40B4-BE49-F238E27FC236}">
                <a16:creationId xmlns:a16="http://schemas.microsoft.com/office/drawing/2014/main" id="{AD35161C-B671-46A1-ABE8-9EDAA74BEDF6}"/>
              </a:ext>
            </a:extLst>
          </p:cNvPr>
          <p:cNvSpPr txBox="1">
            <a:spLocks noChangeArrowheads="1"/>
          </p:cNvSpPr>
          <p:nvPr/>
        </p:nvSpPr>
        <p:spPr bwMode="auto">
          <a:xfrm>
            <a:off x="3042430" y="5516143"/>
            <a:ext cx="26670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de-DE" altLang="en-US" sz="2400" dirty="0">
                <a:solidFill>
                  <a:srgbClr val="000099"/>
                </a:solidFill>
              </a:rPr>
              <a:t>1  Secchi Disk</a:t>
            </a:r>
          </a:p>
        </p:txBody>
      </p:sp>
      <p:sp>
        <p:nvSpPr>
          <p:cNvPr id="27" name="Text Box 6">
            <a:extLst>
              <a:ext uri="{FF2B5EF4-FFF2-40B4-BE49-F238E27FC236}">
                <a16:creationId xmlns:a16="http://schemas.microsoft.com/office/drawing/2014/main" id="{83645912-C3DA-4BA9-AD99-7F0903336091}"/>
              </a:ext>
            </a:extLst>
          </p:cNvPr>
          <p:cNvSpPr txBox="1">
            <a:spLocks noChangeArrowheads="1"/>
          </p:cNvSpPr>
          <p:nvPr/>
        </p:nvSpPr>
        <p:spPr bwMode="auto">
          <a:xfrm>
            <a:off x="8827879" y="5516142"/>
            <a:ext cx="26670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de-DE" altLang="en-US" sz="2400" dirty="0">
                <a:solidFill>
                  <a:srgbClr val="000099"/>
                </a:solidFill>
              </a:rPr>
              <a:t>2  Light Sensor</a:t>
            </a:r>
          </a:p>
        </p:txBody>
      </p:sp>
      <p:sp>
        <p:nvSpPr>
          <p:cNvPr id="10" name="Textfeld 9">
            <a:extLst>
              <a:ext uri="{FF2B5EF4-FFF2-40B4-BE49-F238E27FC236}">
                <a16:creationId xmlns:a16="http://schemas.microsoft.com/office/drawing/2014/main" id="{1DCAF8AC-DA29-47BF-92B1-91E5BF4AB9F6}"/>
              </a:ext>
            </a:extLst>
          </p:cNvPr>
          <p:cNvSpPr txBox="1"/>
          <p:nvPr/>
        </p:nvSpPr>
        <p:spPr>
          <a:xfrm>
            <a:off x="2999169" y="5175168"/>
            <a:ext cx="1091966" cy="246221"/>
          </a:xfrm>
          <a:prstGeom prst="rect">
            <a:avLst/>
          </a:prstGeom>
          <a:noFill/>
        </p:spPr>
        <p:txBody>
          <a:bodyPr wrap="none" rtlCol="0">
            <a:spAutoFit/>
          </a:bodyPr>
          <a:lstStyle/>
          <a:p>
            <a:r>
              <a:rPr lang="en-GB" sz="1000" dirty="0">
                <a:solidFill>
                  <a:schemeClr val="bg1"/>
                </a:solidFill>
              </a:rPr>
              <a:t>Photo: K Teubner</a:t>
            </a:r>
          </a:p>
        </p:txBody>
      </p:sp>
      <p:sp>
        <p:nvSpPr>
          <p:cNvPr id="30" name="Textfeld 29">
            <a:extLst>
              <a:ext uri="{FF2B5EF4-FFF2-40B4-BE49-F238E27FC236}">
                <a16:creationId xmlns:a16="http://schemas.microsoft.com/office/drawing/2014/main" id="{9354003E-4833-4368-9746-DABB2A1CF7A4}"/>
              </a:ext>
            </a:extLst>
          </p:cNvPr>
          <p:cNvSpPr txBox="1"/>
          <p:nvPr/>
        </p:nvSpPr>
        <p:spPr>
          <a:xfrm>
            <a:off x="6357489" y="5167785"/>
            <a:ext cx="1091966" cy="246221"/>
          </a:xfrm>
          <a:prstGeom prst="rect">
            <a:avLst/>
          </a:prstGeom>
          <a:noFill/>
        </p:spPr>
        <p:txBody>
          <a:bodyPr wrap="none" rtlCol="0">
            <a:spAutoFit/>
          </a:bodyPr>
          <a:lstStyle/>
          <a:p>
            <a:r>
              <a:rPr lang="en-GB" sz="1000" dirty="0">
                <a:solidFill>
                  <a:schemeClr val="bg1"/>
                </a:solidFill>
              </a:rPr>
              <a:t>Photo: K Teubner</a:t>
            </a:r>
          </a:p>
        </p:txBody>
      </p:sp>
      <p:sp>
        <p:nvSpPr>
          <p:cNvPr id="31" name="Textfeld 30">
            <a:extLst>
              <a:ext uri="{FF2B5EF4-FFF2-40B4-BE49-F238E27FC236}">
                <a16:creationId xmlns:a16="http://schemas.microsoft.com/office/drawing/2014/main" id="{0BAF97DB-716F-49E1-96EB-12A85108CA08}"/>
              </a:ext>
            </a:extLst>
          </p:cNvPr>
          <p:cNvSpPr txBox="1"/>
          <p:nvPr/>
        </p:nvSpPr>
        <p:spPr>
          <a:xfrm>
            <a:off x="7818191" y="5145457"/>
            <a:ext cx="1091966" cy="246221"/>
          </a:xfrm>
          <a:prstGeom prst="rect">
            <a:avLst/>
          </a:prstGeom>
          <a:noFill/>
        </p:spPr>
        <p:txBody>
          <a:bodyPr wrap="none" rtlCol="0">
            <a:spAutoFit/>
          </a:bodyPr>
          <a:lstStyle/>
          <a:p>
            <a:r>
              <a:rPr lang="en-GB" sz="1000" dirty="0">
                <a:solidFill>
                  <a:schemeClr val="bg1"/>
                </a:solidFill>
              </a:rPr>
              <a:t>Photo: K Teubner</a:t>
            </a:r>
          </a:p>
        </p:txBody>
      </p:sp>
      <p:pic>
        <p:nvPicPr>
          <p:cNvPr id="28" name="Grafik 27">
            <a:extLst>
              <a:ext uri="{FF2B5EF4-FFF2-40B4-BE49-F238E27FC236}">
                <a16:creationId xmlns:a16="http://schemas.microsoft.com/office/drawing/2014/main" id="{E61607D2-2A51-475D-A360-7386BDDC59A4}"/>
              </a:ext>
            </a:extLst>
          </p:cNvPr>
          <p:cNvPicPr>
            <a:picLocks noChangeAspect="1"/>
          </p:cNvPicPr>
          <p:nvPr/>
        </p:nvPicPr>
        <p:blipFill rotWithShape="1">
          <a:blip r:embed="rId7">
            <a:extLst>
              <a:ext uri="{28A0092B-C50C-407E-A947-70E740481C1C}">
                <a14:useLocalDpi xmlns:a14="http://schemas.microsoft.com/office/drawing/2010/main" val="0"/>
              </a:ext>
            </a:extLst>
          </a:blip>
          <a:srcRect l="2381" t="11820" r="4346" b="9302"/>
          <a:stretch/>
        </p:blipFill>
        <p:spPr>
          <a:xfrm>
            <a:off x="732145" y="1125073"/>
            <a:ext cx="3239780" cy="1673353"/>
          </a:xfrm>
          <a:prstGeom prst="rect">
            <a:avLst/>
          </a:prstGeom>
        </p:spPr>
      </p:pic>
      <p:sp>
        <p:nvSpPr>
          <p:cNvPr id="29" name="Text Box 21">
            <a:extLst>
              <a:ext uri="{FF2B5EF4-FFF2-40B4-BE49-F238E27FC236}">
                <a16:creationId xmlns:a16="http://schemas.microsoft.com/office/drawing/2014/main" id="{33431886-AF9A-4710-8E85-724CE02E0D09}"/>
              </a:ext>
            </a:extLst>
          </p:cNvPr>
          <p:cNvSpPr txBox="1">
            <a:spLocks noChangeArrowheads="1"/>
          </p:cNvSpPr>
          <p:nvPr/>
        </p:nvSpPr>
        <p:spPr bwMode="auto">
          <a:xfrm>
            <a:off x="9839942" y="6590342"/>
            <a:ext cx="2486578" cy="276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de-DE" altLang="en-US" sz="1200" dirty="0">
                <a:solidFill>
                  <a:srgbClr val="002060"/>
                </a:solidFill>
              </a:rPr>
              <a:t> 43</a:t>
            </a:r>
            <a:r>
              <a:rPr lang="de-DE" altLang="en-US" sz="1200" baseline="30000" dirty="0">
                <a:solidFill>
                  <a:srgbClr val="002060"/>
                </a:solidFill>
              </a:rPr>
              <a:t>rd</a:t>
            </a:r>
            <a:r>
              <a:rPr lang="de-DE" altLang="en-US" sz="1200" dirty="0">
                <a:solidFill>
                  <a:srgbClr val="002060"/>
                </a:solidFill>
              </a:rPr>
              <a:t> IAD-</a:t>
            </a:r>
            <a:r>
              <a:rPr lang="de-DE" altLang="en-US" sz="1200" dirty="0" err="1">
                <a:solidFill>
                  <a:srgbClr val="002060"/>
                </a:solidFill>
              </a:rPr>
              <a:t>conference</a:t>
            </a:r>
            <a:r>
              <a:rPr lang="de-DE" altLang="en-US" sz="1200" dirty="0">
                <a:solidFill>
                  <a:srgbClr val="002060"/>
                </a:solidFill>
              </a:rPr>
              <a:t>, June 2021 </a:t>
            </a:r>
            <a:endParaRPr lang="de-DE" altLang="en-US" sz="1200" dirty="0">
              <a:solidFill>
                <a:srgbClr val="002060"/>
              </a:solidFill>
              <a:latin typeface="Times New Roman" panose="02020603050405020304" pitchFamily="18" charset="0"/>
            </a:endParaRPr>
          </a:p>
        </p:txBody>
      </p:sp>
      <p:sp>
        <p:nvSpPr>
          <p:cNvPr id="2" name="Textfeld 1">
            <a:extLst>
              <a:ext uri="{FF2B5EF4-FFF2-40B4-BE49-F238E27FC236}">
                <a16:creationId xmlns:a16="http://schemas.microsoft.com/office/drawing/2014/main" id="{3359D751-5565-F8B6-F949-C887D2E1B362}"/>
              </a:ext>
            </a:extLst>
          </p:cNvPr>
          <p:cNvSpPr txBox="1"/>
          <p:nvPr/>
        </p:nvSpPr>
        <p:spPr>
          <a:xfrm>
            <a:off x="672601" y="1048333"/>
            <a:ext cx="3409908" cy="215444"/>
          </a:xfrm>
          <a:prstGeom prst="rect">
            <a:avLst/>
          </a:prstGeom>
          <a:noFill/>
        </p:spPr>
        <p:txBody>
          <a:bodyPr wrap="none" rtlCol="0">
            <a:spAutoFit/>
          </a:bodyPr>
          <a:lstStyle/>
          <a:p>
            <a:r>
              <a:rPr lang="en-GB" sz="800" dirty="0"/>
              <a:t>https://www.fishersci.ca/shop/products/united-scientific-secchi-disk/s12871</a:t>
            </a:r>
          </a:p>
        </p:txBody>
      </p:sp>
    </p:spTree>
    <p:extLst>
      <p:ext uri="{BB962C8B-B14F-4D97-AF65-F5344CB8AC3E}">
        <p14:creationId xmlns:p14="http://schemas.microsoft.com/office/powerpoint/2010/main" val="77661665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13" descr="G:\0-ProvisSolangCompBeimNorbert\Vortrag_Wien\b3-MeineFotosVonMeinerHomepage\T_L-m\TAlteDonau21L.jpg">
            <a:extLst>
              <a:ext uri="{FF2B5EF4-FFF2-40B4-BE49-F238E27FC236}">
                <a16:creationId xmlns:a16="http://schemas.microsoft.com/office/drawing/2014/main" id="{F02A3F38-7164-4020-A64C-F8344E4BCF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794" t="694" r="4149" b="9352"/>
          <a:stretch>
            <a:fillRect/>
          </a:stretch>
        </p:blipFill>
        <p:spPr bwMode="auto">
          <a:xfrm>
            <a:off x="1524000" y="1"/>
            <a:ext cx="9144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4932" name="Group 4">
            <a:extLst>
              <a:ext uri="{FF2B5EF4-FFF2-40B4-BE49-F238E27FC236}">
                <a16:creationId xmlns:a16="http://schemas.microsoft.com/office/drawing/2014/main" id="{D379500F-715C-4D1C-A0DD-3763A9A25560}"/>
              </a:ext>
            </a:extLst>
          </p:cNvPr>
          <p:cNvGrpSpPr>
            <a:grpSpLocks/>
          </p:cNvGrpSpPr>
          <p:nvPr/>
        </p:nvGrpSpPr>
        <p:grpSpPr bwMode="auto">
          <a:xfrm>
            <a:off x="1371600" y="1"/>
            <a:ext cx="723900" cy="6862763"/>
            <a:chOff x="-96" y="0"/>
            <a:chExt cx="456" cy="4323"/>
          </a:xfrm>
        </p:grpSpPr>
        <p:sp>
          <p:nvSpPr>
            <p:cNvPr id="124933" name="Rectangle 5">
              <a:extLst>
                <a:ext uri="{FF2B5EF4-FFF2-40B4-BE49-F238E27FC236}">
                  <a16:creationId xmlns:a16="http://schemas.microsoft.com/office/drawing/2014/main" id="{4E1A82F2-8C1E-41F5-BC64-2FDCF75BF159}"/>
                </a:ext>
              </a:extLst>
            </p:cNvPr>
            <p:cNvSpPr>
              <a:spLocks noChangeArrowheads="1"/>
            </p:cNvSpPr>
            <p:nvPr/>
          </p:nvSpPr>
          <p:spPr bwMode="auto">
            <a:xfrm>
              <a:off x="0" y="0"/>
              <a:ext cx="288" cy="43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24934" name="Group 6">
              <a:extLst>
                <a:ext uri="{FF2B5EF4-FFF2-40B4-BE49-F238E27FC236}">
                  <a16:creationId xmlns:a16="http://schemas.microsoft.com/office/drawing/2014/main" id="{D84DD59B-098A-43A9-A12F-6B32689E8042}"/>
                </a:ext>
              </a:extLst>
            </p:cNvPr>
            <p:cNvGrpSpPr>
              <a:grpSpLocks/>
            </p:cNvGrpSpPr>
            <p:nvPr/>
          </p:nvGrpSpPr>
          <p:grpSpPr bwMode="auto">
            <a:xfrm>
              <a:off x="-96" y="0"/>
              <a:ext cx="456" cy="4323"/>
              <a:chOff x="-108" y="-3"/>
              <a:chExt cx="456" cy="4323"/>
            </a:xfrm>
          </p:grpSpPr>
          <p:grpSp>
            <p:nvGrpSpPr>
              <p:cNvPr id="124935" name="Group 7">
                <a:extLst>
                  <a:ext uri="{FF2B5EF4-FFF2-40B4-BE49-F238E27FC236}">
                    <a16:creationId xmlns:a16="http://schemas.microsoft.com/office/drawing/2014/main" id="{3C0814E1-7AB6-43BA-9485-38DB0CDBA8D8}"/>
                  </a:ext>
                </a:extLst>
              </p:cNvPr>
              <p:cNvGrpSpPr>
                <a:grpSpLocks/>
              </p:cNvGrpSpPr>
              <p:nvPr/>
            </p:nvGrpSpPr>
            <p:grpSpPr bwMode="auto">
              <a:xfrm>
                <a:off x="-108" y="0"/>
                <a:ext cx="456" cy="4320"/>
                <a:chOff x="-108" y="0"/>
                <a:chExt cx="456" cy="4320"/>
              </a:xfrm>
            </p:grpSpPr>
            <p:sp>
              <p:nvSpPr>
                <p:cNvPr id="124936" name="Rectangle 8">
                  <a:extLst>
                    <a:ext uri="{FF2B5EF4-FFF2-40B4-BE49-F238E27FC236}">
                      <a16:creationId xmlns:a16="http://schemas.microsoft.com/office/drawing/2014/main" id="{11735124-88DD-4436-B0FF-641B4132B3DC}"/>
                    </a:ext>
                  </a:extLst>
                </p:cNvPr>
                <p:cNvSpPr>
                  <a:spLocks noChangeArrowheads="1"/>
                </p:cNvSpPr>
                <p:nvPr/>
              </p:nvSpPr>
              <p:spPr bwMode="auto">
                <a:xfrm>
                  <a:off x="0" y="0"/>
                  <a:ext cx="240" cy="1200"/>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aphicFrame>
              <p:nvGraphicFramePr>
                <p:cNvPr id="124937" name="Object 9">
                  <a:extLst>
                    <a:ext uri="{FF2B5EF4-FFF2-40B4-BE49-F238E27FC236}">
                      <a16:creationId xmlns:a16="http://schemas.microsoft.com/office/drawing/2014/main" id="{A90D6ACF-8ED3-4A1D-AB32-340307CA0DEE}"/>
                    </a:ext>
                  </a:extLst>
                </p:cNvPr>
                <p:cNvGraphicFramePr>
                  <a:graphicFrameLocks noChangeAspect="1"/>
                </p:cNvGraphicFramePr>
                <p:nvPr/>
              </p:nvGraphicFramePr>
              <p:xfrm>
                <a:off x="-108" y="1249"/>
                <a:ext cx="456" cy="215"/>
              </p:xfrm>
              <a:graphic>
                <a:graphicData uri="http://schemas.openxmlformats.org/presentationml/2006/ole">
                  <mc:AlternateContent xmlns:mc="http://schemas.openxmlformats.org/markup-compatibility/2006">
                    <mc:Choice xmlns:v="urn:schemas-microsoft-com:vml" Requires="v">
                      <p:oleObj name="Paket" r:id="rId3" imgW="647640" imgH="485640" progId="Package">
                        <p:embed/>
                      </p:oleObj>
                    </mc:Choice>
                    <mc:Fallback>
                      <p:oleObj name="Paket" r:id="rId3" imgW="647640" imgH="485640" progId="Package">
                        <p:embed/>
                        <p:pic>
                          <p:nvPicPr>
                            <p:cNvPr id="124937" name="Object 9">
                              <a:extLst>
                                <a:ext uri="{FF2B5EF4-FFF2-40B4-BE49-F238E27FC236}">
                                  <a16:creationId xmlns:a16="http://schemas.microsoft.com/office/drawing/2014/main" id="{A90D6ACF-8ED3-4A1D-AB32-340307CA0D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1372"/>
                            <a:stretch>
                              <a:fillRect/>
                            </a:stretch>
                          </p:blipFill>
                          <p:spPr bwMode="auto">
                            <a:xfrm>
                              <a:off x="-108" y="1249"/>
                              <a:ext cx="456" cy="21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4938" name="Rectangle 10">
                  <a:extLst>
                    <a:ext uri="{FF2B5EF4-FFF2-40B4-BE49-F238E27FC236}">
                      <a16:creationId xmlns:a16="http://schemas.microsoft.com/office/drawing/2014/main" id="{F9AE43BC-8037-40C2-B916-70AD2820E422}"/>
                    </a:ext>
                  </a:extLst>
                </p:cNvPr>
                <p:cNvSpPr>
                  <a:spLocks noChangeArrowheads="1"/>
                </p:cNvSpPr>
                <p:nvPr/>
              </p:nvSpPr>
              <p:spPr bwMode="auto">
                <a:xfrm>
                  <a:off x="0" y="1488"/>
                  <a:ext cx="240" cy="283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124939" name="Text Box 7">
                <a:extLst>
                  <a:ext uri="{FF2B5EF4-FFF2-40B4-BE49-F238E27FC236}">
                    <a16:creationId xmlns:a16="http://schemas.microsoft.com/office/drawing/2014/main" id="{C91B8007-8FBD-4490-BED2-8214ED8BAF5A}"/>
                  </a:ext>
                </a:extLst>
              </p:cNvPr>
              <p:cNvSpPr txBox="1">
                <a:spLocks noChangeArrowheads="1"/>
              </p:cNvSpPr>
              <p:nvPr/>
            </p:nvSpPr>
            <p:spPr bwMode="auto">
              <a:xfrm rot="-5400000">
                <a:off x="-1959" y="1956"/>
                <a:ext cx="4130"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altLang="de-DE" sz="1600">
                    <a:latin typeface="Arial Rounded MT Bold" panose="020F0704030504030204" pitchFamily="34" charset="0"/>
                  </a:rPr>
                  <a:t>Univ.-Doz. Dr. Katrin Teubner</a:t>
                </a:r>
                <a:r>
                  <a:rPr lang="de-DE" altLang="de-DE" sz="1600">
                    <a:solidFill>
                      <a:srgbClr val="0000CC"/>
                    </a:solidFill>
                    <a:latin typeface="Arial Rounded MT Bold" panose="020F0704030504030204" pitchFamily="34" charset="0"/>
                  </a:rPr>
                  <a:t>                                  </a:t>
                </a:r>
                <a:r>
                  <a:rPr lang="de-AT" altLang="de-DE" sz="1600">
                    <a:solidFill>
                      <a:srgbClr val="0000CC"/>
                    </a:solidFill>
                    <a:latin typeface="Arial Rounded MT Bold" panose="020F0704030504030204" pitchFamily="34" charset="0"/>
                  </a:rPr>
                  <a:t>www.lakeriver.at</a:t>
                </a:r>
                <a:endParaRPr lang="de-DE" altLang="de-DE" sz="1600">
                  <a:solidFill>
                    <a:srgbClr val="0000CC"/>
                  </a:solidFill>
                  <a:latin typeface="Arial Rounded MT Bold" panose="020F0704030504030204" pitchFamily="34" charset="0"/>
                </a:endParaRPr>
              </a:p>
            </p:txBody>
          </p:sp>
        </p:grpSp>
      </p:grpSp>
      <p:sp>
        <p:nvSpPr>
          <p:cNvPr id="12" name="Textfeld 11">
            <a:extLst>
              <a:ext uri="{FF2B5EF4-FFF2-40B4-BE49-F238E27FC236}">
                <a16:creationId xmlns:a16="http://schemas.microsoft.com/office/drawing/2014/main" id="{72F7A04A-7D9D-4F90-A2A3-C019CCBEFFC8}"/>
              </a:ext>
            </a:extLst>
          </p:cNvPr>
          <p:cNvSpPr txBox="1"/>
          <p:nvPr/>
        </p:nvSpPr>
        <p:spPr>
          <a:xfrm>
            <a:off x="2032000" y="6488668"/>
            <a:ext cx="2931187" cy="369332"/>
          </a:xfrm>
          <a:prstGeom prst="rect">
            <a:avLst/>
          </a:prstGeom>
          <a:noFill/>
        </p:spPr>
        <p:txBody>
          <a:bodyPr wrap="none" rtlCol="0">
            <a:spAutoFit/>
          </a:bodyPr>
          <a:lstStyle/>
          <a:p>
            <a:r>
              <a:rPr lang="en-GB" dirty="0">
                <a:solidFill>
                  <a:schemeClr val="accent1"/>
                </a:solidFill>
              </a:rPr>
              <a:t>photo from: www.lakeriver.at</a:t>
            </a:r>
          </a:p>
        </p:txBody>
      </p:sp>
      <p:sp>
        <p:nvSpPr>
          <p:cNvPr id="13" name="Text Box 13">
            <a:extLst>
              <a:ext uri="{FF2B5EF4-FFF2-40B4-BE49-F238E27FC236}">
                <a16:creationId xmlns:a16="http://schemas.microsoft.com/office/drawing/2014/main" id="{977D1E82-CF2E-4CC7-BB90-6DA92DB8F0FF}"/>
              </a:ext>
            </a:extLst>
          </p:cNvPr>
          <p:cNvSpPr txBox="1">
            <a:spLocks noChangeArrowheads="1"/>
          </p:cNvSpPr>
          <p:nvPr/>
        </p:nvSpPr>
        <p:spPr bwMode="auto">
          <a:xfrm rot="16200000">
            <a:off x="8160913" y="3205862"/>
            <a:ext cx="6532558" cy="44627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de-DE" altLang="de-DE" sz="2300" b="1" dirty="0">
                <a:solidFill>
                  <a:schemeClr val="bg2">
                    <a:lumMod val="90000"/>
                  </a:schemeClr>
                </a:solidFill>
                <a:latin typeface="Courier New" panose="02070309020205020404" pitchFamily="49" charset="0"/>
              </a:rPr>
              <a:t>Alte Donau, urban </a:t>
            </a:r>
            <a:r>
              <a:rPr lang="de-DE" altLang="de-DE" sz="2300" b="1" dirty="0" err="1">
                <a:solidFill>
                  <a:schemeClr val="bg2">
                    <a:lumMod val="90000"/>
                  </a:schemeClr>
                </a:solidFill>
                <a:latin typeface="Courier New" panose="02070309020205020404" pitchFamily="49" charset="0"/>
              </a:rPr>
              <a:t>oxbow</a:t>
            </a:r>
            <a:r>
              <a:rPr lang="de-DE" altLang="de-DE" sz="2300" b="1" dirty="0">
                <a:solidFill>
                  <a:schemeClr val="bg2">
                    <a:lumMod val="90000"/>
                  </a:schemeClr>
                </a:solidFill>
                <a:latin typeface="Courier New" panose="02070309020205020404" pitchFamily="49" charset="0"/>
              </a:rPr>
              <a:t> </a:t>
            </a:r>
            <a:r>
              <a:rPr lang="de-DE" altLang="de-DE" sz="2300" b="1" dirty="0" err="1">
                <a:solidFill>
                  <a:schemeClr val="bg2">
                    <a:lumMod val="90000"/>
                  </a:schemeClr>
                </a:solidFill>
                <a:latin typeface="Courier New" panose="02070309020205020404" pitchFamily="49" charset="0"/>
              </a:rPr>
              <a:t>lake</a:t>
            </a:r>
            <a:r>
              <a:rPr lang="de-DE" altLang="de-DE" sz="2300" b="1" dirty="0">
                <a:solidFill>
                  <a:schemeClr val="bg2">
                    <a:lumMod val="90000"/>
                  </a:schemeClr>
                </a:solidFill>
                <a:latin typeface="Courier New" panose="02070309020205020404" pitchFamily="49" charset="0"/>
              </a:rPr>
              <a:t>, Vienna</a:t>
            </a:r>
          </a:p>
        </p:txBody>
      </p:sp>
    </p:spTree>
    <p:extLst>
      <p:ext uri="{BB962C8B-B14F-4D97-AF65-F5344CB8AC3E}">
        <p14:creationId xmlns:p14="http://schemas.microsoft.com/office/powerpoint/2010/main" val="4004503518"/>
      </p:ext>
    </p:extLst>
  </p:cSld>
  <p:clrMapOvr>
    <a:masterClrMapping/>
  </p:clrMapOvr>
  <p:transition>
    <p:dissolv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13" descr="G:\0-ProvisSolangCompBeimNorbert\Vortrag_Wien\b3-MeineFotosVonMeinerHomepage\Auswahl_f_Vortrag\TAlteDonau22L.jpg">
            <a:extLst>
              <a:ext uri="{FF2B5EF4-FFF2-40B4-BE49-F238E27FC236}">
                <a16:creationId xmlns:a16="http://schemas.microsoft.com/office/drawing/2014/main" id="{DF613CBD-00AF-40D0-BA54-1EB726D3A5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483" t="833" r="7706" b="13333"/>
          <a:stretch>
            <a:fillRect/>
          </a:stretch>
        </p:blipFill>
        <p:spPr bwMode="auto">
          <a:xfrm>
            <a:off x="152400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5956" name="Group 4">
            <a:extLst>
              <a:ext uri="{FF2B5EF4-FFF2-40B4-BE49-F238E27FC236}">
                <a16:creationId xmlns:a16="http://schemas.microsoft.com/office/drawing/2014/main" id="{23215F2C-8171-4890-81F4-9FE92D91B4BC}"/>
              </a:ext>
            </a:extLst>
          </p:cNvPr>
          <p:cNvGrpSpPr>
            <a:grpSpLocks/>
          </p:cNvGrpSpPr>
          <p:nvPr/>
        </p:nvGrpSpPr>
        <p:grpSpPr bwMode="auto">
          <a:xfrm>
            <a:off x="1371600" y="1"/>
            <a:ext cx="723900" cy="6862763"/>
            <a:chOff x="-96" y="0"/>
            <a:chExt cx="456" cy="4323"/>
          </a:xfrm>
        </p:grpSpPr>
        <p:sp>
          <p:nvSpPr>
            <p:cNvPr id="125957" name="Rectangle 5">
              <a:extLst>
                <a:ext uri="{FF2B5EF4-FFF2-40B4-BE49-F238E27FC236}">
                  <a16:creationId xmlns:a16="http://schemas.microsoft.com/office/drawing/2014/main" id="{6C144398-80BA-4ECA-B5F4-4B6D206D007C}"/>
                </a:ext>
              </a:extLst>
            </p:cNvPr>
            <p:cNvSpPr>
              <a:spLocks noChangeArrowheads="1"/>
            </p:cNvSpPr>
            <p:nvPr/>
          </p:nvSpPr>
          <p:spPr bwMode="auto">
            <a:xfrm>
              <a:off x="0" y="0"/>
              <a:ext cx="288" cy="43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25958" name="Group 6">
              <a:extLst>
                <a:ext uri="{FF2B5EF4-FFF2-40B4-BE49-F238E27FC236}">
                  <a16:creationId xmlns:a16="http://schemas.microsoft.com/office/drawing/2014/main" id="{1AE2241A-AE29-415F-90DE-1D54DB034B50}"/>
                </a:ext>
              </a:extLst>
            </p:cNvPr>
            <p:cNvGrpSpPr>
              <a:grpSpLocks/>
            </p:cNvGrpSpPr>
            <p:nvPr/>
          </p:nvGrpSpPr>
          <p:grpSpPr bwMode="auto">
            <a:xfrm>
              <a:off x="-96" y="0"/>
              <a:ext cx="456" cy="4323"/>
              <a:chOff x="-108" y="-3"/>
              <a:chExt cx="456" cy="4323"/>
            </a:xfrm>
          </p:grpSpPr>
          <p:grpSp>
            <p:nvGrpSpPr>
              <p:cNvPr id="125959" name="Group 7">
                <a:extLst>
                  <a:ext uri="{FF2B5EF4-FFF2-40B4-BE49-F238E27FC236}">
                    <a16:creationId xmlns:a16="http://schemas.microsoft.com/office/drawing/2014/main" id="{28D8A3C3-D798-438A-BA3A-E258E7D922F5}"/>
                  </a:ext>
                </a:extLst>
              </p:cNvPr>
              <p:cNvGrpSpPr>
                <a:grpSpLocks/>
              </p:cNvGrpSpPr>
              <p:nvPr/>
            </p:nvGrpSpPr>
            <p:grpSpPr bwMode="auto">
              <a:xfrm>
                <a:off x="-108" y="0"/>
                <a:ext cx="456" cy="4320"/>
                <a:chOff x="-108" y="0"/>
                <a:chExt cx="456" cy="4320"/>
              </a:xfrm>
            </p:grpSpPr>
            <p:sp>
              <p:nvSpPr>
                <p:cNvPr id="125960" name="Rectangle 8">
                  <a:extLst>
                    <a:ext uri="{FF2B5EF4-FFF2-40B4-BE49-F238E27FC236}">
                      <a16:creationId xmlns:a16="http://schemas.microsoft.com/office/drawing/2014/main" id="{B3CB7C15-8651-43FA-8239-B789E4902714}"/>
                    </a:ext>
                  </a:extLst>
                </p:cNvPr>
                <p:cNvSpPr>
                  <a:spLocks noChangeArrowheads="1"/>
                </p:cNvSpPr>
                <p:nvPr/>
              </p:nvSpPr>
              <p:spPr bwMode="auto">
                <a:xfrm>
                  <a:off x="0" y="0"/>
                  <a:ext cx="240" cy="1200"/>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aphicFrame>
              <p:nvGraphicFramePr>
                <p:cNvPr id="125961" name="Object 9">
                  <a:extLst>
                    <a:ext uri="{FF2B5EF4-FFF2-40B4-BE49-F238E27FC236}">
                      <a16:creationId xmlns:a16="http://schemas.microsoft.com/office/drawing/2014/main" id="{AC01FB62-3B90-405E-9D19-093A70404C24}"/>
                    </a:ext>
                  </a:extLst>
                </p:cNvPr>
                <p:cNvGraphicFramePr>
                  <a:graphicFrameLocks noChangeAspect="1"/>
                </p:cNvGraphicFramePr>
                <p:nvPr/>
              </p:nvGraphicFramePr>
              <p:xfrm>
                <a:off x="-108" y="1249"/>
                <a:ext cx="456" cy="215"/>
              </p:xfrm>
              <a:graphic>
                <a:graphicData uri="http://schemas.openxmlformats.org/presentationml/2006/ole">
                  <mc:AlternateContent xmlns:mc="http://schemas.openxmlformats.org/markup-compatibility/2006">
                    <mc:Choice xmlns:v="urn:schemas-microsoft-com:vml" Requires="v">
                      <p:oleObj name="Paket" r:id="rId3" imgW="647640" imgH="485640" progId="Package">
                        <p:embed/>
                      </p:oleObj>
                    </mc:Choice>
                    <mc:Fallback>
                      <p:oleObj name="Paket" r:id="rId3" imgW="647640" imgH="485640" progId="Package">
                        <p:embed/>
                        <p:pic>
                          <p:nvPicPr>
                            <p:cNvPr id="125961" name="Object 9">
                              <a:extLst>
                                <a:ext uri="{FF2B5EF4-FFF2-40B4-BE49-F238E27FC236}">
                                  <a16:creationId xmlns:a16="http://schemas.microsoft.com/office/drawing/2014/main" id="{AC01FB62-3B90-405E-9D19-093A70404C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1372"/>
                            <a:stretch>
                              <a:fillRect/>
                            </a:stretch>
                          </p:blipFill>
                          <p:spPr bwMode="auto">
                            <a:xfrm>
                              <a:off x="-108" y="1249"/>
                              <a:ext cx="456" cy="21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5962" name="Rectangle 10">
                  <a:extLst>
                    <a:ext uri="{FF2B5EF4-FFF2-40B4-BE49-F238E27FC236}">
                      <a16:creationId xmlns:a16="http://schemas.microsoft.com/office/drawing/2014/main" id="{08EC0D33-6607-46D8-AE37-6F0660903FB3}"/>
                    </a:ext>
                  </a:extLst>
                </p:cNvPr>
                <p:cNvSpPr>
                  <a:spLocks noChangeArrowheads="1"/>
                </p:cNvSpPr>
                <p:nvPr/>
              </p:nvSpPr>
              <p:spPr bwMode="auto">
                <a:xfrm>
                  <a:off x="0" y="1488"/>
                  <a:ext cx="240" cy="283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125963" name="Text Box 7">
                <a:extLst>
                  <a:ext uri="{FF2B5EF4-FFF2-40B4-BE49-F238E27FC236}">
                    <a16:creationId xmlns:a16="http://schemas.microsoft.com/office/drawing/2014/main" id="{B0D8F326-680D-403E-9596-647BB442AF50}"/>
                  </a:ext>
                </a:extLst>
              </p:cNvPr>
              <p:cNvSpPr txBox="1">
                <a:spLocks noChangeArrowheads="1"/>
              </p:cNvSpPr>
              <p:nvPr/>
            </p:nvSpPr>
            <p:spPr bwMode="auto">
              <a:xfrm rot="-5400000">
                <a:off x="-1959" y="1956"/>
                <a:ext cx="4130"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altLang="de-DE" sz="1600">
                    <a:latin typeface="Arial Rounded MT Bold" panose="020F0704030504030204" pitchFamily="34" charset="0"/>
                  </a:rPr>
                  <a:t>Univ.-Doz. Dr. Katrin Teubner</a:t>
                </a:r>
                <a:r>
                  <a:rPr lang="de-DE" altLang="de-DE" sz="1600">
                    <a:solidFill>
                      <a:srgbClr val="0000CC"/>
                    </a:solidFill>
                    <a:latin typeface="Arial Rounded MT Bold" panose="020F0704030504030204" pitchFamily="34" charset="0"/>
                  </a:rPr>
                  <a:t>                                  </a:t>
                </a:r>
                <a:r>
                  <a:rPr lang="de-AT" altLang="de-DE" sz="1600">
                    <a:solidFill>
                      <a:srgbClr val="0000CC"/>
                    </a:solidFill>
                    <a:latin typeface="Arial Rounded MT Bold" panose="020F0704030504030204" pitchFamily="34" charset="0"/>
                  </a:rPr>
                  <a:t>www.lakeriver.at</a:t>
                </a:r>
                <a:endParaRPr lang="de-DE" altLang="de-DE" sz="1600">
                  <a:solidFill>
                    <a:srgbClr val="0000CC"/>
                  </a:solidFill>
                  <a:latin typeface="Arial Rounded MT Bold" panose="020F0704030504030204" pitchFamily="34" charset="0"/>
                </a:endParaRPr>
              </a:p>
            </p:txBody>
          </p:sp>
        </p:grpSp>
      </p:grpSp>
      <p:sp>
        <p:nvSpPr>
          <p:cNvPr id="12" name="Textfeld 11">
            <a:extLst>
              <a:ext uri="{FF2B5EF4-FFF2-40B4-BE49-F238E27FC236}">
                <a16:creationId xmlns:a16="http://schemas.microsoft.com/office/drawing/2014/main" id="{626C6A3A-B79A-4DF9-8CBB-D860509A6D2A}"/>
              </a:ext>
            </a:extLst>
          </p:cNvPr>
          <p:cNvSpPr txBox="1"/>
          <p:nvPr/>
        </p:nvSpPr>
        <p:spPr>
          <a:xfrm>
            <a:off x="2032000" y="6488668"/>
            <a:ext cx="2931187" cy="369332"/>
          </a:xfrm>
          <a:prstGeom prst="rect">
            <a:avLst/>
          </a:prstGeom>
          <a:noFill/>
        </p:spPr>
        <p:txBody>
          <a:bodyPr wrap="none" rtlCol="0">
            <a:spAutoFit/>
          </a:bodyPr>
          <a:lstStyle/>
          <a:p>
            <a:r>
              <a:rPr lang="en-GB" dirty="0">
                <a:solidFill>
                  <a:schemeClr val="accent1"/>
                </a:solidFill>
              </a:rPr>
              <a:t>photo from: www.lakeriver.at</a:t>
            </a:r>
          </a:p>
        </p:txBody>
      </p:sp>
      <p:sp>
        <p:nvSpPr>
          <p:cNvPr id="13" name="Text Box 13">
            <a:extLst>
              <a:ext uri="{FF2B5EF4-FFF2-40B4-BE49-F238E27FC236}">
                <a16:creationId xmlns:a16="http://schemas.microsoft.com/office/drawing/2014/main" id="{86BBD110-DC1B-4806-99BF-9C740588D277}"/>
              </a:ext>
            </a:extLst>
          </p:cNvPr>
          <p:cNvSpPr txBox="1">
            <a:spLocks noChangeArrowheads="1"/>
          </p:cNvSpPr>
          <p:nvPr/>
        </p:nvSpPr>
        <p:spPr bwMode="auto">
          <a:xfrm rot="16200000">
            <a:off x="8160913" y="3205862"/>
            <a:ext cx="6532558" cy="44627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de-DE" altLang="de-DE" sz="2300" b="1" dirty="0">
                <a:solidFill>
                  <a:schemeClr val="bg2">
                    <a:lumMod val="90000"/>
                  </a:schemeClr>
                </a:solidFill>
                <a:latin typeface="Courier New" panose="02070309020205020404" pitchFamily="49" charset="0"/>
              </a:rPr>
              <a:t>Alte Donau, urban </a:t>
            </a:r>
            <a:r>
              <a:rPr lang="de-DE" altLang="de-DE" sz="2300" b="1" dirty="0" err="1">
                <a:solidFill>
                  <a:schemeClr val="bg2">
                    <a:lumMod val="90000"/>
                  </a:schemeClr>
                </a:solidFill>
                <a:latin typeface="Courier New" panose="02070309020205020404" pitchFamily="49" charset="0"/>
              </a:rPr>
              <a:t>oxbow</a:t>
            </a:r>
            <a:r>
              <a:rPr lang="de-DE" altLang="de-DE" sz="2300" b="1" dirty="0">
                <a:solidFill>
                  <a:schemeClr val="bg2">
                    <a:lumMod val="90000"/>
                  </a:schemeClr>
                </a:solidFill>
                <a:latin typeface="Courier New" panose="02070309020205020404" pitchFamily="49" charset="0"/>
              </a:rPr>
              <a:t> </a:t>
            </a:r>
            <a:r>
              <a:rPr lang="de-DE" altLang="de-DE" sz="2300" b="1" dirty="0" err="1">
                <a:solidFill>
                  <a:schemeClr val="bg2">
                    <a:lumMod val="90000"/>
                  </a:schemeClr>
                </a:solidFill>
                <a:latin typeface="Courier New" panose="02070309020205020404" pitchFamily="49" charset="0"/>
              </a:rPr>
              <a:t>lake</a:t>
            </a:r>
            <a:r>
              <a:rPr lang="de-DE" altLang="de-DE" sz="2300" b="1" dirty="0">
                <a:solidFill>
                  <a:schemeClr val="bg2">
                    <a:lumMod val="90000"/>
                  </a:schemeClr>
                </a:solidFill>
                <a:latin typeface="Courier New" panose="02070309020205020404" pitchFamily="49" charset="0"/>
              </a:rPr>
              <a:t>, Vienna</a:t>
            </a:r>
          </a:p>
        </p:txBody>
      </p:sp>
    </p:spTree>
    <p:extLst>
      <p:ext uri="{BB962C8B-B14F-4D97-AF65-F5344CB8AC3E}">
        <p14:creationId xmlns:p14="http://schemas.microsoft.com/office/powerpoint/2010/main" val="3844998455"/>
      </p:ext>
    </p:extLst>
  </p:cSld>
  <p:clrMapOvr>
    <a:masterClrMapping/>
  </p:clrMapOvr>
  <p:transition>
    <p:dissolv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12" descr="G:\0-ProvisSolangCompBeimNorbert\Vortrag_Wien\b3-MeineFotosVonMeinerHomepage\Auswahl_f_Vortrag\TAlteDonau10L.jpg">
            <a:extLst>
              <a:ext uri="{FF2B5EF4-FFF2-40B4-BE49-F238E27FC236}">
                <a16:creationId xmlns:a16="http://schemas.microsoft.com/office/drawing/2014/main" id="{6B0BD8E5-D473-46D2-ADC7-59A31AA7EE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35" t="694" r="9343" b="8519"/>
          <a:stretch>
            <a:fillRect/>
          </a:stretch>
        </p:blipFill>
        <p:spPr bwMode="auto">
          <a:xfrm>
            <a:off x="1752600" y="0"/>
            <a:ext cx="8915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6740" name="Group 4">
            <a:extLst>
              <a:ext uri="{FF2B5EF4-FFF2-40B4-BE49-F238E27FC236}">
                <a16:creationId xmlns:a16="http://schemas.microsoft.com/office/drawing/2014/main" id="{649F66A5-3ABE-4832-98F4-33D2B6BF0B64}"/>
              </a:ext>
            </a:extLst>
          </p:cNvPr>
          <p:cNvGrpSpPr>
            <a:grpSpLocks/>
          </p:cNvGrpSpPr>
          <p:nvPr/>
        </p:nvGrpSpPr>
        <p:grpSpPr bwMode="auto">
          <a:xfrm>
            <a:off x="1371600" y="1"/>
            <a:ext cx="723900" cy="6862763"/>
            <a:chOff x="-96" y="0"/>
            <a:chExt cx="456" cy="4323"/>
          </a:xfrm>
        </p:grpSpPr>
        <p:sp>
          <p:nvSpPr>
            <p:cNvPr id="116741" name="Rectangle 5">
              <a:extLst>
                <a:ext uri="{FF2B5EF4-FFF2-40B4-BE49-F238E27FC236}">
                  <a16:creationId xmlns:a16="http://schemas.microsoft.com/office/drawing/2014/main" id="{080F06B2-C1BE-4DED-822A-BFE99B22635B}"/>
                </a:ext>
              </a:extLst>
            </p:cNvPr>
            <p:cNvSpPr>
              <a:spLocks noChangeArrowheads="1"/>
            </p:cNvSpPr>
            <p:nvPr/>
          </p:nvSpPr>
          <p:spPr bwMode="auto">
            <a:xfrm>
              <a:off x="0" y="0"/>
              <a:ext cx="288" cy="43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16742" name="Group 6">
              <a:extLst>
                <a:ext uri="{FF2B5EF4-FFF2-40B4-BE49-F238E27FC236}">
                  <a16:creationId xmlns:a16="http://schemas.microsoft.com/office/drawing/2014/main" id="{68217E57-64FE-400E-8095-177208AF5D48}"/>
                </a:ext>
              </a:extLst>
            </p:cNvPr>
            <p:cNvGrpSpPr>
              <a:grpSpLocks/>
            </p:cNvGrpSpPr>
            <p:nvPr/>
          </p:nvGrpSpPr>
          <p:grpSpPr bwMode="auto">
            <a:xfrm>
              <a:off x="-96" y="0"/>
              <a:ext cx="456" cy="4323"/>
              <a:chOff x="-108" y="-3"/>
              <a:chExt cx="456" cy="4323"/>
            </a:xfrm>
          </p:grpSpPr>
          <p:grpSp>
            <p:nvGrpSpPr>
              <p:cNvPr id="116743" name="Group 7">
                <a:extLst>
                  <a:ext uri="{FF2B5EF4-FFF2-40B4-BE49-F238E27FC236}">
                    <a16:creationId xmlns:a16="http://schemas.microsoft.com/office/drawing/2014/main" id="{D30EF231-083C-4E08-BF7D-06F2D19B9A4D}"/>
                  </a:ext>
                </a:extLst>
              </p:cNvPr>
              <p:cNvGrpSpPr>
                <a:grpSpLocks/>
              </p:cNvGrpSpPr>
              <p:nvPr/>
            </p:nvGrpSpPr>
            <p:grpSpPr bwMode="auto">
              <a:xfrm>
                <a:off x="-108" y="0"/>
                <a:ext cx="456" cy="4320"/>
                <a:chOff x="-108" y="0"/>
                <a:chExt cx="456" cy="4320"/>
              </a:xfrm>
            </p:grpSpPr>
            <p:sp>
              <p:nvSpPr>
                <p:cNvPr id="116744" name="Rectangle 8">
                  <a:extLst>
                    <a:ext uri="{FF2B5EF4-FFF2-40B4-BE49-F238E27FC236}">
                      <a16:creationId xmlns:a16="http://schemas.microsoft.com/office/drawing/2014/main" id="{5B1E61D3-273F-4023-B672-51913951886E}"/>
                    </a:ext>
                  </a:extLst>
                </p:cNvPr>
                <p:cNvSpPr>
                  <a:spLocks noChangeArrowheads="1"/>
                </p:cNvSpPr>
                <p:nvPr/>
              </p:nvSpPr>
              <p:spPr bwMode="auto">
                <a:xfrm>
                  <a:off x="0" y="0"/>
                  <a:ext cx="240" cy="1200"/>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aphicFrame>
              <p:nvGraphicFramePr>
                <p:cNvPr id="116745" name="Object 9">
                  <a:extLst>
                    <a:ext uri="{FF2B5EF4-FFF2-40B4-BE49-F238E27FC236}">
                      <a16:creationId xmlns:a16="http://schemas.microsoft.com/office/drawing/2014/main" id="{9A286703-E5DA-4325-8195-A1DE309349E1}"/>
                    </a:ext>
                  </a:extLst>
                </p:cNvPr>
                <p:cNvGraphicFramePr>
                  <a:graphicFrameLocks noChangeAspect="1"/>
                </p:cNvGraphicFramePr>
                <p:nvPr/>
              </p:nvGraphicFramePr>
              <p:xfrm>
                <a:off x="-108" y="1249"/>
                <a:ext cx="456" cy="215"/>
              </p:xfrm>
              <a:graphic>
                <a:graphicData uri="http://schemas.openxmlformats.org/presentationml/2006/ole">
                  <mc:AlternateContent xmlns:mc="http://schemas.openxmlformats.org/markup-compatibility/2006">
                    <mc:Choice xmlns:v="urn:schemas-microsoft-com:vml" Requires="v">
                      <p:oleObj name="Paket" r:id="rId3" imgW="647640" imgH="485640" progId="Package">
                        <p:embed/>
                      </p:oleObj>
                    </mc:Choice>
                    <mc:Fallback>
                      <p:oleObj name="Paket" r:id="rId3" imgW="647640" imgH="485640" progId="Package">
                        <p:embed/>
                        <p:pic>
                          <p:nvPicPr>
                            <p:cNvPr id="116745" name="Object 9">
                              <a:extLst>
                                <a:ext uri="{FF2B5EF4-FFF2-40B4-BE49-F238E27FC236}">
                                  <a16:creationId xmlns:a16="http://schemas.microsoft.com/office/drawing/2014/main" id="{9A286703-E5DA-4325-8195-A1DE309349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1372"/>
                            <a:stretch>
                              <a:fillRect/>
                            </a:stretch>
                          </p:blipFill>
                          <p:spPr bwMode="auto">
                            <a:xfrm>
                              <a:off x="-108" y="1249"/>
                              <a:ext cx="456" cy="21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6746" name="Rectangle 10">
                  <a:extLst>
                    <a:ext uri="{FF2B5EF4-FFF2-40B4-BE49-F238E27FC236}">
                      <a16:creationId xmlns:a16="http://schemas.microsoft.com/office/drawing/2014/main" id="{7E0938D1-D04F-4AB8-B785-42D2AC789BDE}"/>
                    </a:ext>
                  </a:extLst>
                </p:cNvPr>
                <p:cNvSpPr>
                  <a:spLocks noChangeArrowheads="1"/>
                </p:cNvSpPr>
                <p:nvPr/>
              </p:nvSpPr>
              <p:spPr bwMode="auto">
                <a:xfrm>
                  <a:off x="0" y="1488"/>
                  <a:ext cx="240" cy="283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116747" name="Text Box 7">
                <a:extLst>
                  <a:ext uri="{FF2B5EF4-FFF2-40B4-BE49-F238E27FC236}">
                    <a16:creationId xmlns:a16="http://schemas.microsoft.com/office/drawing/2014/main" id="{F8718945-7011-4963-917E-190372AB8D6C}"/>
                  </a:ext>
                </a:extLst>
              </p:cNvPr>
              <p:cNvSpPr txBox="1">
                <a:spLocks noChangeArrowheads="1"/>
              </p:cNvSpPr>
              <p:nvPr/>
            </p:nvSpPr>
            <p:spPr bwMode="auto">
              <a:xfrm rot="-5400000">
                <a:off x="-1959" y="1956"/>
                <a:ext cx="4130"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altLang="de-DE" sz="1600">
                    <a:latin typeface="Arial Rounded MT Bold" panose="020F0704030504030204" pitchFamily="34" charset="0"/>
                  </a:rPr>
                  <a:t>Univ.-Doz. Dr. Katrin Teubner</a:t>
                </a:r>
                <a:r>
                  <a:rPr lang="de-DE" altLang="de-DE" sz="1600">
                    <a:solidFill>
                      <a:srgbClr val="0000CC"/>
                    </a:solidFill>
                    <a:latin typeface="Arial Rounded MT Bold" panose="020F0704030504030204" pitchFamily="34" charset="0"/>
                  </a:rPr>
                  <a:t>                                  </a:t>
                </a:r>
                <a:r>
                  <a:rPr lang="de-AT" altLang="de-DE" sz="1600">
                    <a:solidFill>
                      <a:srgbClr val="0000CC"/>
                    </a:solidFill>
                    <a:latin typeface="Arial Rounded MT Bold" panose="020F0704030504030204" pitchFamily="34" charset="0"/>
                  </a:rPr>
                  <a:t>www.lakeriver.at</a:t>
                </a:r>
                <a:endParaRPr lang="de-DE" altLang="de-DE" sz="1600">
                  <a:solidFill>
                    <a:srgbClr val="0000CC"/>
                  </a:solidFill>
                  <a:latin typeface="Arial Rounded MT Bold" panose="020F0704030504030204" pitchFamily="34" charset="0"/>
                </a:endParaRPr>
              </a:p>
            </p:txBody>
          </p:sp>
        </p:grpSp>
      </p:grpSp>
      <p:sp>
        <p:nvSpPr>
          <p:cNvPr id="12" name="Textfeld 11">
            <a:extLst>
              <a:ext uri="{FF2B5EF4-FFF2-40B4-BE49-F238E27FC236}">
                <a16:creationId xmlns:a16="http://schemas.microsoft.com/office/drawing/2014/main" id="{74C6A897-1C6C-47C7-9E4C-4C1BEA06D2F3}"/>
              </a:ext>
            </a:extLst>
          </p:cNvPr>
          <p:cNvSpPr txBox="1"/>
          <p:nvPr/>
        </p:nvSpPr>
        <p:spPr>
          <a:xfrm>
            <a:off x="2032000" y="6488668"/>
            <a:ext cx="2931187" cy="369332"/>
          </a:xfrm>
          <a:prstGeom prst="rect">
            <a:avLst/>
          </a:prstGeom>
          <a:noFill/>
        </p:spPr>
        <p:txBody>
          <a:bodyPr wrap="none" rtlCol="0">
            <a:spAutoFit/>
          </a:bodyPr>
          <a:lstStyle/>
          <a:p>
            <a:r>
              <a:rPr lang="en-GB" dirty="0">
                <a:solidFill>
                  <a:schemeClr val="accent1"/>
                </a:solidFill>
              </a:rPr>
              <a:t>photo from: www.lakeriver.at</a:t>
            </a:r>
          </a:p>
        </p:txBody>
      </p:sp>
      <p:sp>
        <p:nvSpPr>
          <p:cNvPr id="13" name="Text Box 13">
            <a:extLst>
              <a:ext uri="{FF2B5EF4-FFF2-40B4-BE49-F238E27FC236}">
                <a16:creationId xmlns:a16="http://schemas.microsoft.com/office/drawing/2014/main" id="{9C0EBA65-74E7-451B-A616-C7893A4C274E}"/>
              </a:ext>
            </a:extLst>
          </p:cNvPr>
          <p:cNvSpPr txBox="1">
            <a:spLocks noChangeArrowheads="1"/>
          </p:cNvSpPr>
          <p:nvPr/>
        </p:nvSpPr>
        <p:spPr bwMode="auto">
          <a:xfrm rot="16200000">
            <a:off x="8160913" y="3205862"/>
            <a:ext cx="6532558" cy="44627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de-DE" altLang="de-DE" sz="2300" b="1" dirty="0">
                <a:solidFill>
                  <a:schemeClr val="bg2">
                    <a:lumMod val="90000"/>
                  </a:schemeClr>
                </a:solidFill>
                <a:latin typeface="Courier New" panose="02070309020205020404" pitchFamily="49" charset="0"/>
              </a:rPr>
              <a:t>Alte Donau, urban </a:t>
            </a:r>
            <a:r>
              <a:rPr lang="de-DE" altLang="de-DE" sz="2300" b="1" dirty="0" err="1">
                <a:solidFill>
                  <a:schemeClr val="bg2">
                    <a:lumMod val="90000"/>
                  </a:schemeClr>
                </a:solidFill>
                <a:latin typeface="Courier New" panose="02070309020205020404" pitchFamily="49" charset="0"/>
              </a:rPr>
              <a:t>oxbow</a:t>
            </a:r>
            <a:r>
              <a:rPr lang="de-DE" altLang="de-DE" sz="2300" b="1" dirty="0">
                <a:solidFill>
                  <a:schemeClr val="bg2">
                    <a:lumMod val="90000"/>
                  </a:schemeClr>
                </a:solidFill>
                <a:latin typeface="Courier New" panose="02070309020205020404" pitchFamily="49" charset="0"/>
              </a:rPr>
              <a:t> </a:t>
            </a:r>
            <a:r>
              <a:rPr lang="de-DE" altLang="de-DE" sz="2300" b="1" dirty="0" err="1">
                <a:solidFill>
                  <a:schemeClr val="bg2">
                    <a:lumMod val="90000"/>
                  </a:schemeClr>
                </a:solidFill>
                <a:latin typeface="Courier New" panose="02070309020205020404" pitchFamily="49" charset="0"/>
              </a:rPr>
              <a:t>lake</a:t>
            </a:r>
            <a:r>
              <a:rPr lang="de-DE" altLang="de-DE" sz="2300" b="1" dirty="0">
                <a:solidFill>
                  <a:schemeClr val="bg2">
                    <a:lumMod val="90000"/>
                  </a:schemeClr>
                </a:solidFill>
                <a:latin typeface="Courier New" panose="02070309020205020404" pitchFamily="49" charset="0"/>
              </a:rPr>
              <a:t>, Vienna</a:t>
            </a:r>
          </a:p>
        </p:txBody>
      </p:sp>
    </p:spTree>
    <p:extLst>
      <p:ext uri="{BB962C8B-B14F-4D97-AF65-F5344CB8AC3E}">
        <p14:creationId xmlns:p14="http://schemas.microsoft.com/office/powerpoint/2010/main" val="657510443"/>
      </p:ext>
    </p:extLst>
  </p:cSld>
  <p:clrMapOvr>
    <a:masterClrMapping/>
  </p:clrMapOvr>
  <p:transition>
    <p:dissolv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12" descr="G:\0-ProvisSolangCompBeimNorbert\Vortrag_Wien\b3-MeineFotosVonMeinerHomepage\Auswahl_f_Vortrag\TitelBild_f_Folien\AlteDonau37.jpg">
            <a:extLst>
              <a:ext uri="{FF2B5EF4-FFF2-40B4-BE49-F238E27FC236}">
                <a16:creationId xmlns:a16="http://schemas.microsoft.com/office/drawing/2014/main" id="{B70D6CFC-3993-4918-B227-653519E49F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14" t="417" r="9138" b="6250"/>
          <a:stretch>
            <a:fillRect/>
          </a:stretch>
        </p:blipFill>
        <p:spPr bwMode="auto">
          <a:xfrm>
            <a:off x="1981200" y="1"/>
            <a:ext cx="8686800"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5716" name="Group 4">
            <a:extLst>
              <a:ext uri="{FF2B5EF4-FFF2-40B4-BE49-F238E27FC236}">
                <a16:creationId xmlns:a16="http://schemas.microsoft.com/office/drawing/2014/main" id="{C5EE7EA6-934A-4F82-928B-15BAFF850D67}"/>
              </a:ext>
            </a:extLst>
          </p:cNvPr>
          <p:cNvGrpSpPr>
            <a:grpSpLocks/>
          </p:cNvGrpSpPr>
          <p:nvPr/>
        </p:nvGrpSpPr>
        <p:grpSpPr bwMode="auto">
          <a:xfrm>
            <a:off x="1371600" y="1"/>
            <a:ext cx="723900" cy="6862763"/>
            <a:chOff x="-96" y="0"/>
            <a:chExt cx="456" cy="4323"/>
          </a:xfrm>
        </p:grpSpPr>
        <p:sp>
          <p:nvSpPr>
            <p:cNvPr id="115717" name="Rectangle 5">
              <a:extLst>
                <a:ext uri="{FF2B5EF4-FFF2-40B4-BE49-F238E27FC236}">
                  <a16:creationId xmlns:a16="http://schemas.microsoft.com/office/drawing/2014/main" id="{B7F68540-BA98-48BE-986E-D555875C81D8}"/>
                </a:ext>
              </a:extLst>
            </p:cNvPr>
            <p:cNvSpPr>
              <a:spLocks noChangeArrowheads="1"/>
            </p:cNvSpPr>
            <p:nvPr/>
          </p:nvSpPr>
          <p:spPr bwMode="auto">
            <a:xfrm>
              <a:off x="0" y="0"/>
              <a:ext cx="288" cy="43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15718" name="Group 6">
              <a:extLst>
                <a:ext uri="{FF2B5EF4-FFF2-40B4-BE49-F238E27FC236}">
                  <a16:creationId xmlns:a16="http://schemas.microsoft.com/office/drawing/2014/main" id="{B73EA355-92E2-405D-AD50-DF8A60DC744A}"/>
                </a:ext>
              </a:extLst>
            </p:cNvPr>
            <p:cNvGrpSpPr>
              <a:grpSpLocks/>
            </p:cNvGrpSpPr>
            <p:nvPr/>
          </p:nvGrpSpPr>
          <p:grpSpPr bwMode="auto">
            <a:xfrm>
              <a:off x="-96" y="0"/>
              <a:ext cx="456" cy="4323"/>
              <a:chOff x="-108" y="-3"/>
              <a:chExt cx="456" cy="4323"/>
            </a:xfrm>
          </p:grpSpPr>
          <p:grpSp>
            <p:nvGrpSpPr>
              <p:cNvPr id="115719" name="Group 7">
                <a:extLst>
                  <a:ext uri="{FF2B5EF4-FFF2-40B4-BE49-F238E27FC236}">
                    <a16:creationId xmlns:a16="http://schemas.microsoft.com/office/drawing/2014/main" id="{067340F4-F85D-4B6C-A363-966110E92530}"/>
                  </a:ext>
                </a:extLst>
              </p:cNvPr>
              <p:cNvGrpSpPr>
                <a:grpSpLocks/>
              </p:cNvGrpSpPr>
              <p:nvPr/>
            </p:nvGrpSpPr>
            <p:grpSpPr bwMode="auto">
              <a:xfrm>
                <a:off x="-108" y="0"/>
                <a:ext cx="456" cy="4320"/>
                <a:chOff x="-108" y="0"/>
                <a:chExt cx="456" cy="4320"/>
              </a:xfrm>
            </p:grpSpPr>
            <p:sp>
              <p:nvSpPr>
                <p:cNvPr id="115720" name="Rectangle 8">
                  <a:extLst>
                    <a:ext uri="{FF2B5EF4-FFF2-40B4-BE49-F238E27FC236}">
                      <a16:creationId xmlns:a16="http://schemas.microsoft.com/office/drawing/2014/main" id="{A3E8F9EF-E0C2-48CD-855D-F5385432805B}"/>
                    </a:ext>
                  </a:extLst>
                </p:cNvPr>
                <p:cNvSpPr>
                  <a:spLocks noChangeArrowheads="1"/>
                </p:cNvSpPr>
                <p:nvPr/>
              </p:nvSpPr>
              <p:spPr bwMode="auto">
                <a:xfrm>
                  <a:off x="0" y="0"/>
                  <a:ext cx="240" cy="1200"/>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aphicFrame>
              <p:nvGraphicFramePr>
                <p:cNvPr id="115721" name="Object 9">
                  <a:extLst>
                    <a:ext uri="{FF2B5EF4-FFF2-40B4-BE49-F238E27FC236}">
                      <a16:creationId xmlns:a16="http://schemas.microsoft.com/office/drawing/2014/main" id="{A137A794-140D-49AC-929F-5CC70435A3DA}"/>
                    </a:ext>
                  </a:extLst>
                </p:cNvPr>
                <p:cNvGraphicFramePr>
                  <a:graphicFrameLocks noChangeAspect="1"/>
                </p:cNvGraphicFramePr>
                <p:nvPr/>
              </p:nvGraphicFramePr>
              <p:xfrm>
                <a:off x="-108" y="1249"/>
                <a:ext cx="456" cy="215"/>
              </p:xfrm>
              <a:graphic>
                <a:graphicData uri="http://schemas.openxmlformats.org/presentationml/2006/ole">
                  <mc:AlternateContent xmlns:mc="http://schemas.openxmlformats.org/markup-compatibility/2006">
                    <mc:Choice xmlns:v="urn:schemas-microsoft-com:vml" Requires="v">
                      <p:oleObj name="Paket" r:id="rId3" imgW="647640" imgH="485640" progId="Package">
                        <p:embed/>
                      </p:oleObj>
                    </mc:Choice>
                    <mc:Fallback>
                      <p:oleObj name="Paket" r:id="rId3" imgW="647640" imgH="485640" progId="Package">
                        <p:embed/>
                        <p:pic>
                          <p:nvPicPr>
                            <p:cNvPr id="115721" name="Object 9">
                              <a:extLst>
                                <a:ext uri="{FF2B5EF4-FFF2-40B4-BE49-F238E27FC236}">
                                  <a16:creationId xmlns:a16="http://schemas.microsoft.com/office/drawing/2014/main" id="{A137A794-140D-49AC-929F-5CC70435A3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1372"/>
                            <a:stretch>
                              <a:fillRect/>
                            </a:stretch>
                          </p:blipFill>
                          <p:spPr bwMode="auto">
                            <a:xfrm>
                              <a:off x="-108" y="1249"/>
                              <a:ext cx="456" cy="21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5722" name="Rectangle 10">
                  <a:extLst>
                    <a:ext uri="{FF2B5EF4-FFF2-40B4-BE49-F238E27FC236}">
                      <a16:creationId xmlns:a16="http://schemas.microsoft.com/office/drawing/2014/main" id="{AE70F4A7-CB9E-4A30-B825-F1E6A5F654A8}"/>
                    </a:ext>
                  </a:extLst>
                </p:cNvPr>
                <p:cNvSpPr>
                  <a:spLocks noChangeArrowheads="1"/>
                </p:cNvSpPr>
                <p:nvPr/>
              </p:nvSpPr>
              <p:spPr bwMode="auto">
                <a:xfrm>
                  <a:off x="0" y="1488"/>
                  <a:ext cx="240" cy="283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115723" name="Text Box 7">
                <a:extLst>
                  <a:ext uri="{FF2B5EF4-FFF2-40B4-BE49-F238E27FC236}">
                    <a16:creationId xmlns:a16="http://schemas.microsoft.com/office/drawing/2014/main" id="{39F6F09E-08B7-4EA9-8477-5DDF57D9A57A}"/>
                  </a:ext>
                </a:extLst>
              </p:cNvPr>
              <p:cNvSpPr txBox="1">
                <a:spLocks noChangeArrowheads="1"/>
              </p:cNvSpPr>
              <p:nvPr/>
            </p:nvSpPr>
            <p:spPr bwMode="auto">
              <a:xfrm rot="-5400000">
                <a:off x="-1959" y="1956"/>
                <a:ext cx="4130"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altLang="de-DE" sz="1600">
                    <a:latin typeface="Arial Rounded MT Bold" panose="020F0704030504030204" pitchFamily="34" charset="0"/>
                  </a:rPr>
                  <a:t>Univ.-Doz. Dr. Katrin Teubner</a:t>
                </a:r>
                <a:r>
                  <a:rPr lang="de-DE" altLang="de-DE" sz="1600">
                    <a:solidFill>
                      <a:srgbClr val="0000CC"/>
                    </a:solidFill>
                    <a:latin typeface="Arial Rounded MT Bold" panose="020F0704030504030204" pitchFamily="34" charset="0"/>
                  </a:rPr>
                  <a:t>                                  </a:t>
                </a:r>
                <a:r>
                  <a:rPr lang="de-AT" altLang="de-DE" sz="1600">
                    <a:solidFill>
                      <a:srgbClr val="0000CC"/>
                    </a:solidFill>
                    <a:latin typeface="Arial Rounded MT Bold" panose="020F0704030504030204" pitchFamily="34" charset="0"/>
                  </a:rPr>
                  <a:t>www.lakeriver.at</a:t>
                </a:r>
                <a:endParaRPr lang="de-DE" altLang="de-DE" sz="1600">
                  <a:solidFill>
                    <a:srgbClr val="0000CC"/>
                  </a:solidFill>
                  <a:latin typeface="Arial Rounded MT Bold" panose="020F0704030504030204" pitchFamily="34" charset="0"/>
                </a:endParaRPr>
              </a:p>
            </p:txBody>
          </p:sp>
        </p:grpSp>
      </p:grpSp>
      <p:sp>
        <p:nvSpPr>
          <p:cNvPr id="12" name="Textfeld 11">
            <a:extLst>
              <a:ext uri="{FF2B5EF4-FFF2-40B4-BE49-F238E27FC236}">
                <a16:creationId xmlns:a16="http://schemas.microsoft.com/office/drawing/2014/main" id="{DB9DAE1C-D27E-4938-84BE-A6C8A0CCAE03}"/>
              </a:ext>
            </a:extLst>
          </p:cNvPr>
          <p:cNvSpPr txBox="1"/>
          <p:nvPr/>
        </p:nvSpPr>
        <p:spPr>
          <a:xfrm>
            <a:off x="2032000" y="6488668"/>
            <a:ext cx="2931187" cy="369332"/>
          </a:xfrm>
          <a:prstGeom prst="rect">
            <a:avLst/>
          </a:prstGeom>
          <a:noFill/>
        </p:spPr>
        <p:txBody>
          <a:bodyPr wrap="none" rtlCol="0">
            <a:spAutoFit/>
          </a:bodyPr>
          <a:lstStyle/>
          <a:p>
            <a:r>
              <a:rPr lang="en-GB" dirty="0">
                <a:solidFill>
                  <a:schemeClr val="accent1"/>
                </a:solidFill>
              </a:rPr>
              <a:t>photo from: www.lakeriver.at</a:t>
            </a:r>
          </a:p>
        </p:txBody>
      </p:sp>
      <p:sp>
        <p:nvSpPr>
          <p:cNvPr id="13" name="Text Box 13">
            <a:extLst>
              <a:ext uri="{FF2B5EF4-FFF2-40B4-BE49-F238E27FC236}">
                <a16:creationId xmlns:a16="http://schemas.microsoft.com/office/drawing/2014/main" id="{A887E172-203D-4235-901A-100C70089D1F}"/>
              </a:ext>
            </a:extLst>
          </p:cNvPr>
          <p:cNvSpPr txBox="1">
            <a:spLocks noChangeArrowheads="1"/>
          </p:cNvSpPr>
          <p:nvPr/>
        </p:nvSpPr>
        <p:spPr bwMode="auto">
          <a:xfrm rot="16200000">
            <a:off x="8160913" y="3205862"/>
            <a:ext cx="6532558" cy="44627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de-DE" altLang="de-DE" sz="2300" b="1" dirty="0">
                <a:solidFill>
                  <a:schemeClr val="bg2">
                    <a:lumMod val="90000"/>
                  </a:schemeClr>
                </a:solidFill>
                <a:latin typeface="Courier New" panose="02070309020205020404" pitchFamily="49" charset="0"/>
              </a:rPr>
              <a:t>Alte Donau, urban </a:t>
            </a:r>
            <a:r>
              <a:rPr lang="de-DE" altLang="de-DE" sz="2300" b="1" dirty="0" err="1">
                <a:solidFill>
                  <a:schemeClr val="bg2">
                    <a:lumMod val="90000"/>
                  </a:schemeClr>
                </a:solidFill>
                <a:latin typeface="Courier New" panose="02070309020205020404" pitchFamily="49" charset="0"/>
              </a:rPr>
              <a:t>oxbow</a:t>
            </a:r>
            <a:r>
              <a:rPr lang="de-DE" altLang="de-DE" sz="2300" b="1" dirty="0">
                <a:solidFill>
                  <a:schemeClr val="bg2">
                    <a:lumMod val="90000"/>
                  </a:schemeClr>
                </a:solidFill>
                <a:latin typeface="Courier New" panose="02070309020205020404" pitchFamily="49" charset="0"/>
              </a:rPr>
              <a:t> </a:t>
            </a:r>
            <a:r>
              <a:rPr lang="de-DE" altLang="de-DE" sz="2300" b="1" dirty="0" err="1">
                <a:solidFill>
                  <a:schemeClr val="bg2">
                    <a:lumMod val="90000"/>
                  </a:schemeClr>
                </a:solidFill>
                <a:latin typeface="Courier New" panose="02070309020205020404" pitchFamily="49" charset="0"/>
              </a:rPr>
              <a:t>lake</a:t>
            </a:r>
            <a:r>
              <a:rPr lang="de-DE" altLang="de-DE" sz="2300" b="1" dirty="0">
                <a:solidFill>
                  <a:schemeClr val="bg2">
                    <a:lumMod val="90000"/>
                  </a:schemeClr>
                </a:solidFill>
                <a:latin typeface="Courier New" panose="02070309020205020404" pitchFamily="49" charset="0"/>
              </a:rPr>
              <a:t>, Vienna</a:t>
            </a:r>
          </a:p>
        </p:txBody>
      </p:sp>
    </p:spTree>
    <p:extLst>
      <p:ext uri="{BB962C8B-B14F-4D97-AF65-F5344CB8AC3E}">
        <p14:creationId xmlns:p14="http://schemas.microsoft.com/office/powerpoint/2010/main" val="751547387"/>
      </p:ext>
    </p:extLst>
  </p:cSld>
  <p:clrMapOvr>
    <a:masterClrMapping/>
  </p:clrMapOvr>
  <p:transition>
    <p:dissolv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9" descr="C:\PowerPointSammlg-Jan09-NE-MA-PY\G-x1-2017_Vortrag_UniWien\b3-MeineFotosVonMeinerHomepage\T_L-m\TAlteDonau17L.jpg">
            <a:extLst>
              <a:ext uri="{FF2B5EF4-FFF2-40B4-BE49-F238E27FC236}">
                <a16:creationId xmlns:a16="http://schemas.microsoft.com/office/drawing/2014/main" id="{977B5D97-CF08-43CF-A108-58D2315520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397" t="2269" r="2240" b="21274"/>
          <a:stretch>
            <a:fillRect/>
          </a:stretch>
        </p:blipFill>
        <p:spPr bwMode="auto">
          <a:xfrm>
            <a:off x="1524000" y="0"/>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6137" name="Group 9">
            <a:extLst>
              <a:ext uri="{FF2B5EF4-FFF2-40B4-BE49-F238E27FC236}">
                <a16:creationId xmlns:a16="http://schemas.microsoft.com/office/drawing/2014/main" id="{01F3490C-EF2B-41EB-A564-2F8FB28F47B3}"/>
              </a:ext>
            </a:extLst>
          </p:cNvPr>
          <p:cNvGrpSpPr>
            <a:grpSpLocks/>
          </p:cNvGrpSpPr>
          <p:nvPr/>
        </p:nvGrpSpPr>
        <p:grpSpPr bwMode="auto">
          <a:xfrm>
            <a:off x="1371600" y="1"/>
            <a:ext cx="723900" cy="6862763"/>
            <a:chOff x="-96" y="0"/>
            <a:chExt cx="456" cy="4323"/>
          </a:xfrm>
        </p:grpSpPr>
        <p:sp>
          <p:nvSpPr>
            <p:cNvPr id="176138" name="Rectangle 10">
              <a:extLst>
                <a:ext uri="{FF2B5EF4-FFF2-40B4-BE49-F238E27FC236}">
                  <a16:creationId xmlns:a16="http://schemas.microsoft.com/office/drawing/2014/main" id="{9266EAF1-FC4B-4674-92E7-43071D51A249}"/>
                </a:ext>
              </a:extLst>
            </p:cNvPr>
            <p:cNvSpPr>
              <a:spLocks noChangeArrowheads="1"/>
            </p:cNvSpPr>
            <p:nvPr/>
          </p:nvSpPr>
          <p:spPr bwMode="auto">
            <a:xfrm>
              <a:off x="0" y="0"/>
              <a:ext cx="288" cy="43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76139" name="Group 11">
              <a:extLst>
                <a:ext uri="{FF2B5EF4-FFF2-40B4-BE49-F238E27FC236}">
                  <a16:creationId xmlns:a16="http://schemas.microsoft.com/office/drawing/2014/main" id="{03F63DA9-7D11-402E-8031-36F8F7B75E87}"/>
                </a:ext>
              </a:extLst>
            </p:cNvPr>
            <p:cNvGrpSpPr>
              <a:grpSpLocks/>
            </p:cNvGrpSpPr>
            <p:nvPr/>
          </p:nvGrpSpPr>
          <p:grpSpPr bwMode="auto">
            <a:xfrm>
              <a:off x="-96" y="0"/>
              <a:ext cx="456" cy="4323"/>
              <a:chOff x="-108" y="-3"/>
              <a:chExt cx="456" cy="4323"/>
            </a:xfrm>
          </p:grpSpPr>
          <p:grpSp>
            <p:nvGrpSpPr>
              <p:cNvPr id="176140" name="Group 12">
                <a:extLst>
                  <a:ext uri="{FF2B5EF4-FFF2-40B4-BE49-F238E27FC236}">
                    <a16:creationId xmlns:a16="http://schemas.microsoft.com/office/drawing/2014/main" id="{359C4F1D-B01B-4FCA-BB22-CAC964FE86F1}"/>
                  </a:ext>
                </a:extLst>
              </p:cNvPr>
              <p:cNvGrpSpPr>
                <a:grpSpLocks/>
              </p:cNvGrpSpPr>
              <p:nvPr/>
            </p:nvGrpSpPr>
            <p:grpSpPr bwMode="auto">
              <a:xfrm>
                <a:off x="-108" y="0"/>
                <a:ext cx="456" cy="4320"/>
                <a:chOff x="-108" y="0"/>
                <a:chExt cx="456" cy="4320"/>
              </a:xfrm>
            </p:grpSpPr>
            <p:sp>
              <p:nvSpPr>
                <p:cNvPr id="176141" name="Rectangle 13">
                  <a:extLst>
                    <a:ext uri="{FF2B5EF4-FFF2-40B4-BE49-F238E27FC236}">
                      <a16:creationId xmlns:a16="http://schemas.microsoft.com/office/drawing/2014/main" id="{827CE08E-F69C-407B-AFB6-E5E704504A02}"/>
                    </a:ext>
                  </a:extLst>
                </p:cNvPr>
                <p:cNvSpPr>
                  <a:spLocks noChangeArrowheads="1"/>
                </p:cNvSpPr>
                <p:nvPr/>
              </p:nvSpPr>
              <p:spPr bwMode="auto">
                <a:xfrm>
                  <a:off x="0" y="0"/>
                  <a:ext cx="240" cy="1200"/>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aphicFrame>
              <p:nvGraphicFramePr>
                <p:cNvPr id="176142" name="Object 14">
                  <a:extLst>
                    <a:ext uri="{FF2B5EF4-FFF2-40B4-BE49-F238E27FC236}">
                      <a16:creationId xmlns:a16="http://schemas.microsoft.com/office/drawing/2014/main" id="{3EBF0148-7504-4ABE-BC93-41E6E267203A}"/>
                    </a:ext>
                  </a:extLst>
                </p:cNvPr>
                <p:cNvGraphicFramePr>
                  <a:graphicFrameLocks noChangeAspect="1"/>
                </p:cNvGraphicFramePr>
                <p:nvPr/>
              </p:nvGraphicFramePr>
              <p:xfrm>
                <a:off x="-108" y="1249"/>
                <a:ext cx="456" cy="215"/>
              </p:xfrm>
              <a:graphic>
                <a:graphicData uri="http://schemas.openxmlformats.org/presentationml/2006/ole">
                  <mc:AlternateContent xmlns:mc="http://schemas.openxmlformats.org/markup-compatibility/2006">
                    <mc:Choice xmlns:v="urn:schemas-microsoft-com:vml" Requires="v">
                      <p:oleObj name="Paket" r:id="rId3" imgW="647640" imgH="485640" progId="Package">
                        <p:embed/>
                      </p:oleObj>
                    </mc:Choice>
                    <mc:Fallback>
                      <p:oleObj name="Paket" r:id="rId3" imgW="647640" imgH="485640" progId="Package">
                        <p:embed/>
                        <p:pic>
                          <p:nvPicPr>
                            <p:cNvPr id="176142" name="Object 14">
                              <a:extLst>
                                <a:ext uri="{FF2B5EF4-FFF2-40B4-BE49-F238E27FC236}">
                                  <a16:creationId xmlns:a16="http://schemas.microsoft.com/office/drawing/2014/main" id="{3EBF0148-7504-4ABE-BC93-41E6E26720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1372"/>
                            <a:stretch>
                              <a:fillRect/>
                            </a:stretch>
                          </p:blipFill>
                          <p:spPr bwMode="auto">
                            <a:xfrm>
                              <a:off x="-108" y="1249"/>
                              <a:ext cx="456" cy="21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76143" name="Rectangle 15">
                  <a:extLst>
                    <a:ext uri="{FF2B5EF4-FFF2-40B4-BE49-F238E27FC236}">
                      <a16:creationId xmlns:a16="http://schemas.microsoft.com/office/drawing/2014/main" id="{3C5DFEF7-1D88-4347-B45A-DC84BB7A559B}"/>
                    </a:ext>
                  </a:extLst>
                </p:cNvPr>
                <p:cNvSpPr>
                  <a:spLocks noChangeArrowheads="1"/>
                </p:cNvSpPr>
                <p:nvPr/>
              </p:nvSpPr>
              <p:spPr bwMode="auto">
                <a:xfrm>
                  <a:off x="0" y="1488"/>
                  <a:ext cx="240" cy="283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176144" name="Text Box 7">
                <a:extLst>
                  <a:ext uri="{FF2B5EF4-FFF2-40B4-BE49-F238E27FC236}">
                    <a16:creationId xmlns:a16="http://schemas.microsoft.com/office/drawing/2014/main" id="{ED7B86F9-D381-433A-BD91-59E661B569C4}"/>
                  </a:ext>
                </a:extLst>
              </p:cNvPr>
              <p:cNvSpPr txBox="1">
                <a:spLocks noChangeArrowheads="1"/>
              </p:cNvSpPr>
              <p:nvPr/>
            </p:nvSpPr>
            <p:spPr bwMode="auto">
              <a:xfrm rot="-5400000">
                <a:off x="-1959" y="1956"/>
                <a:ext cx="4130"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altLang="de-DE" sz="1600">
                    <a:latin typeface="Arial Rounded MT Bold" panose="020F0704030504030204" pitchFamily="34" charset="0"/>
                  </a:rPr>
                  <a:t>Univ.-Doz. Dr. Katrin Teubner</a:t>
                </a:r>
                <a:r>
                  <a:rPr lang="de-DE" altLang="de-DE" sz="1600">
                    <a:solidFill>
                      <a:srgbClr val="0000CC"/>
                    </a:solidFill>
                    <a:latin typeface="Arial Rounded MT Bold" panose="020F0704030504030204" pitchFamily="34" charset="0"/>
                  </a:rPr>
                  <a:t>                                  </a:t>
                </a:r>
                <a:r>
                  <a:rPr lang="de-AT" altLang="de-DE" sz="1600">
                    <a:solidFill>
                      <a:srgbClr val="0000CC"/>
                    </a:solidFill>
                    <a:latin typeface="Arial Rounded MT Bold" panose="020F0704030504030204" pitchFamily="34" charset="0"/>
                  </a:rPr>
                  <a:t>www.lakeriver.at</a:t>
                </a:r>
                <a:endParaRPr lang="de-DE" altLang="de-DE" sz="1600">
                  <a:solidFill>
                    <a:srgbClr val="0000CC"/>
                  </a:solidFill>
                  <a:latin typeface="Arial Rounded MT Bold" panose="020F0704030504030204" pitchFamily="34" charset="0"/>
                </a:endParaRPr>
              </a:p>
            </p:txBody>
          </p:sp>
        </p:grpSp>
      </p:grpSp>
      <p:sp>
        <p:nvSpPr>
          <p:cNvPr id="11" name="Textfeld 10">
            <a:extLst>
              <a:ext uri="{FF2B5EF4-FFF2-40B4-BE49-F238E27FC236}">
                <a16:creationId xmlns:a16="http://schemas.microsoft.com/office/drawing/2014/main" id="{C89256A9-B334-4507-A86B-73A60A46CB56}"/>
              </a:ext>
            </a:extLst>
          </p:cNvPr>
          <p:cNvSpPr txBox="1"/>
          <p:nvPr/>
        </p:nvSpPr>
        <p:spPr>
          <a:xfrm>
            <a:off x="2032000" y="6488668"/>
            <a:ext cx="2931187" cy="369332"/>
          </a:xfrm>
          <a:prstGeom prst="rect">
            <a:avLst/>
          </a:prstGeom>
          <a:noFill/>
        </p:spPr>
        <p:txBody>
          <a:bodyPr wrap="none" rtlCol="0">
            <a:spAutoFit/>
          </a:bodyPr>
          <a:lstStyle/>
          <a:p>
            <a:r>
              <a:rPr lang="en-GB" dirty="0">
                <a:solidFill>
                  <a:schemeClr val="accent1"/>
                </a:solidFill>
              </a:rPr>
              <a:t>photo from: www.lakeriver.at</a:t>
            </a:r>
          </a:p>
        </p:txBody>
      </p:sp>
      <p:sp>
        <p:nvSpPr>
          <p:cNvPr id="12" name="Text Box 13">
            <a:extLst>
              <a:ext uri="{FF2B5EF4-FFF2-40B4-BE49-F238E27FC236}">
                <a16:creationId xmlns:a16="http://schemas.microsoft.com/office/drawing/2014/main" id="{ED79D561-0A61-4E15-8196-D7EA751BCB69}"/>
              </a:ext>
            </a:extLst>
          </p:cNvPr>
          <p:cNvSpPr txBox="1">
            <a:spLocks noChangeArrowheads="1"/>
          </p:cNvSpPr>
          <p:nvPr/>
        </p:nvSpPr>
        <p:spPr bwMode="auto">
          <a:xfrm rot="16200000">
            <a:off x="8160913" y="3205862"/>
            <a:ext cx="6532558" cy="44627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de-DE" altLang="de-DE" sz="2300" b="1" dirty="0">
                <a:solidFill>
                  <a:schemeClr val="bg2">
                    <a:lumMod val="90000"/>
                  </a:schemeClr>
                </a:solidFill>
                <a:latin typeface="Courier New" panose="02070309020205020404" pitchFamily="49" charset="0"/>
              </a:rPr>
              <a:t>Alte Donau, urban </a:t>
            </a:r>
            <a:r>
              <a:rPr lang="de-DE" altLang="de-DE" sz="2300" b="1" dirty="0" err="1">
                <a:solidFill>
                  <a:schemeClr val="bg2">
                    <a:lumMod val="90000"/>
                  </a:schemeClr>
                </a:solidFill>
                <a:latin typeface="Courier New" panose="02070309020205020404" pitchFamily="49" charset="0"/>
              </a:rPr>
              <a:t>oxbow</a:t>
            </a:r>
            <a:r>
              <a:rPr lang="de-DE" altLang="de-DE" sz="2300" b="1" dirty="0">
                <a:solidFill>
                  <a:schemeClr val="bg2">
                    <a:lumMod val="90000"/>
                  </a:schemeClr>
                </a:solidFill>
                <a:latin typeface="Courier New" panose="02070309020205020404" pitchFamily="49" charset="0"/>
              </a:rPr>
              <a:t> </a:t>
            </a:r>
            <a:r>
              <a:rPr lang="de-DE" altLang="de-DE" sz="2300" b="1" dirty="0" err="1">
                <a:solidFill>
                  <a:schemeClr val="bg2">
                    <a:lumMod val="90000"/>
                  </a:schemeClr>
                </a:solidFill>
                <a:latin typeface="Courier New" panose="02070309020205020404" pitchFamily="49" charset="0"/>
              </a:rPr>
              <a:t>lake</a:t>
            </a:r>
            <a:r>
              <a:rPr lang="de-DE" altLang="de-DE" sz="2300" b="1" dirty="0">
                <a:solidFill>
                  <a:schemeClr val="bg2">
                    <a:lumMod val="90000"/>
                  </a:schemeClr>
                </a:solidFill>
                <a:latin typeface="Courier New" panose="02070309020205020404" pitchFamily="49" charset="0"/>
              </a:rPr>
              <a:t>, Vienna</a:t>
            </a:r>
          </a:p>
        </p:txBody>
      </p:sp>
      <p:sp>
        <p:nvSpPr>
          <p:cNvPr id="13" name="Text Box 21">
            <a:extLst>
              <a:ext uri="{FF2B5EF4-FFF2-40B4-BE49-F238E27FC236}">
                <a16:creationId xmlns:a16="http://schemas.microsoft.com/office/drawing/2014/main" id="{E540400C-CC89-4792-9BD4-59C464ECC2B0}"/>
              </a:ext>
            </a:extLst>
          </p:cNvPr>
          <p:cNvSpPr txBox="1">
            <a:spLocks noChangeArrowheads="1"/>
          </p:cNvSpPr>
          <p:nvPr/>
        </p:nvSpPr>
        <p:spPr bwMode="auto">
          <a:xfrm>
            <a:off x="8333822" y="6581001"/>
            <a:ext cx="2486578" cy="276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de-DE" altLang="en-US" sz="1200" dirty="0">
                <a:solidFill>
                  <a:srgbClr val="002060"/>
                </a:solidFill>
              </a:rPr>
              <a:t> 43</a:t>
            </a:r>
            <a:r>
              <a:rPr lang="de-DE" altLang="en-US" sz="1200" baseline="30000" dirty="0">
                <a:solidFill>
                  <a:srgbClr val="002060"/>
                </a:solidFill>
              </a:rPr>
              <a:t>rd</a:t>
            </a:r>
            <a:r>
              <a:rPr lang="de-DE" altLang="en-US" sz="1200" dirty="0">
                <a:solidFill>
                  <a:srgbClr val="002060"/>
                </a:solidFill>
              </a:rPr>
              <a:t> IAD-</a:t>
            </a:r>
            <a:r>
              <a:rPr lang="de-DE" altLang="en-US" sz="1200" dirty="0" err="1">
                <a:solidFill>
                  <a:srgbClr val="002060"/>
                </a:solidFill>
              </a:rPr>
              <a:t>conference</a:t>
            </a:r>
            <a:r>
              <a:rPr lang="de-DE" altLang="en-US" sz="1200" dirty="0">
                <a:solidFill>
                  <a:srgbClr val="002060"/>
                </a:solidFill>
              </a:rPr>
              <a:t>, June 2021 </a:t>
            </a:r>
            <a:endParaRPr lang="de-DE" altLang="en-US" sz="1200" dirty="0">
              <a:solidFill>
                <a:srgbClr val="002060"/>
              </a:solidFill>
              <a:latin typeface="Times New Roman" panose="02020603050405020304" pitchFamily="18" charset="0"/>
            </a:endParaRPr>
          </a:p>
        </p:txBody>
      </p:sp>
    </p:spTree>
    <p:extLst>
      <p:ext uri="{BB962C8B-B14F-4D97-AF65-F5344CB8AC3E}">
        <p14:creationId xmlns:p14="http://schemas.microsoft.com/office/powerpoint/2010/main" val="1383829575"/>
      </p:ext>
    </p:extLst>
  </p:cSld>
  <p:clrMapOvr>
    <a:masterClrMapping/>
  </p:clrMapOvr>
  <p:transition>
    <p:rand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9" descr="C:\PowerPointSammlg-Jan09-NE-MA-PY\G-x1-2017_Vortrag_UniWien\b3-MeineFotosVonMeinerHomepage\L\AlteDonau41.jpg">
            <a:extLst>
              <a:ext uri="{FF2B5EF4-FFF2-40B4-BE49-F238E27FC236}">
                <a16:creationId xmlns:a16="http://schemas.microsoft.com/office/drawing/2014/main" id="{E9EC6F1A-D198-4D3C-AB37-574D61E65D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614" t="2847" r="2986" b="21991"/>
          <a:stretch>
            <a:fillRect/>
          </a:stretch>
        </p:blipFill>
        <p:spPr bwMode="auto">
          <a:xfrm>
            <a:off x="2000249" y="0"/>
            <a:ext cx="9180513"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1" name="Picture 3">
            <a:extLst>
              <a:ext uri="{FF2B5EF4-FFF2-40B4-BE49-F238E27FC236}">
                <a16:creationId xmlns:a16="http://schemas.microsoft.com/office/drawing/2014/main" id="{27A49952-27C0-46E6-B352-F19CB122F6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8850" y="3372455"/>
            <a:ext cx="3986212" cy="2990850"/>
          </a:xfrm>
          <a:prstGeom prst="rect">
            <a:avLst/>
          </a:prstGeom>
          <a:noFill/>
          <a:extLst>
            <a:ext uri="{909E8E84-426E-40DD-AFC4-6F175D3DCCD1}">
              <a14:hiddenFill xmlns:a14="http://schemas.microsoft.com/office/drawing/2010/main">
                <a:solidFill>
                  <a:srgbClr val="FFFFFF"/>
                </a:solidFill>
              </a14:hiddenFill>
            </a:ext>
          </a:extLst>
        </p:spPr>
      </p:pic>
      <p:pic>
        <p:nvPicPr>
          <p:cNvPr id="186372" name="Picture 4">
            <a:extLst>
              <a:ext uri="{FF2B5EF4-FFF2-40B4-BE49-F238E27FC236}">
                <a16:creationId xmlns:a16="http://schemas.microsoft.com/office/drawing/2014/main" id="{D5011EF1-006E-4E25-A571-1D07FCA7B8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8850" y="203083"/>
            <a:ext cx="4044950" cy="3035300"/>
          </a:xfrm>
          <a:prstGeom prst="rect">
            <a:avLst/>
          </a:prstGeom>
          <a:noFill/>
          <a:extLst>
            <a:ext uri="{909E8E84-426E-40DD-AFC4-6F175D3DCCD1}">
              <a14:hiddenFill xmlns:a14="http://schemas.microsoft.com/office/drawing/2010/main">
                <a:solidFill>
                  <a:srgbClr val="FFFFFF"/>
                </a:solidFill>
              </a14:hiddenFill>
            </a:ext>
          </a:extLst>
        </p:spPr>
      </p:pic>
      <p:pic>
        <p:nvPicPr>
          <p:cNvPr id="186373" name="Picture 5">
            <a:extLst>
              <a:ext uri="{FF2B5EF4-FFF2-40B4-BE49-F238E27FC236}">
                <a16:creationId xmlns:a16="http://schemas.microsoft.com/office/drawing/2014/main" id="{724CEEC4-893E-43CE-813E-A3E790322D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4613" y="4262199"/>
            <a:ext cx="2662237" cy="199707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4">
            <a:extLst>
              <a:ext uri="{FF2B5EF4-FFF2-40B4-BE49-F238E27FC236}">
                <a16:creationId xmlns:a16="http://schemas.microsoft.com/office/drawing/2014/main" id="{77BB767B-F777-4975-89AD-34A3F59F757A}"/>
              </a:ext>
            </a:extLst>
          </p:cNvPr>
          <p:cNvGrpSpPr>
            <a:grpSpLocks/>
          </p:cNvGrpSpPr>
          <p:nvPr/>
        </p:nvGrpSpPr>
        <p:grpSpPr bwMode="auto">
          <a:xfrm>
            <a:off x="1371600" y="1"/>
            <a:ext cx="723900" cy="6862763"/>
            <a:chOff x="-96" y="0"/>
            <a:chExt cx="456" cy="4323"/>
          </a:xfrm>
        </p:grpSpPr>
        <p:sp>
          <p:nvSpPr>
            <p:cNvPr id="7" name="Rectangle 5">
              <a:extLst>
                <a:ext uri="{FF2B5EF4-FFF2-40B4-BE49-F238E27FC236}">
                  <a16:creationId xmlns:a16="http://schemas.microsoft.com/office/drawing/2014/main" id="{BE71C88B-4214-44A8-8847-0D0285652D6D}"/>
                </a:ext>
              </a:extLst>
            </p:cNvPr>
            <p:cNvSpPr>
              <a:spLocks noChangeArrowheads="1"/>
            </p:cNvSpPr>
            <p:nvPr/>
          </p:nvSpPr>
          <p:spPr bwMode="auto">
            <a:xfrm>
              <a:off x="0" y="0"/>
              <a:ext cx="288" cy="43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8" name="Group 6">
              <a:extLst>
                <a:ext uri="{FF2B5EF4-FFF2-40B4-BE49-F238E27FC236}">
                  <a16:creationId xmlns:a16="http://schemas.microsoft.com/office/drawing/2014/main" id="{7CF73FC8-1554-400A-B974-640E697C370E}"/>
                </a:ext>
              </a:extLst>
            </p:cNvPr>
            <p:cNvGrpSpPr>
              <a:grpSpLocks/>
            </p:cNvGrpSpPr>
            <p:nvPr/>
          </p:nvGrpSpPr>
          <p:grpSpPr bwMode="auto">
            <a:xfrm>
              <a:off x="-96" y="0"/>
              <a:ext cx="456" cy="4323"/>
              <a:chOff x="-108" y="-3"/>
              <a:chExt cx="456" cy="4323"/>
            </a:xfrm>
          </p:grpSpPr>
          <p:grpSp>
            <p:nvGrpSpPr>
              <p:cNvPr id="9" name="Group 7">
                <a:extLst>
                  <a:ext uri="{FF2B5EF4-FFF2-40B4-BE49-F238E27FC236}">
                    <a16:creationId xmlns:a16="http://schemas.microsoft.com/office/drawing/2014/main" id="{E9FED4AC-909B-4E2D-95DC-A4E0FCE185DB}"/>
                  </a:ext>
                </a:extLst>
              </p:cNvPr>
              <p:cNvGrpSpPr>
                <a:grpSpLocks/>
              </p:cNvGrpSpPr>
              <p:nvPr/>
            </p:nvGrpSpPr>
            <p:grpSpPr bwMode="auto">
              <a:xfrm>
                <a:off x="-108" y="0"/>
                <a:ext cx="456" cy="4320"/>
                <a:chOff x="-108" y="0"/>
                <a:chExt cx="456" cy="4320"/>
              </a:xfrm>
            </p:grpSpPr>
            <p:sp>
              <p:nvSpPr>
                <p:cNvPr id="11" name="Rectangle 8">
                  <a:extLst>
                    <a:ext uri="{FF2B5EF4-FFF2-40B4-BE49-F238E27FC236}">
                      <a16:creationId xmlns:a16="http://schemas.microsoft.com/office/drawing/2014/main" id="{99F516E2-1E4B-4135-AFF9-2D0F7E3948F6}"/>
                    </a:ext>
                  </a:extLst>
                </p:cNvPr>
                <p:cNvSpPr>
                  <a:spLocks noChangeArrowheads="1"/>
                </p:cNvSpPr>
                <p:nvPr/>
              </p:nvSpPr>
              <p:spPr bwMode="auto">
                <a:xfrm>
                  <a:off x="0" y="0"/>
                  <a:ext cx="240" cy="1200"/>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aphicFrame>
              <p:nvGraphicFramePr>
                <p:cNvPr id="12" name="Object 9">
                  <a:extLst>
                    <a:ext uri="{FF2B5EF4-FFF2-40B4-BE49-F238E27FC236}">
                      <a16:creationId xmlns:a16="http://schemas.microsoft.com/office/drawing/2014/main" id="{3381EC35-1659-43CF-B5B2-4B802E63482E}"/>
                    </a:ext>
                  </a:extLst>
                </p:cNvPr>
                <p:cNvGraphicFramePr>
                  <a:graphicFrameLocks noChangeAspect="1"/>
                </p:cNvGraphicFramePr>
                <p:nvPr/>
              </p:nvGraphicFramePr>
              <p:xfrm>
                <a:off x="-108" y="1249"/>
                <a:ext cx="456" cy="215"/>
              </p:xfrm>
              <a:graphic>
                <a:graphicData uri="http://schemas.openxmlformats.org/presentationml/2006/ole">
                  <mc:AlternateContent xmlns:mc="http://schemas.openxmlformats.org/markup-compatibility/2006">
                    <mc:Choice xmlns:v="urn:schemas-microsoft-com:vml" Requires="v">
                      <p:oleObj name="Paket" r:id="rId6" imgW="647640" imgH="485640" progId="Package">
                        <p:embed/>
                      </p:oleObj>
                    </mc:Choice>
                    <mc:Fallback>
                      <p:oleObj name="Paket" r:id="rId6" imgW="647640" imgH="485640" progId="Package">
                        <p:embed/>
                        <p:pic>
                          <p:nvPicPr>
                            <p:cNvPr id="129033" name="Object 9">
                              <a:extLst>
                                <a:ext uri="{FF2B5EF4-FFF2-40B4-BE49-F238E27FC236}">
                                  <a16:creationId xmlns:a16="http://schemas.microsoft.com/office/drawing/2014/main" id="{ECF73A89-1AEF-40FE-A6D0-9ADC6AA918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31372"/>
                            <a:stretch>
                              <a:fillRect/>
                            </a:stretch>
                          </p:blipFill>
                          <p:spPr bwMode="auto">
                            <a:xfrm>
                              <a:off x="-108" y="1249"/>
                              <a:ext cx="456" cy="21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 name="Rectangle 10">
                  <a:extLst>
                    <a:ext uri="{FF2B5EF4-FFF2-40B4-BE49-F238E27FC236}">
                      <a16:creationId xmlns:a16="http://schemas.microsoft.com/office/drawing/2014/main" id="{E7A31056-8D67-4283-B05B-F1E951C6AD4B}"/>
                    </a:ext>
                  </a:extLst>
                </p:cNvPr>
                <p:cNvSpPr>
                  <a:spLocks noChangeArrowheads="1"/>
                </p:cNvSpPr>
                <p:nvPr/>
              </p:nvSpPr>
              <p:spPr bwMode="auto">
                <a:xfrm>
                  <a:off x="0" y="1488"/>
                  <a:ext cx="240" cy="283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10" name="Text Box 7">
                <a:extLst>
                  <a:ext uri="{FF2B5EF4-FFF2-40B4-BE49-F238E27FC236}">
                    <a16:creationId xmlns:a16="http://schemas.microsoft.com/office/drawing/2014/main" id="{D05D555F-D46A-4526-AE84-93BCA906637A}"/>
                  </a:ext>
                </a:extLst>
              </p:cNvPr>
              <p:cNvSpPr txBox="1">
                <a:spLocks noChangeArrowheads="1"/>
              </p:cNvSpPr>
              <p:nvPr/>
            </p:nvSpPr>
            <p:spPr bwMode="auto">
              <a:xfrm rot="-5400000">
                <a:off x="-1959" y="1956"/>
                <a:ext cx="4130"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altLang="de-DE" sz="1600">
                    <a:latin typeface="Arial Rounded MT Bold" panose="020F0704030504030204" pitchFamily="34" charset="0"/>
                  </a:rPr>
                  <a:t>Univ.-Doz. Dr. Katrin Teubner</a:t>
                </a:r>
                <a:r>
                  <a:rPr lang="de-DE" altLang="de-DE" sz="1600">
                    <a:solidFill>
                      <a:srgbClr val="0000CC"/>
                    </a:solidFill>
                    <a:latin typeface="Arial Rounded MT Bold" panose="020F0704030504030204" pitchFamily="34" charset="0"/>
                  </a:rPr>
                  <a:t>                                  </a:t>
                </a:r>
                <a:r>
                  <a:rPr lang="de-AT" altLang="de-DE" sz="1600">
                    <a:solidFill>
                      <a:srgbClr val="0000CC"/>
                    </a:solidFill>
                    <a:latin typeface="Arial Rounded MT Bold" panose="020F0704030504030204" pitchFamily="34" charset="0"/>
                  </a:rPr>
                  <a:t>www.lakeriver.at</a:t>
                </a:r>
                <a:endParaRPr lang="de-DE" altLang="de-DE" sz="1600">
                  <a:solidFill>
                    <a:srgbClr val="0000CC"/>
                  </a:solidFill>
                  <a:latin typeface="Arial Rounded MT Bold" panose="020F0704030504030204" pitchFamily="34" charset="0"/>
                </a:endParaRPr>
              </a:p>
            </p:txBody>
          </p:sp>
        </p:grpSp>
      </p:grpSp>
      <p:sp>
        <p:nvSpPr>
          <p:cNvPr id="14" name="Textfeld 13">
            <a:extLst>
              <a:ext uri="{FF2B5EF4-FFF2-40B4-BE49-F238E27FC236}">
                <a16:creationId xmlns:a16="http://schemas.microsoft.com/office/drawing/2014/main" id="{116D8A54-9641-4B19-81B6-0B37530EF25A}"/>
              </a:ext>
            </a:extLst>
          </p:cNvPr>
          <p:cNvSpPr txBox="1"/>
          <p:nvPr/>
        </p:nvSpPr>
        <p:spPr>
          <a:xfrm>
            <a:off x="2032000" y="6488668"/>
            <a:ext cx="2931187" cy="369332"/>
          </a:xfrm>
          <a:prstGeom prst="rect">
            <a:avLst/>
          </a:prstGeom>
          <a:noFill/>
        </p:spPr>
        <p:txBody>
          <a:bodyPr wrap="none" rtlCol="0">
            <a:spAutoFit/>
          </a:bodyPr>
          <a:lstStyle/>
          <a:p>
            <a:r>
              <a:rPr lang="en-GB" dirty="0">
                <a:solidFill>
                  <a:schemeClr val="accent1"/>
                </a:solidFill>
              </a:rPr>
              <a:t>photo from: www.lakeriver.at</a:t>
            </a:r>
          </a:p>
        </p:txBody>
      </p:sp>
      <p:sp>
        <p:nvSpPr>
          <p:cNvPr id="15" name="Text Box 13">
            <a:extLst>
              <a:ext uri="{FF2B5EF4-FFF2-40B4-BE49-F238E27FC236}">
                <a16:creationId xmlns:a16="http://schemas.microsoft.com/office/drawing/2014/main" id="{C771CF50-7D56-442D-9797-A62AA471ED28}"/>
              </a:ext>
            </a:extLst>
          </p:cNvPr>
          <p:cNvSpPr txBox="1">
            <a:spLocks noChangeArrowheads="1"/>
          </p:cNvSpPr>
          <p:nvPr/>
        </p:nvSpPr>
        <p:spPr bwMode="auto">
          <a:xfrm rot="16200000">
            <a:off x="8160913" y="3205862"/>
            <a:ext cx="6532558" cy="44627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de-DE" altLang="de-DE" sz="2300" b="1" dirty="0">
                <a:solidFill>
                  <a:schemeClr val="bg2">
                    <a:lumMod val="90000"/>
                  </a:schemeClr>
                </a:solidFill>
                <a:latin typeface="Courier New" panose="02070309020205020404" pitchFamily="49" charset="0"/>
              </a:rPr>
              <a:t>Alte Donau, urban </a:t>
            </a:r>
            <a:r>
              <a:rPr lang="de-DE" altLang="de-DE" sz="2300" b="1" dirty="0" err="1">
                <a:solidFill>
                  <a:schemeClr val="bg2">
                    <a:lumMod val="90000"/>
                  </a:schemeClr>
                </a:solidFill>
                <a:latin typeface="Courier New" panose="02070309020205020404" pitchFamily="49" charset="0"/>
              </a:rPr>
              <a:t>oxbow</a:t>
            </a:r>
            <a:r>
              <a:rPr lang="de-DE" altLang="de-DE" sz="2300" b="1" dirty="0">
                <a:solidFill>
                  <a:schemeClr val="bg2">
                    <a:lumMod val="90000"/>
                  </a:schemeClr>
                </a:solidFill>
                <a:latin typeface="Courier New" panose="02070309020205020404" pitchFamily="49" charset="0"/>
              </a:rPr>
              <a:t> </a:t>
            </a:r>
            <a:r>
              <a:rPr lang="de-DE" altLang="de-DE" sz="2300" b="1" dirty="0" err="1">
                <a:solidFill>
                  <a:schemeClr val="bg2">
                    <a:lumMod val="90000"/>
                  </a:schemeClr>
                </a:solidFill>
                <a:latin typeface="Courier New" panose="02070309020205020404" pitchFamily="49" charset="0"/>
              </a:rPr>
              <a:t>lake</a:t>
            </a:r>
            <a:r>
              <a:rPr lang="de-DE" altLang="de-DE" sz="2300" b="1" dirty="0">
                <a:solidFill>
                  <a:schemeClr val="bg2">
                    <a:lumMod val="90000"/>
                  </a:schemeClr>
                </a:solidFill>
                <a:latin typeface="Courier New" panose="02070309020205020404" pitchFamily="49" charset="0"/>
              </a:rPr>
              <a:t>, Vienna</a:t>
            </a:r>
          </a:p>
        </p:txBody>
      </p:sp>
    </p:spTree>
    <p:extLst>
      <p:ext uri="{BB962C8B-B14F-4D97-AF65-F5344CB8AC3E}">
        <p14:creationId xmlns:p14="http://schemas.microsoft.com/office/powerpoint/2010/main" val="1188882492"/>
      </p:ext>
    </p:extLst>
  </p:cSld>
  <p:clrMapOvr>
    <a:masterClrMapping/>
  </p:clrMapOvr>
  <p:transition>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12" descr="G:\0-ProvisSolangCompBeimNorbert\Vortrag_Wien\b3-MeineFotosVonMeinerHomepage\L\AlteDonau29.jpg">
            <a:extLst>
              <a:ext uri="{FF2B5EF4-FFF2-40B4-BE49-F238E27FC236}">
                <a16:creationId xmlns:a16="http://schemas.microsoft.com/office/drawing/2014/main" id="{04B01F7C-48F3-4A02-9E28-B9713FEC58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35" t="694" r="12843" b="9930"/>
          <a:stretch>
            <a:fillRect/>
          </a:stretch>
        </p:blipFill>
        <p:spPr bwMode="auto">
          <a:xfrm>
            <a:off x="1981200" y="0"/>
            <a:ext cx="8686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3668" name="Group 4">
            <a:extLst>
              <a:ext uri="{FF2B5EF4-FFF2-40B4-BE49-F238E27FC236}">
                <a16:creationId xmlns:a16="http://schemas.microsoft.com/office/drawing/2014/main" id="{3F5B7BE5-FB27-4460-BE02-78047EF1A627}"/>
              </a:ext>
            </a:extLst>
          </p:cNvPr>
          <p:cNvGrpSpPr>
            <a:grpSpLocks/>
          </p:cNvGrpSpPr>
          <p:nvPr/>
        </p:nvGrpSpPr>
        <p:grpSpPr bwMode="auto">
          <a:xfrm>
            <a:off x="1371600" y="1"/>
            <a:ext cx="723900" cy="6862763"/>
            <a:chOff x="-96" y="0"/>
            <a:chExt cx="456" cy="4323"/>
          </a:xfrm>
        </p:grpSpPr>
        <p:sp>
          <p:nvSpPr>
            <p:cNvPr id="113669" name="Rectangle 5">
              <a:extLst>
                <a:ext uri="{FF2B5EF4-FFF2-40B4-BE49-F238E27FC236}">
                  <a16:creationId xmlns:a16="http://schemas.microsoft.com/office/drawing/2014/main" id="{AE536EB8-196C-40C5-B81A-01D95F69AD6E}"/>
                </a:ext>
              </a:extLst>
            </p:cNvPr>
            <p:cNvSpPr>
              <a:spLocks noChangeArrowheads="1"/>
            </p:cNvSpPr>
            <p:nvPr/>
          </p:nvSpPr>
          <p:spPr bwMode="auto">
            <a:xfrm>
              <a:off x="0" y="0"/>
              <a:ext cx="288" cy="43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13670" name="Group 6">
              <a:extLst>
                <a:ext uri="{FF2B5EF4-FFF2-40B4-BE49-F238E27FC236}">
                  <a16:creationId xmlns:a16="http://schemas.microsoft.com/office/drawing/2014/main" id="{55785BED-AA8E-4E58-909C-E300EF21F903}"/>
                </a:ext>
              </a:extLst>
            </p:cNvPr>
            <p:cNvGrpSpPr>
              <a:grpSpLocks/>
            </p:cNvGrpSpPr>
            <p:nvPr/>
          </p:nvGrpSpPr>
          <p:grpSpPr bwMode="auto">
            <a:xfrm>
              <a:off x="-96" y="0"/>
              <a:ext cx="456" cy="4323"/>
              <a:chOff x="-108" y="-3"/>
              <a:chExt cx="456" cy="4323"/>
            </a:xfrm>
          </p:grpSpPr>
          <p:grpSp>
            <p:nvGrpSpPr>
              <p:cNvPr id="113671" name="Group 7">
                <a:extLst>
                  <a:ext uri="{FF2B5EF4-FFF2-40B4-BE49-F238E27FC236}">
                    <a16:creationId xmlns:a16="http://schemas.microsoft.com/office/drawing/2014/main" id="{C9D16E9B-EE3D-4230-B0A3-9C727150398D}"/>
                  </a:ext>
                </a:extLst>
              </p:cNvPr>
              <p:cNvGrpSpPr>
                <a:grpSpLocks/>
              </p:cNvGrpSpPr>
              <p:nvPr/>
            </p:nvGrpSpPr>
            <p:grpSpPr bwMode="auto">
              <a:xfrm>
                <a:off x="-108" y="0"/>
                <a:ext cx="456" cy="4320"/>
                <a:chOff x="-108" y="0"/>
                <a:chExt cx="456" cy="4320"/>
              </a:xfrm>
            </p:grpSpPr>
            <p:sp>
              <p:nvSpPr>
                <p:cNvPr id="113672" name="Rectangle 8">
                  <a:extLst>
                    <a:ext uri="{FF2B5EF4-FFF2-40B4-BE49-F238E27FC236}">
                      <a16:creationId xmlns:a16="http://schemas.microsoft.com/office/drawing/2014/main" id="{FF3F8FDF-D966-4D08-9CE0-7F27E2A9AC97}"/>
                    </a:ext>
                  </a:extLst>
                </p:cNvPr>
                <p:cNvSpPr>
                  <a:spLocks noChangeArrowheads="1"/>
                </p:cNvSpPr>
                <p:nvPr/>
              </p:nvSpPr>
              <p:spPr bwMode="auto">
                <a:xfrm>
                  <a:off x="0" y="0"/>
                  <a:ext cx="240" cy="1200"/>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aphicFrame>
              <p:nvGraphicFramePr>
                <p:cNvPr id="113673" name="Object 9">
                  <a:extLst>
                    <a:ext uri="{FF2B5EF4-FFF2-40B4-BE49-F238E27FC236}">
                      <a16:creationId xmlns:a16="http://schemas.microsoft.com/office/drawing/2014/main" id="{DABD9BB7-8FDC-473D-8386-BA5FE10A4C2A}"/>
                    </a:ext>
                  </a:extLst>
                </p:cNvPr>
                <p:cNvGraphicFramePr>
                  <a:graphicFrameLocks noChangeAspect="1"/>
                </p:cNvGraphicFramePr>
                <p:nvPr/>
              </p:nvGraphicFramePr>
              <p:xfrm>
                <a:off x="-108" y="1249"/>
                <a:ext cx="456" cy="215"/>
              </p:xfrm>
              <a:graphic>
                <a:graphicData uri="http://schemas.openxmlformats.org/presentationml/2006/ole">
                  <mc:AlternateContent xmlns:mc="http://schemas.openxmlformats.org/markup-compatibility/2006">
                    <mc:Choice xmlns:v="urn:schemas-microsoft-com:vml" Requires="v">
                      <p:oleObj name="Paket" r:id="rId3" imgW="647640" imgH="485640" progId="Package">
                        <p:embed/>
                      </p:oleObj>
                    </mc:Choice>
                    <mc:Fallback>
                      <p:oleObj name="Paket" r:id="rId3" imgW="647640" imgH="485640" progId="Package">
                        <p:embed/>
                        <p:pic>
                          <p:nvPicPr>
                            <p:cNvPr id="113673" name="Object 9">
                              <a:extLst>
                                <a:ext uri="{FF2B5EF4-FFF2-40B4-BE49-F238E27FC236}">
                                  <a16:creationId xmlns:a16="http://schemas.microsoft.com/office/drawing/2014/main" id="{DABD9BB7-8FDC-473D-8386-BA5FE10A4C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1372"/>
                            <a:stretch>
                              <a:fillRect/>
                            </a:stretch>
                          </p:blipFill>
                          <p:spPr bwMode="auto">
                            <a:xfrm>
                              <a:off x="-108" y="1249"/>
                              <a:ext cx="456" cy="21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3674" name="Rectangle 10">
                  <a:extLst>
                    <a:ext uri="{FF2B5EF4-FFF2-40B4-BE49-F238E27FC236}">
                      <a16:creationId xmlns:a16="http://schemas.microsoft.com/office/drawing/2014/main" id="{8D5DD70F-26DE-47D6-8418-8EB22DD3FD66}"/>
                    </a:ext>
                  </a:extLst>
                </p:cNvPr>
                <p:cNvSpPr>
                  <a:spLocks noChangeArrowheads="1"/>
                </p:cNvSpPr>
                <p:nvPr/>
              </p:nvSpPr>
              <p:spPr bwMode="auto">
                <a:xfrm>
                  <a:off x="0" y="1488"/>
                  <a:ext cx="240" cy="283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113675" name="Text Box 7">
                <a:extLst>
                  <a:ext uri="{FF2B5EF4-FFF2-40B4-BE49-F238E27FC236}">
                    <a16:creationId xmlns:a16="http://schemas.microsoft.com/office/drawing/2014/main" id="{FE70D492-34E1-44D8-8398-AB39DB9B03EF}"/>
                  </a:ext>
                </a:extLst>
              </p:cNvPr>
              <p:cNvSpPr txBox="1">
                <a:spLocks noChangeArrowheads="1"/>
              </p:cNvSpPr>
              <p:nvPr/>
            </p:nvSpPr>
            <p:spPr bwMode="auto">
              <a:xfrm rot="-5400000">
                <a:off x="-1959" y="1956"/>
                <a:ext cx="4130"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altLang="de-DE" sz="1600">
                    <a:latin typeface="Arial Rounded MT Bold" panose="020F0704030504030204" pitchFamily="34" charset="0"/>
                  </a:rPr>
                  <a:t>Univ.-Doz. Dr. Katrin Teubner</a:t>
                </a:r>
                <a:r>
                  <a:rPr lang="de-DE" altLang="de-DE" sz="1600">
                    <a:solidFill>
                      <a:srgbClr val="0000CC"/>
                    </a:solidFill>
                    <a:latin typeface="Arial Rounded MT Bold" panose="020F0704030504030204" pitchFamily="34" charset="0"/>
                  </a:rPr>
                  <a:t>                                  </a:t>
                </a:r>
                <a:r>
                  <a:rPr lang="de-AT" altLang="de-DE" sz="1600">
                    <a:solidFill>
                      <a:srgbClr val="0000CC"/>
                    </a:solidFill>
                    <a:latin typeface="Arial Rounded MT Bold" panose="020F0704030504030204" pitchFamily="34" charset="0"/>
                  </a:rPr>
                  <a:t>www.lakeriver.at</a:t>
                </a:r>
                <a:endParaRPr lang="de-DE" altLang="de-DE" sz="1600">
                  <a:solidFill>
                    <a:srgbClr val="0000CC"/>
                  </a:solidFill>
                  <a:latin typeface="Arial Rounded MT Bold" panose="020F0704030504030204" pitchFamily="34" charset="0"/>
                </a:endParaRPr>
              </a:p>
            </p:txBody>
          </p:sp>
        </p:grpSp>
      </p:grpSp>
      <p:sp>
        <p:nvSpPr>
          <p:cNvPr id="12" name="Textfeld 11">
            <a:extLst>
              <a:ext uri="{FF2B5EF4-FFF2-40B4-BE49-F238E27FC236}">
                <a16:creationId xmlns:a16="http://schemas.microsoft.com/office/drawing/2014/main" id="{BFF64D24-4ECA-4B0E-9BD6-95FEADC425E1}"/>
              </a:ext>
            </a:extLst>
          </p:cNvPr>
          <p:cNvSpPr txBox="1"/>
          <p:nvPr/>
        </p:nvSpPr>
        <p:spPr>
          <a:xfrm>
            <a:off x="2032000" y="6488668"/>
            <a:ext cx="2931187" cy="369332"/>
          </a:xfrm>
          <a:prstGeom prst="rect">
            <a:avLst/>
          </a:prstGeom>
          <a:noFill/>
        </p:spPr>
        <p:txBody>
          <a:bodyPr wrap="none" rtlCol="0">
            <a:spAutoFit/>
          </a:bodyPr>
          <a:lstStyle/>
          <a:p>
            <a:r>
              <a:rPr lang="en-GB" dirty="0">
                <a:solidFill>
                  <a:schemeClr val="accent1"/>
                </a:solidFill>
              </a:rPr>
              <a:t>photo from: www.lakeriver.at</a:t>
            </a:r>
          </a:p>
        </p:txBody>
      </p:sp>
      <p:sp>
        <p:nvSpPr>
          <p:cNvPr id="13" name="Text Box 13">
            <a:extLst>
              <a:ext uri="{FF2B5EF4-FFF2-40B4-BE49-F238E27FC236}">
                <a16:creationId xmlns:a16="http://schemas.microsoft.com/office/drawing/2014/main" id="{DE5AE2B3-19D2-4F6C-B972-977BDD0E0DBA}"/>
              </a:ext>
            </a:extLst>
          </p:cNvPr>
          <p:cNvSpPr txBox="1">
            <a:spLocks noChangeArrowheads="1"/>
          </p:cNvSpPr>
          <p:nvPr/>
        </p:nvSpPr>
        <p:spPr bwMode="auto">
          <a:xfrm rot="16200000">
            <a:off x="8160913" y="3205862"/>
            <a:ext cx="6532558" cy="44627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de-DE" altLang="de-DE" sz="2300" b="1" dirty="0">
                <a:solidFill>
                  <a:schemeClr val="bg2">
                    <a:lumMod val="90000"/>
                  </a:schemeClr>
                </a:solidFill>
                <a:latin typeface="Courier New" panose="02070309020205020404" pitchFamily="49" charset="0"/>
              </a:rPr>
              <a:t>Alte Donau, urban </a:t>
            </a:r>
            <a:r>
              <a:rPr lang="de-DE" altLang="de-DE" sz="2300" b="1" dirty="0" err="1">
                <a:solidFill>
                  <a:schemeClr val="bg2">
                    <a:lumMod val="90000"/>
                  </a:schemeClr>
                </a:solidFill>
                <a:latin typeface="Courier New" panose="02070309020205020404" pitchFamily="49" charset="0"/>
              </a:rPr>
              <a:t>oxbow</a:t>
            </a:r>
            <a:r>
              <a:rPr lang="de-DE" altLang="de-DE" sz="2300" b="1" dirty="0">
                <a:solidFill>
                  <a:schemeClr val="bg2">
                    <a:lumMod val="90000"/>
                  </a:schemeClr>
                </a:solidFill>
                <a:latin typeface="Courier New" panose="02070309020205020404" pitchFamily="49" charset="0"/>
              </a:rPr>
              <a:t> </a:t>
            </a:r>
            <a:r>
              <a:rPr lang="de-DE" altLang="de-DE" sz="2300" b="1" dirty="0" err="1">
                <a:solidFill>
                  <a:schemeClr val="bg2">
                    <a:lumMod val="90000"/>
                  </a:schemeClr>
                </a:solidFill>
                <a:latin typeface="Courier New" panose="02070309020205020404" pitchFamily="49" charset="0"/>
              </a:rPr>
              <a:t>lake</a:t>
            </a:r>
            <a:r>
              <a:rPr lang="de-DE" altLang="de-DE" sz="2300" b="1" dirty="0">
                <a:solidFill>
                  <a:schemeClr val="bg2">
                    <a:lumMod val="90000"/>
                  </a:schemeClr>
                </a:solidFill>
                <a:latin typeface="Courier New" panose="02070309020205020404" pitchFamily="49" charset="0"/>
              </a:rPr>
              <a:t>, Vienna</a:t>
            </a:r>
          </a:p>
        </p:txBody>
      </p:sp>
    </p:spTree>
    <p:extLst>
      <p:ext uri="{BB962C8B-B14F-4D97-AF65-F5344CB8AC3E}">
        <p14:creationId xmlns:p14="http://schemas.microsoft.com/office/powerpoint/2010/main" val="625692031"/>
      </p:ext>
    </p:extLst>
  </p:cSld>
  <p:clrMapOvr>
    <a:masterClrMapping/>
  </p:clrMapOvr>
  <p:transition>
    <p:dissolv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12" descr="G:\0-ProvisSolangCompBeimNorbert\Vortrag_Wien\b3-MeineFotosVonMeinerHomepage\L\AlteDonau25.jpg">
            <a:extLst>
              <a:ext uri="{FF2B5EF4-FFF2-40B4-BE49-F238E27FC236}">
                <a16:creationId xmlns:a16="http://schemas.microsoft.com/office/drawing/2014/main" id="{B0E22246-3198-45F6-8340-10696E4851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714" t="1250" r="5212" b="9653"/>
          <a:stretch>
            <a:fillRect/>
          </a:stretch>
        </p:blipFill>
        <p:spPr bwMode="auto">
          <a:xfrm>
            <a:off x="152400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8788" name="Group 4">
            <a:extLst>
              <a:ext uri="{FF2B5EF4-FFF2-40B4-BE49-F238E27FC236}">
                <a16:creationId xmlns:a16="http://schemas.microsoft.com/office/drawing/2014/main" id="{41CAB089-B99E-4ABE-B881-FA87B9F96E3D}"/>
              </a:ext>
            </a:extLst>
          </p:cNvPr>
          <p:cNvGrpSpPr>
            <a:grpSpLocks/>
          </p:cNvGrpSpPr>
          <p:nvPr/>
        </p:nvGrpSpPr>
        <p:grpSpPr bwMode="auto">
          <a:xfrm>
            <a:off x="1371600" y="1"/>
            <a:ext cx="723900" cy="6862763"/>
            <a:chOff x="-96" y="0"/>
            <a:chExt cx="456" cy="4323"/>
          </a:xfrm>
        </p:grpSpPr>
        <p:sp>
          <p:nvSpPr>
            <p:cNvPr id="118789" name="Rectangle 5">
              <a:extLst>
                <a:ext uri="{FF2B5EF4-FFF2-40B4-BE49-F238E27FC236}">
                  <a16:creationId xmlns:a16="http://schemas.microsoft.com/office/drawing/2014/main" id="{32A4CA5A-8732-4E32-B67D-3AE15264D03B}"/>
                </a:ext>
              </a:extLst>
            </p:cNvPr>
            <p:cNvSpPr>
              <a:spLocks noChangeArrowheads="1"/>
            </p:cNvSpPr>
            <p:nvPr/>
          </p:nvSpPr>
          <p:spPr bwMode="auto">
            <a:xfrm>
              <a:off x="0" y="0"/>
              <a:ext cx="288" cy="43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18790" name="Group 6">
              <a:extLst>
                <a:ext uri="{FF2B5EF4-FFF2-40B4-BE49-F238E27FC236}">
                  <a16:creationId xmlns:a16="http://schemas.microsoft.com/office/drawing/2014/main" id="{B9BCF361-2D18-4E0F-8D7D-FAF58B8FCBE2}"/>
                </a:ext>
              </a:extLst>
            </p:cNvPr>
            <p:cNvGrpSpPr>
              <a:grpSpLocks/>
            </p:cNvGrpSpPr>
            <p:nvPr/>
          </p:nvGrpSpPr>
          <p:grpSpPr bwMode="auto">
            <a:xfrm>
              <a:off x="-96" y="0"/>
              <a:ext cx="456" cy="4323"/>
              <a:chOff x="-108" y="-3"/>
              <a:chExt cx="456" cy="4323"/>
            </a:xfrm>
          </p:grpSpPr>
          <p:grpSp>
            <p:nvGrpSpPr>
              <p:cNvPr id="118791" name="Group 7">
                <a:extLst>
                  <a:ext uri="{FF2B5EF4-FFF2-40B4-BE49-F238E27FC236}">
                    <a16:creationId xmlns:a16="http://schemas.microsoft.com/office/drawing/2014/main" id="{F0BB3F53-1CF4-4DA1-AE16-D43DD76A2504}"/>
                  </a:ext>
                </a:extLst>
              </p:cNvPr>
              <p:cNvGrpSpPr>
                <a:grpSpLocks/>
              </p:cNvGrpSpPr>
              <p:nvPr/>
            </p:nvGrpSpPr>
            <p:grpSpPr bwMode="auto">
              <a:xfrm>
                <a:off x="-108" y="0"/>
                <a:ext cx="456" cy="4320"/>
                <a:chOff x="-108" y="0"/>
                <a:chExt cx="456" cy="4320"/>
              </a:xfrm>
            </p:grpSpPr>
            <p:sp>
              <p:nvSpPr>
                <p:cNvPr id="118792" name="Rectangle 8">
                  <a:extLst>
                    <a:ext uri="{FF2B5EF4-FFF2-40B4-BE49-F238E27FC236}">
                      <a16:creationId xmlns:a16="http://schemas.microsoft.com/office/drawing/2014/main" id="{1F321DEB-886A-4F52-A3D2-89E2F3317CE8}"/>
                    </a:ext>
                  </a:extLst>
                </p:cNvPr>
                <p:cNvSpPr>
                  <a:spLocks noChangeArrowheads="1"/>
                </p:cNvSpPr>
                <p:nvPr/>
              </p:nvSpPr>
              <p:spPr bwMode="auto">
                <a:xfrm>
                  <a:off x="0" y="0"/>
                  <a:ext cx="240" cy="1200"/>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aphicFrame>
              <p:nvGraphicFramePr>
                <p:cNvPr id="118793" name="Object 9">
                  <a:extLst>
                    <a:ext uri="{FF2B5EF4-FFF2-40B4-BE49-F238E27FC236}">
                      <a16:creationId xmlns:a16="http://schemas.microsoft.com/office/drawing/2014/main" id="{44B137DE-FCBE-42B6-AD57-14D6F11AC245}"/>
                    </a:ext>
                  </a:extLst>
                </p:cNvPr>
                <p:cNvGraphicFramePr>
                  <a:graphicFrameLocks noChangeAspect="1"/>
                </p:cNvGraphicFramePr>
                <p:nvPr/>
              </p:nvGraphicFramePr>
              <p:xfrm>
                <a:off x="-108" y="1249"/>
                <a:ext cx="456" cy="215"/>
              </p:xfrm>
              <a:graphic>
                <a:graphicData uri="http://schemas.openxmlformats.org/presentationml/2006/ole">
                  <mc:AlternateContent xmlns:mc="http://schemas.openxmlformats.org/markup-compatibility/2006">
                    <mc:Choice xmlns:v="urn:schemas-microsoft-com:vml" Requires="v">
                      <p:oleObj name="Paket" r:id="rId3" imgW="647640" imgH="485640" progId="Package">
                        <p:embed/>
                      </p:oleObj>
                    </mc:Choice>
                    <mc:Fallback>
                      <p:oleObj name="Paket" r:id="rId3" imgW="647640" imgH="485640" progId="Package">
                        <p:embed/>
                        <p:pic>
                          <p:nvPicPr>
                            <p:cNvPr id="118793" name="Object 9">
                              <a:extLst>
                                <a:ext uri="{FF2B5EF4-FFF2-40B4-BE49-F238E27FC236}">
                                  <a16:creationId xmlns:a16="http://schemas.microsoft.com/office/drawing/2014/main" id="{44B137DE-FCBE-42B6-AD57-14D6F11AC2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1372"/>
                            <a:stretch>
                              <a:fillRect/>
                            </a:stretch>
                          </p:blipFill>
                          <p:spPr bwMode="auto">
                            <a:xfrm>
                              <a:off x="-108" y="1249"/>
                              <a:ext cx="456" cy="21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8794" name="Rectangle 10">
                  <a:extLst>
                    <a:ext uri="{FF2B5EF4-FFF2-40B4-BE49-F238E27FC236}">
                      <a16:creationId xmlns:a16="http://schemas.microsoft.com/office/drawing/2014/main" id="{4996865F-9AA1-474E-A38D-F6C076885540}"/>
                    </a:ext>
                  </a:extLst>
                </p:cNvPr>
                <p:cNvSpPr>
                  <a:spLocks noChangeArrowheads="1"/>
                </p:cNvSpPr>
                <p:nvPr/>
              </p:nvSpPr>
              <p:spPr bwMode="auto">
                <a:xfrm>
                  <a:off x="0" y="1488"/>
                  <a:ext cx="240" cy="283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118795" name="Text Box 7">
                <a:extLst>
                  <a:ext uri="{FF2B5EF4-FFF2-40B4-BE49-F238E27FC236}">
                    <a16:creationId xmlns:a16="http://schemas.microsoft.com/office/drawing/2014/main" id="{7B5C18CB-5D39-4528-B45C-8A3C4D14C485}"/>
                  </a:ext>
                </a:extLst>
              </p:cNvPr>
              <p:cNvSpPr txBox="1">
                <a:spLocks noChangeArrowheads="1"/>
              </p:cNvSpPr>
              <p:nvPr/>
            </p:nvSpPr>
            <p:spPr bwMode="auto">
              <a:xfrm rot="-5400000">
                <a:off x="-1959" y="1956"/>
                <a:ext cx="4130"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altLang="de-DE" sz="1600">
                    <a:latin typeface="Arial Rounded MT Bold" panose="020F0704030504030204" pitchFamily="34" charset="0"/>
                  </a:rPr>
                  <a:t>Univ.-Doz. Dr. Katrin Teubner</a:t>
                </a:r>
                <a:r>
                  <a:rPr lang="de-DE" altLang="de-DE" sz="1600">
                    <a:solidFill>
                      <a:srgbClr val="0000CC"/>
                    </a:solidFill>
                    <a:latin typeface="Arial Rounded MT Bold" panose="020F0704030504030204" pitchFamily="34" charset="0"/>
                  </a:rPr>
                  <a:t>                                  </a:t>
                </a:r>
                <a:r>
                  <a:rPr lang="de-AT" altLang="de-DE" sz="1600">
                    <a:solidFill>
                      <a:srgbClr val="0000CC"/>
                    </a:solidFill>
                    <a:latin typeface="Arial Rounded MT Bold" panose="020F0704030504030204" pitchFamily="34" charset="0"/>
                  </a:rPr>
                  <a:t>www.lakeriver.at</a:t>
                </a:r>
                <a:endParaRPr lang="de-DE" altLang="de-DE" sz="1600">
                  <a:solidFill>
                    <a:srgbClr val="0000CC"/>
                  </a:solidFill>
                  <a:latin typeface="Arial Rounded MT Bold" panose="020F0704030504030204" pitchFamily="34" charset="0"/>
                </a:endParaRPr>
              </a:p>
            </p:txBody>
          </p:sp>
        </p:grpSp>
      </p:grpSp>
      <p:sp>
        <p:nvSpPr>
          <p:cNvPr id="12" name="Textfeld 11">
            <a:extLst>
              <a:ext uri="{FF2B5EF4-FFF2-40B4-BE49-F238E27FC236}">
                <a16:creationId xmlns:a16="http://schemas.microsoft.com/office/drawing/2014/main" id="{4DF14897-6423-4C09-8B55-9DA197898B0F}"/>
              </a:ext>
            </a:extLst>
          </p:cNvPr>
          <p:cNvSpPr txBox="1"/>
          <p:nvPr/>
        </p:nvSpPr>
        <p:spPr>
          <a:xfrm>
            <a:off x="2032000" y="6488668"/>
            <a:ext cx="2931187" cy="369332"/>
          </a:xfrm>
          <a:prstGeom prst="rect">
            <a:avLst/>
          </a:prstGeom>
          <a:noFill/>
        </p:spPr>
        <p:txBody>
          <a:bodyPr wrap="none" rtlCol="0">
            <a:spAutoFit/>
          </a:bodyPr>
          <a:lstStyle/>
          <a:p>
            <a:r>
              <a:rPr lang="en-GB" dirty="0">
                <a:solidFill>
                  <a:schemeClr val="accent1"/>
                </a:solidFill>
              </a:rPr>
              <a:t>photo from: www.lakeriver.at</a:t>
            </a:r>
          </a:p>
        </p:txBody>
      </p:sp>
      <p:sp>
        <p:nvSpPr>
          <p:cNvPr id="13" name="Text Box 13">
            <a:extLst>
              <a:ext uri="{FF2B5EF4-FFF2-40B4-BE49-F238E27FC236}">
                <a16:creationId xmlns:a16="http://schemas.microsoft.com/office/drawing/2014/main" id="{AD64D829-69BF-435A-9FFF-AF3F39B3302C}"/>
              </a:ext>
            </a:extLst>
          </p:cNvPr>
          <p:cNvSpPr txBox="1">
            <a:spLocks noChangeArrowheads="1"/>
          </p:cNvSpPr>
          <p:nvPr/>
        </p:nvSpPr>
        <p:spPr bwMode="auto">
          <a:xfrm rot="16200000">
            <a:off x="8160913" y="3205862"/>
            <a:ext cx="6532558" cy="44627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de-DE" altLang="de-DE" sz="2300" b="1" dirty="0">
                <a:solidFill>
                  <a:schemeClr val="bg2">
                    <a:lumMod val="90000"/>
                  </a:schemeClr>
                </a:solidFill>
                <a:latin typeface="Courier New" panose="02070309020205020404" pitchFamily="49" charset="0"/>
              </a:rPr>
              <a:t>Alte Donau, urban </a:t>
            </a:r>
            <a:r>
              <a:rPr lang="de-DE" altLang="de-DE" sz="2300" b="1" dirty="0" err="1">
                <a:solidFill>
                  <a:schemeClr val="bg2">
                    <a:lumMod val="90000"/>
                  </a:schemeClr>
                </a:solidFill>
                <a:latin typeface="Courier New" panose="02070309020205020404" pitchFamily="49" charset="0"/>
              </a:rPr>
              <a:t>oxbow</a:t>
            </a:r>
            <a:r>
              <a:rPr lang="de-DE" altLang="de-DE" sz="2300" b="1" dirty="0">
                <a:solidFill>
                  <a:schemeClr val="bg2">
                    <a:lumMod val="90000"/>
                  </a:schemeClr>
                </a:solidFill>
                <a:latin typeface="Courier New" panose="02070309020205020404" pitchFamily="49" charset="0"/>
              </a:rPr>
              <a:t> </a:t>
            </a:r>
            <a:r>
              <a:rPr lang="de-DE" altLang="de-DE" sz="2300" b="1" dirty="0" err="1">
                <a:solidFill>
                  <a:schemeClr val="bg2">
                    <a:lumMod val="90000"/>
                  </a:schemeClr>
                </a:solidFill>
                <a:latin typeface="Courier New" panose="02070309020205020404" pitchFamily="49" charset="0"/>
              </a:rPr>
              <a:t>lake</a:t>
            </a:r>
            <a:r>
              <a:rPr lang="de-DE" altLang="de-DE" sz="2300" b="1" dirty="0">
                <a:solidFill>
                  <a:schemeClr val="bg2">
                    <a:lumMod val="90000"/>
                  </a:schemeClr>
                </a:solidFill>
                <a:latin typeface="Courier New" panose="02070309020205020404" pitchFamily="49" charset="0"/>
              </a:rPr>
              <a:t>, Vienna</a:t>
            </a:r>
          </a:p>
        </p:txBody>
      </p:sp>
    </p:spTree>
    <p:extLst>
      <p:ext uri="{BB962C8B-B14F-4D97-AF65-F5344CB8AC3E}">
        <p14:creationId xmlns:p14="http://schemas.microsoft.com/office/powerpoint/2010/main" val="3771287627"/>
      </p:ext>
    </p:extLst>
  </p:cSld>
  <p:clrMapOvr>
    <a:masterClrMapping/>
  </p:clrMapOvr>
  <p:transition>
    <p:dissolv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13" descr="G:\0-ProvisSolangCompBeimNorbert\Vortrag_Wien\b3-MeineFotosVonMeinerHomepage\L\AlteDonau13.jpg">
            <a:extLst>
              <a:ext uri="{FF2B5EF4-FFF2-40B4-BE49-F238E27FC236}">
                <a16:creationId xmlns:a16="http://schemas.microsoft.com/office/drawing/2014/main" id="{AF776A31-F16F-468C-BCE1-FD265A28A2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580" t="555" r="3766" b="9792"/>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6980" name="Group 4">
            <a:extLst>
              <a:ext uri="{FF2B5EF4-FFF2-40B4-BE49-F238E27FC236}">
                <a16:creationId xmlns:a16="http://schemas.microsoft.com/office/drawing/2014/main" id="{7B5B4802-707B-4D9E-8B9B-A10F58CD5EAC}"/>
              </a:ext>
            </a:extLst>
          </p:cNvPr>
          <p:cNvGrpSpPr>
            <a:grpSpLocks/>
          </p:cNvGrpSpPr>
          <p:nvPr/>
        </p:nvGrpSpPr>
        <p:grpSpPr bwMode="auto">
          <a:xfrm>
            <a:off x="1371600" y="1"/>
            <a:ext cx="723900" cy="6862763"/>
            <a:chOff x="-96" y="0"/>
            <a:chExt cx="456" cy="4323"/>
          </a:xfrm>
        </p:grpSpPr>
        <p:sp>
          <p:nvSpPr>
            <p:cNvPr id="126981" name="Rectangle 5">
              <a:extLst>
                <a:ext uri="{FF2B5EF4-FFF2-40B4-BE49-F238E27FC236}">
                  <a16:creationId xmlns:a16="http://schemas.microsoft.com/office/drawing/2014/main" id="{74D3431A-E2C4-45EF-8BD7-D35645038D89}"/>
                </a:ext>
              </a:extLst>
            </p:cNvPr>
            <p:cNvSpPr>
              <a:spLocks noChangeArrowheads="1"/>
            </p:cNvSpPr>
            <p:nvPr/>
          </p:nvSpPr>
          <p:spPr bwMode="auto">
            <a:xfrm>
              <a:off x="0" y="0"/>
              <a:ext cx="288" cy="43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26982" name="Group 6">
              <a:extLst>
                <a:ext uri="{FF2B5EF4-FFF2-40B4-BE49-F238E27FC236}">
                  <a16:creationId xmlns:a16="http://schemas.microsoft.com/office/drawing/2014/main" id="{AE09395C-2092-4171-8A37-BB4CC8CA5433}"/>
                </a:ext>
              </a:extLst>
            </p:cNvPr>
            <p:cNvGrpSpPr>
              <a:grpSpLocks/>
            </p:cNvGrpSpPr>
            <p:nvPr/>
          </p:nvGrpSpPr>
          <p:grpSpPr bwMode="auto">
            <a:xfrm>
              <a:off x="-96" y="0"/>
              <a:ext cx="456" cy="4323"/>
              <a:chOff x="-108" y="-3"/>
              <a:chExt cx="456" cy="4323"/>
            </a:xfrm>
          </p:grpSpPr>
          <p:grpSp>
            <p:nvGrpSpPr>
              <p:cNvPr id="126983" name="Group 7">
                <a:extLst>
                  <a:ext uri="{FF2B5EF4-FFF2-40B4-BE49-F238E27FC236}">
                    <a16:creationId xmlns:a16="http://schemas.microsoft.com/office/drawing/2014/main" id="{2315467F-EF8E-45C8-8E65-AFEC336F4C40}"/>
                  </a:ext>
                </a:extLst>
              </p:cNvPr>
              <p:cNvGrpSpPr>
                <a:grpSpLocks/>
              </p:cNvGrpSpPr>
              <p:nvPr/>
            </p:nvGrpSpPr>
            <p:grpSpPr bwMode="auto">
              <a:xfrm>
                <a:off x="-108" y="0"/>
                <a:ext cx="456" cy="4320"/>
                <a:chOff x="-108" y="0"/>
                <a:chExt cx="456" cy="4320"/>
              </a:xfrm>
            </p:grpSpPr>
            <p:sp>
              <p:nvSpPr>
                <p:cNvPr id="126984" name="Rectangle 8">
                  <a:extLst>
                    <a:ext uri="{FF2B5EF4-FFF2-40B4-BE49-F238E27FC236}">
                      <a16:creationId xmlns:a16="http://schemas.microsoft.com/office/drawing/2014/main" id="{E667CC7B-2ADE-422E-91B4-F75412C80037}"/>
                    </a:ext>
                  </a:extLst>
                </p:cNvPr>
                <p:cNvSpPr>
                  <a:spLocks noChangeArrowheads="1"/>
                </p:cNvSpPr>
                <p:nvPr/>
              </p:nvSpPr>
              <p:spPr bwMode="auto">
                <a:xfrm>
                  <a:off x="0" y="0"/>
                  <a:ext cx="240" cy="1200"/>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aphicFrame>
              <p:nvGraphicFramePr>
                <p:cNvPr id="126985" name="Object 9">
                  <a:extLst>
                    <a:ext uri="{FF2B5EF4-FFF2-40B4-BE49-F238E27FC236}">
                      <a16:creationId xmlns:a16="http://schemas.microsoft.com/office/drawing/2014/main" id="{D3985130-DBE8-4380-B2B1-1F15A6B71B49}"/>
                    </a:ext>
                  </a:extLst>
                </p:cNvPr>
                <p:cNvGraphicFramePr>
                  <a:graphicFrameLocks noChangeAspect="1"/>
                </p:cNvGraphicFramePr>
                <p:nvPr/>
              </p:nvGraphicFramePr>
              <p:xfrm>
                <a:off x="-108" y="1249"/>
                <a:ext cx="456" cy="215"/>
              </p:xfrm>
              <a:graphic>
                <a:graphicData uri="http://schemas.openxmlformats.org/presentationml/2006/ole">
                  <mc:AlternateContent xmlns:mc="http://schemas.openxmlformats.org/markup-compatibility/2006">
                    <mc:Choice xmlns:v="urn:schemas-microsoft-com:vml" Requires="v">
                      <p:oleObj name="Paket" r:id="rId3" imgW="647640" imgH="485640" progId="Package">
                        <p:embed/>
                      </p:oleObj>
                    </mc:Choice>
                    <mc:Fallback>
                      <p:oleObj name="Paket" r:id="rId3" imgW="647640" imgH="485640" progId="Package">
                        <p:embed/>
                        <p:pic>
                          <p:nvPicPr>
                            <p:cNvPr id="126985" name="Object 9">
                              <a:extLst>
                                <a:ext uri="{FF2B5EF4-FFF2-40B4-BE49-F238E27FC236}">
                                  <a16:creationId xmlns:a16="http://schemas.microsoft.com/office/drawing/2014/main" id="{D3985130-DBE8-4380-B2B1-1F15A6B71B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1372"/>
                            <a:stretch>
                              <a:fillRect/>
                            </a:stretch>
                          </p:blipFill>
                          <p:spPr bwMode="auto">
                            <a:xfrm>
                              <a:off x="-108" y="1249"/>
                              <a:ext cx="456" cy="21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6986" name="Rectangle 10">
                  <a:extLst>
                    <a:ext uri="{FF2B5EF4-FFF2-40B4-BE49-F238E27FC236}">
                      <a16:creationId xmlns:a16="http://schemas.microsoft.com/office/drawing/2014/main" id="{BF042C2A-EBC8-4F24-B581-BCA97BDDB7A2}"/>
                    </a:ext>
                  </a:extLst>
                </p:cNvPr>
                <p:cNvSpPr>
                  <a:spLocks noChangeArrowheads="1"/>
                </p:cNvSpPr>
                <p:nvPr/>
              </p:nvSpPr>
              <p:spPr bwMode="auto">
                <a:xfrm>
                  <a:off x="0" y="1488"/>
                  <a:ext cx="240" cy="283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126987" name="Text Box 7">
                <a:extLst>
                  <a:ext uri="{FF2B5EF4-FFF2-40B4-BE49-F238E27FC236}">
                    <a16:creationId xmlns:a16="http://schemas.microsoft.com/office/drawing/2014/main" id="{3870B6A2-1630-4430-8BC0-FA76D12FC57B}"/>
                  </a:ext>
                </a:extLst>
              </p:cNvPr>
              <p:cNvSpPr txBox="1">
                <a:spLocks noChangeArrowheads="1"/>
              </p:cNvSpPr>
              <p:nvPr/>
            </p:nvSpPr>
            <p:spPr bwMode="auto">
              <a:xfrm rot="-5400000">
                <a:off x="-1959" y="1956"/>
                <a:ext cx="4130"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altLang="de-DE" sz="1600">
                    <a:latin typeface="Arial Rounded MT Bold" panose="020F0704030504030204" pitchFamily="34" charset="0"/>
                  </a:rPr>
                  <a:t>Univ.-Doz. Dr. Katrin Teubner</a:t>
                </a:r>
                <a:r>
                  <a:rPr lang="de-DE" altLang="de-DE" sz="1600">
                    <a:solidFill>
                      <a:srgbClr val="0000CC"/>
                    </a:solidFill>
                    <a:latin typeface="Arial Rounded MT Bold" panose="020F0704030504030204" pitchFamily="34" charset="0"/>
                  </a:rPr>
                  <a:t>                                  </a:t>
                </a:r>
                <a:r>
                  <a:rPr lang="de-AT" altLang="de-DE" sz="1600">
                    <a:solidFill>
                      <a:srgbClr val="0000CC"/>
                    </a:solidFill>
                    <a:latin typeface="Arial Rounded MT Bold" panose="020F0704030504030204" pitchFamily="34" charset="0"/>
                  </a:rPr>
                  <a:t>www.lakeriver.at</a:t>
                </a:r>
                <a:endParaRPr lang="de-DE" altLang="de-DE" sz="1600">
                  <a:solidFill>
                    <a:srgbClr val="0000CC"/>
                  </a:solidFill>
                  <a:latin typeface="Arial Rounded MT Bold" panose="020F0704030504030204" pitchFamily="34" charset="0"/>
                </a:endParaRPr>
              </a:p>
            </p:txBody>
          </p:sp>
        </p:grpSp>
      </p:grpSp>
      <p:sp>
        <p:nvSpPr>
          <p:cNvPr id="12" name="Textfeld 11">
            <a:extLst>
              <a:ext uri="{FF2B5EF4-FFF2-40B4-BE49-F238E27FC236}">
                <a16:creationId xmlns:a16="http://schemas.microsoft.com/office/drawing/2014/main" id="{CF6E488A-8D36-4B76-BAB1-60585A9B7861}"/>
              </a:ext>
            </a:extLst>
          </p:cNvPr>
          <p:cNvSpPr txBox="1"/>
          <p:nvPr/>
        </p:nvSpPr>
        <p:spPr>
          <a:xfrm>
            <a:off x="2032000" y="6488668"/>
            <a:ext cx="2931187" cy="369332"/>
          </a:xfrm>
          <a:prstGeom prst="rect">
            <a:avLst/>
          </a:prstGeom>
          <a:noFill/>
        </p:spPr>
        <p:txBody>
          <a:bodyPr wrap="none" rtlCol="0">
            <a:spAutoFit/>
          </a:bodyPr>
          <a:lstStyle/>
          <a:p>
            <a:r>
              <a:rPr lang="en-GB" dirty="0">
                <a:solidFill>
                  <a:schemeClr val="accent1"/>
                </a:solidFill>
              </a:rPr>
              <a:t>photo from: www.lakeriver.at</a:t>
            </a:r>
          </a:p>
        </p:txBody>
      </p:sp>
      <p:sp>
        <p:nvSpPr>
          <p:cNvPr id="13" name="Text Box 13">
            <a:extLst>
              <a:ext uri="{FF2B5EF4-FFF2-40B4-BE49-F238E27FC236}">
                <a16:creationId xmlns:a16="http://schemas.microsoft.com/office/drawing/2014/main" id="{31695DCB-52E3-4A71-A665-C59EECB34DDF}"/>
              </a:ext>
            </a:extLst>
          </p:cNvPr>
          <p:cNvSpPr txBox="1">
            <a:spLocks noChangeArrowheads="1"/>
          </p:cNvSpPr>
          <p:nvPr/>
        </p:nvSpPr>
        <p:spPr bwMode="auto">
          <a:xfrm rot="16200000">
            <a:off x="8160913" y="3205862"/>
            <a:ext cx="6532558" cy="44627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de-DE" altLang="de-DE" sz="2300" b="1" dirty="0">
                <a:solidFill>
                  <a:schemeClr val="bg2">
                    <a:lumMod val="90000"/>
                  </a:schemeClr>
                </a:solidFill>
                <a:latin typeface="Courier New" panose="02070309020205020404" pitchFamily="49" charset="0"/>
              </a:rPr>
              <a:t>Alte Donau, urban </a:t>
            </a:r>
            <a:r>
              <a:rPr lang="de-DE" altLang="de-DE" sz="2300" b="1" dirty="0" err="1">
                <a:solidFill>
                  <a:schemeClr val="bg2">
                    <a:lumMod val="90000"/>
                  </a:schemeClr>
                </a:solidFill>
                <a:latin typeface="Courier New" panose="02070309020205020404" pitchFamily="49" charset="0"/>
              </a:rPr>
              <a:t>oxbow</a:t>
            </a:r>
            <a:r>
              <a:rPr lang="de-DE" altLang="de-DE" sz="2300" b="1" dirty="0">
                <a:solidFill>
                  <a:schemeClr val="bg2">
                    <a:lumMod val="90000"/>
                  </a:schemeClr>
                </a:solidFill>
                <a:latin typeface="Courier New" panose="02070309020205020404" pitchFamily="49" charset="0"/>
              </a:rPr>
              <a:t> </a:t>
            </a:r>
            <a:r>
              <a:rPr lang="de-DE" altLang="de-DE" sz="2300" b="1" dirty="0" err="1">
                <a:solidFill>
                  <a:schemeClr val="bg2">
                    <a:lumMod val="90000"/>
                  </a:schemeClr>
                </a:solidFill>
                <a:latin typeface="Courier New" panose="02070309020205020404" pitchFamily="49" charset="0"/>
              </a:rPr>
              <a:t>lake</a:t>
            </a:r>
            <a:r>
              <a:rPr lang="de-DE" altLang="de-DE" sz="2300" b="1" dirty="0">
                <a:solidFill>
                  <a:schemeClr val="bg2">
                    <a:lumMod val="90000"/>
                  </a:schemeClr>
                </a:solidFill>
                <a:latin typeface="Courier New" panose="02070309020205020404" pitchFamily="49" charset="0"/>
              </a:rPr>
              <a:t>, Vienna</a:t>
            </a:r>
          </a:p>
        </p:txBody>
      </p:sp>
    </p:spTree>
    <p:extLst>
      <p:ext uri="{BB962C8B-B14F-4D97-AF65-F5344CB8AC3E}">
        <p14:creationId xmlns:p14="http://schemas.microsoft.com/office/powerpoint/2010/main" val="3680955338"/>
      </p:ext>
    </p:extLst>
  </p:cSld>
  <p:clrMapOvr>
    <a:masterClrMapping/>
  </p:clrMapOvr>
  <p:transition>
    <p:dissolv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10" descr="C:\PowerPointSammlg-Jan09-NE-MA-PY\G-x1-2017_Vortrag_UniWien\b3-MeineFotosVonMeinerHomepage\L\AlteDonau39.jpg">
            <a:extLst>
              <a:ext uri="{FF2B5EF4-FFF2-40B4-BE49-F238E27FC236}">
                <a16:creationId xmlns:a16="http://schemas.microsoft.com/office/drawing/2014/main" id="{88204804-59EC-454A-9F3B-E62AB63151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593" t="833" r="5167" b="10925"/>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9812" name="Group 4">
            <a:extLst>
              <a:ext uri="{FF2B5EF4-FFF2-40B4-BE49-F238E27FC236}">
                <a16:creationId xmlns:a16="http://schemas.microsoft.com/office/drawing/2014/main" id="{F668CB63-E10A-4C6C-821B-C0E0E8BF1F6E}"/>
              </a:ext>
            </a:extLst>
          </p:cNvPr>
          <p:cNvGrpSpPr>
            <a:grpSpLocks/>
          </p:cNvGrpSpPr>
          <p:nvPr/>
        </p:nvGrpSpPr>
        <p:grpSpPr bwMode="auto">
          <a:xfrm>
            <a:off x="1371600" y="1"/>
            <a:ext cx="723900" cy="6862763"/>
            <a:chOff x="-96" y="0"/>
            <a:chExt cx="456" cy="4323"/>
          </a:xfrm>
        </p:grpSpPr>
        <p:sp>
          <p:nvSpPr>
            <p:cNvPr id="119813" name="Rectangle 5">
              <a:extLst>
                <a:ext uri="{FF2B5EF4-FFF2-40B4-BE49-F238E27FC236}">
                  <a16:creationId xmlns:a16="http://schemas.microsoft.com/office/drawing/2014/main" id="{206E50CE-6B1B-4234-9AAF-B060A24A53B2}"/>
                </a:ext>
              </a:extLst>
            </p:cNvPr>
            <p:cNvSpPr>
              <a:spLocks noChangeArrowheads="1"/>
            </p:cNvSpPr>
            <p:nvPr/>
          </p:nvSpPr>
          <p:spPr bwMode="auto">
            <a:xfrm>
              <a:off x="0" y="0"/>
              <a:ext cx="288" cy="43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19814" name="Group 6">
              <a:extLst>
                <a:ext uri="{FF2B5EF4-FFF2-40B4-BE49-F238E27FC236}">
                  <a16:creationId xmlns:a16="http://schemas.microsoft.com/office/drawing/2014/main" id="{40790286-2B44-4AC9-8AC8-9A26427C4E1A}"/>
                </a:ext>
              </a:extLst>
            </p:cNvPr>
            <p:cNvGrpSpPr>
              <a:grpSpLocks/>
            </p:cNvGrpSpPr>
            <p:nvPr/>
          </p:nvGrpSpPr>
          <p:grpSpPr bwMode="auto">
            <a:xfrm>
              <a:off x="-96" y="0"/>
              <a:ext cx="456" cy="4323"/>
              <a:chOff x="-108" y="-3"/>
              <a:chExt cx="456" cy="4323"/>
            </a:xfrm>
          </p:grpSpPr>
          <p:grpSp>
            <p:nvGrpSpPr>
              <p:cNvPr id="119815" name="Group 7">
                <a:extLst>
                  <a:ext uri="{FF2B5EF4-FFF2-40B4-BE49-F238E27FC236}">
                    <a16:creationId xmlns:a16="http://schemas.microsoft.com/office/drawing/2014/main" id="{A789C9B4-F286-4E98-857C-3D275478661F}"/>
                  </a:ext>
                </a:extLst>
              </p:cNvPr>
              <p:cNvGrpSpPr>
                <a:grpSpLocks/>
              </p:cNvGrpSpPr>
              <p:nvPr/>
            </p:nvGrpSpPr>
            <p:grpSpPr bwMode="auto">
              <a:xfrm>
                <a:off x="-108" y="0"/>
                <a:ext cx="456" cy="4320"/>
                <a:chOff x="-108" y="0"/>
                <a:chExt cx="456" cy="4320"/>
              </a:xfrm>
            </p:grpSpPr>
            <p:sp>
              <p:nvSpPr>
                <p:cNvPr id="119816" name="Rectangle 8">
                  <a:extLst>
                    <a:ext uri="{FF2B5EF4-FFF2-40B4-BE49-F238E27FC236}">
                      <a16:creationId xmlns:a16="http://schemas.microsoft.com/office/drawing/2014/main" id="{9F86FCB5-328E-47FA-AD07-0F3C78BB6EBC}"/>
                    </a:ext>
                  </a:extLst>
                </p:cNvPr>
                <p:cNvSpPr>
                  <a:spLocks noChangeArrowheads="1"/>
                </p:cNvSpPr>
                <p:nvPr/>
              </p:nvSpPr>
              <p:spPr bwMode="auto">
                <a:xfrm>
                  <a:off x="0" y="0"/>
                  <a:ext cx="240" cy="1200"/>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aphicFrame>
              <p:nvGraphicFramePr>
                <p:cNvPr id="119817" name="Object 9">
                  <a:extLst>
                    <a:ext uri="{FF2B5EF4-FFF2-40B4-BE49-F238E27FC236}">
                      <a16:creationId xmlns:a16="http://schemas.microsoft.com/office/drawing/2014/main" id="{83CF852C-5BC3-4DC1-9A6A-E2ACF9343822}"/>
                    </a:ext>
                  </a:extLst>
                </p:cNvPr>
                <p:cNvGraphicFramePr>
                  <a:graphicFrameLocks noChangeAspect="1"/>
                </p:cNvGraphicFramePr>
                <p:nvPr/>
              </p:nvGraphicFramePr>
              <p:xfrm>
                <a:off x="-108" y="1249"/>
                <a:ext cx="456" cy="215"/>
              </p:xfrm>
              <a:graphic>
                <a:graphicData uri="http://schemas.openxmlformats.org/presentationml/2006/ole">
                  <mc:AlternateContent xmlns:mc="http://schemas.openxmlformats.org/markup-compatibility/2006">
                    <mc:Choice xmlns:v="urn:schemas-microsoft-com:vml" Requires="v">
                      <p:oleObj name="Paket" r:id="rId3" imgW="647640" imgH="485640" progId="Package">
                        <p:embed/>
                      </p:oleObj>
                    </mc:Choice>
                    <mc:Fallback>
                      <p:oleObj name="Paket" r:id="rId3" imgW="647640" imgH="485640" progId="Package">
                        <p:embed/>
                        <p:pic>
                          <p:nvPicPr>
                            <p:cNvPr id="119817" name="Object 9">
                              <a:extLst>
                                <a:ext uri="{FF2B5EF4-FFF2-40B4-BE49-F238E27FC236}">
                                  <a16:creationId xmlns:a16="http://schemas.microsoft.com/office/drawing/2014/main" id="{83CF852C-5BC3-4DC1-9A6A-E2ACF93438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1372"/>
                            <a:stretch>
                              <a:fillRect/>
                            </a:stretch>
                          </p:blipFill>
                          <p:spPr bwMode="auto">
                            <a:xfrm>
                              <a:off x="-108" y="1249"/>
                              <a:ext cx="456" cy="21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9818" name="Rectangle 10">
                  <a:extLst>
                    <a:ext uri="{FF2B5EF4-FFF2-40B4-BE49-F238E27FC236}">
                      <a16:creationId xmlns:a16="http://schemas.microsoft.com/office/drawing/2014/main" id="{5B90C551-77A8-448A-AAE7-6B60F76C8433}"/>
                    </a:ext>
                  </a:extLst>
                </p:cNvPr>
                <p:cNvSpPr>
                  <a:spLocks noChangeArrowheads="1"/>
                </p:cNvSpPr>
                <p:nvPr/>
              </p:nvSpPr>
              <p:spPr bwMode="auto">
                <a:xfrm>
                  <a:off x="0" y="1488"/>
                  <a:ext cx="240" cy="283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119819" name="Text Box 7">
                <a:extLst>
                  <a:ext uri="{FF2B5EF4-FFF2-40B4-BE49-F238E27FC236}">
                    <a16:creationId xmlns:a16="http://schemas.microsoft.com/office/drawing/2014/main" id="{2E647161-D9A3-4D4F-A0A3-6C8A3F471FBA}"/>
                  </a:ext>
                </a:extLst>
              </p:cNvPr>
              <p:cNvSpPr txBox="1">
                <a:spLocks noChangeArrowheads="1"/>
              </p:cNvSpPr>
              <p:nvPr/>
            </p:nvSpPr>
            <p:spPr bwMode="auto">
              <a:xfrm rot="-5400000">
                <a:off x="-1959" y="1956"/>
                <a:ext cx="4130"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altLang="de-DE" sz="1600">
                    <a:latin typeface="Arial Rounded MT Bold" panose="020F0704030504030204" pitchFamily="34" charset="0"/>
                  </a:rPr>
                  <a:t>Univ.-Doz. Dr. Katrin Teubner</a:t>
                </a:r>
                <a:r>
                  <a:rPr lang="de-DE" altLang="de-DE" sz="1600">
                    <a:solidFill>
                      <a:srgbClr val="0000CC"/>
                    </a:solidFill>
                    <a:latin typeface="Arial Rounded MT Bold" panose="020F0704030504030204" pitchFamily="34" charset="0"/>
                  </a:rPr>
                  <a:t>                                  </a:t>
                </a:r>
                <a:r>
                  <a:rPr lang="de-AT" altLang="de-DE" sz="1600">
                    <a:solidFill>
                      <a:srgbClr val="0000CC"/>
                    </a:solidFill>
                    <a:latin typeface="Arial Rounded MT Bold" panose="020F0704030504030204" pitchFamily="34" charset="0"/>
                  </a:rPr>
                  <a:t>www.lakeriver.at</a:t>
                </a:r>
                <a:endParaRPr lang="de-DE" altLang="de-DE" sz="1600">
                  <a:solidFill>
                    <a:srgbClr val="0000CC"/>
                  </a:solidFill>
                  <a:latin typeface="Arial Rounded MT Bold" panose="020F0704030504030204" pitchFamily="34" charset="0"/>
                </a:endParaRPr>
              </a:p>
            </p:txBody>
          </p:sp>
        </p:grpSp>
      </p:grpSp>
      <p:sp>
        <p:nvSpPr>
          <p:cNvPr id="12" name="Textfeld 11">
            <a:extLst>
              <a:ext uri="{FF2B5EF4-FFF2-40B4-BE49-F238E27FC236}">
                <a16:creationId xmlns:a16="http://schemas.microsoft.com/office/drawing/2014/main" id="{CD2642A3-2F49-4218-AA5B-D1C8158BE461}"/>
              </a:ext>
            </a:extLst>
          </p:cNvPr>
          <p:cNvSpPr txBox="1"/>
          <p:nvPr/>
        </p:nvSpPr>
        <p:spPr>
          <a:xfrm>
            <a:off x="2032000" y="6488668"/>
            <a:ext cx="2931187" cy="369332"/>
          </a:xfrm>
          <a:prstGeom prst="rect">
            <a:avLst/>
          </a:prstGeom>
          <a:noFill/>
        </p:spPr>
        <p:txBody>
          <a:bodyPr wrap="none" rtlCol="0">
            <a:spAutoFit/>
          </a:bodyPr>
          <a:lstStyle/>
          <a:p>
            <a:r>
              <a:rPr lang="en-GB" dirty="0">
                <a:solidFill>
                  <a:schemeClr val="accent1"/>
                </a:solidFill>
              </a:rPr>
              <a:t>photo from: www.lakeriver.at</a:t>
            </a:r>
          </a:p>
        </p:txBody>
      </p:sp>
      <p:sp>
        <p:nvSpPr>
          <p:cNvPr id="13" name="Text Box 13">
            <a:extLst>
              <a:ext uri="{FF2B5EF4-FFF2-40B4-BE49-F238E27FC236}">
                <a16:creationId xmlns:a16="http://schemas.microsoft.com/office/drawing/2014/main" id="{022B1BF8-A0BB-481C-8BAC-1F338E8B003D}"/>
              </a:ext>
            </a:extLst>
          </p:cNvPr>
          <p:cNvSpPr txBox="1">
            <a:spLocks noChangeArrowheads="1"/>
          </p:cNvSpPr>
          <p:nvPr/>
        </p:nvSpPr>
        <p:spPr bwMode="auto">
          <a:xfrm rot="16200000">
            <a:off x="8160913" y="3205862"/>
            <a:ext cx="6532558" cy="44627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de-DE" altLang="de-DE" sz="2300" b="1" dirty="0">
                <a:solidFill>
                  <a:schemeClr val="bg2">
                    <a:lumMod val="90000"/>
                  </a:schemeClr>
                </a:solidFill>
                <a:latin typeface="Courier New" panose="02070309020205020404" pitchFamily="49" charset="0"/>
              </a:rPr>
              <a:t>Alte Donau, urban </a:t>
            </a:r>
            <a:r>
              <a:rPr lang="de-DE" altLang="de-DE" sz="2300" b="1" dirty="0" err="1">
                <a:solidFill>
                  <a:schemeClr val="bg2">
                    <a:lumMod val="90000"/>
                  </a:schemeClr>
                </a:solidFill>
                <a:latin typeface="Courier New" panose="02070309020205020404" pitchFamily="49" charset="0"/>
              </a:rPr>
              <a:t>oxbow</a:t>
            </a:r>
            <a:r>
              <a:rPr lang="de-DE" altLang="de-DE" sz="2300" b="1" dirty="0">
                <a:solidFill>
                  <a:schemeClr val="bg2">
                    <a:lumMod val="90000"/>
                  </a:schemeClr>
                </a:solidFill>
                <a:latin typeface="Courier New" panose="02070309020205020404" pitchFamily="49" charset="0"/>
              </a:rPr>
              <a:t> </a:t>
            </a:r>
            <a:r>
              <a:rPr lang="de-DE" altLang="de-DE" sz="2300" b="1" dirty="0" err="1">
                <a:solidFill>
                  <a:schemeClr val="bg2">
                    <a:lumMod val="90000"/>
                  </a:schemeClr>
                </a:solidFill>
                <a:latin typeface="Courier New" panose="02070309020205020404" pitchFamily="49" charset="0"/>
              </a:rPr>
              <a:t>lake</a:t>
            </a:r>
            <a:r>
              <a:rPr lang="de-DE" altLang="de-DE" sz="2300" b="1" dirty="0">
                <a:solidFill>
                  <a:schemeClr val="bg2">
                    <a:lumMod val="90000"/>
                  </a:schemeClr>
                </a:solidFill>
                <a:latin typeface="Courier New" panose="02070309020205020404" pitchFamily="49" charset="0"/>
              </a:rPr>
              <a:t>, Vienna</a:t>
            </a:r>
          </a:p>
        </p:txBody>
      </p:sp>
    </p:spTree>
    <p:extLst>
      <p:ext uri="{BB962C8B-B14F-4D97-AF65-F5344CB8AC3E}">
        <p14:creationId xmlns:p14="http://schemas.microsoft.com/office/powerpoint/2010/main" val="75195864"/>
      </p:ext>
    </p:extLst>
  </p:cSld>
  <p:clrMapOvr>
    <a:masterClrMapping/>
  </p:clrMapOvr>
  <p:transition>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2" name="Text Box 4">
            <a:extLst>
              <a:ext uri="{FF2B5EF4-FFF2-40B4-BE49-F238E27FC236}">
                <a16:creationId xmlns:a16="http://schemas.microsoft.com/office/drawing/2014/main" id="{1D9BC9B7-68A9-433B-B96D-BA469111E47F}"/>
              </a:ext>
            </a:extLst>
          </p:cNvPr>
          <p:cNvSpPr txBox="1">
            <a:spLocks noChangeArrowheads="1"/>
          </p:cNvSpPr>
          <p:nvPr/>
        </p:nvSpPr>
        <p:spPr bwMode="auto">
          <a:xfrm>
            <a:off x="1419164" y="152400"/>
            <a:ext cx="101402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2800" dirty="0">
                <a:solidFill>
                  <a:srgbClr val="000099"/>
                </a:solidFill>
              </a:rPr>
              <a:t>Measuring </a:t>
            </a:r>
            <a:r>
              <a:rPr lang="en-US" altLang="en-US" sz="2800" b="1" u="sng" dirty="0">
                <a:solidFill>
                  <a:srgbClr val="000099"/>
                </a:solidFill>
              </a:rPr>
              <a:t>Water Transparency</a:t>
            </a:r>
            <a:r>
              <a:rPr lang="en-US" altLang="en-US" sz="2800" dirty="0">
                <a:solidFill>
                  <a:srgbClr val="000099"/>
                </a:solidFill>
              </a:rPr>
              <a:t> by light attenuation under water:</a:t>
            </a:r>
          </a:p>
        </p:txBody>
      </p:sp>
      <p:grpSp>
        <p:nvGrpSpPr>
          <p:cNvPr id="17" name="Group 3">
            <a:extLst>
              <a:ext uri="{FF2B5EF4-FFF2-40B4-BE49-F238E27FC236}">
                <a16:creationId xmlns:a16="http://schemas.microsoft.com/office/drawing/2014/main" id="{457307D2-29DF-40A5-AD34-28D658D3995A}"/>
              </a:ext>
            </a:extLst>
          </p:cNvPr>
          <p:cNvGrpSpPr>
            <a:grpSpLocks/>
          </p:cNvGrpSpPr>
          <p:nvPr/>
        </p:nvGrpSpPr>
        <p:grpSpPr bwMode="auto">
          <a:xfrm>
            <a:off x="-151407" y="-7912"/>
            <a:ext cx="723900" cy="6862763"/>
            <a:chOff x="-96" y="0"/>
            <a:chExt cx="456" cy="4323"/>
          </a:xfrm>
        </p:grpSpPr>
        <p:sp>
          <p:nvSpPr>
            <p:cNvPr id="18" name="Rectangle 4">
              <a:extLst>
                <a:ext uri="{FF2B5EF4-FFF2-40B4-BE49-F238E27FC236}">
                  <a16:creationId xmlns:a16="http://schemas.microsoft.com/office/drawing/2014/main" id="{1752724C-B50F-4E35-B4C6-8E084F4BEF4A}"/>
                </a:ext>
              </a:extLst>
            </p:cNvPr>
            <p:cNvSpPr>
              <a:spLocks noChangeArrowheads="1"/>
            </p:cNvSpPr>
            <p:nvPr/>
          </p:nvSpPr>
          <p:spPr bwMode="auto">
            <a:xfrm>
              <a:off x="0" y="0"/>
              <a:ext cx="288" cy="43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9" name="Group 5">
              <a:extLst>
                <a:ext uri="{FF2B5EF4-FFF2-40B4-BE49-F238E27FC236}">
                  <a16:creationId xmlns:a16="http://schemas.microsoft.com/office/drawing/2014/main" id="{836FDF98-D248-423A-8EDE-29649D6E14A7}"/>
                </a:ext>
              </a:extLst>
            </p:cNvPr>
            <p:cNvGrpSpPr>
              <a:grpSpLocks/>
            </p:cNvGrpSpPr>
            <p:nvPr/>
          </p:nvGrpSpPr>
          <p:grpSpPr bwMode="auto">
            <a:xfrm>
              <a:off x="-96" y="0"/>
              <a:ext cx="456" cy="4323"/>
              <a:chOff x="-108" y="-3"/>
              <a:chExt cx="456" cy="4323"/>
            </a:xfrm>
          </p:grpSpPr>
          <p:grpSp>
            <p:nvGrpSpPr>
              <p:cNvPr id="20" name="Group 6">
                <a:extLst>
                  <a:ext uri="{FF2B5EF4-FFF2-40B4-BE49-F238E27FC236}">
                    <a16:creationId xmlns:a16="http://schemas.microsoft.com/office/drawing/2014/main" id="{8EE8393C-8325-4596-A24C-6D7F1AE71434}"/>
                  </a:ext>
                </a:extLst>
              </p:cNvPr>
              <p:cNvGrpSpPr>
                <a:grpSpLocks/>
              </p:cNvGrpSpPr>
              <p:nvPr/>
            </p:nvGrpSpPr>
            <p:grpSpPr bwMode="auto">
              <a:xfrm>
                <a:off x="-108" y="0"/>
                <a:ext cx="456" cy="4320"/>
                <a:chOff x="-108" y="0"/>
                <a:chExt cx="456" cy="4320"/>
              </a:xfrm>
            </p:grpSpPr>
            <p:sp>
              <p:nvSpPr>
                <p:cNvPr id="22" name="Rectangle 7">
                  <a:extLst>
                    <a:ext uri="{FF2B5EF4-FFF2-40B4-BE49-F238E27FC236}">
                      <a16:creationId xmlns:a16="http://schemas.microsoft.com/office/drawing/2014/main" id="{083E4FD4-50AE-46E1-A47F-B3E0866EAEA5}"/>
                    </a:ext>
                  </a:extLst>
                </p:cNvPr>
                <p:cNvSpPr>
                  <a:spLocks noChangeArrowheads="1"/>
                </p:cNvSpPr>
                <p:nvPr/>
              </p:nvSpPr>
              <p:spPr bwMode="auto">
                <a:xfrm>
                  <a:off x="0" y="0"/>
                  <a:ext cx="240" cy="1200"/>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aphicFrame>
              <p:nvGraphicFramePr>
                <p:cNvPr id="23" name="Object 8">
                  <a:extLst>
                    <a:ext uri="{FF2B5EF4-FFF2-40B4-BE49-F238E27FC236}">
                      <a16:creationId xmlns:a16="http://schemas.microsoft.com/office/drawing/2014/main" id="{9D8795C1-6647-410B-B435-7CB7FFB97A67}"/>
                    </a:ext>
                  </a:extLst>
                </p:cNvPr>
                <p:cNvGraphicFramePr>
                  <a:graphicFrameLocks noChangeAspect="1"/>
                </p:cNvGraphicFramePr>
                <p:nvPr/>
              </p:nvGraphicFramePr>
              <p:xfrm>
                <a:off x="-108" y="1249"/>
                <a:ext cx="456" cy="215"/>
              </p:xfrm>
              <a:graphic>
                <a:graphicData uri="http://schemas.openxmlformats.org/presentationml/2006/ole">
                  <mc:AlternateContent xmlns:mc="http://schemas.openxmlformats.org/markup-compatibility/2006">
                    <mc:Choice xmlns:v="urn:schemas-microsoft-com:vml" Requires="v">
                      <p:oleObj name="Paket" r:id="rId2" imgW="647640" imgH="485640" progId="Package">
                        <p:embed/>
                      </p:oleObj>
                    </mc:Choice>
                    <mc:Fallback>
                      <p:oleObj name="Paket" r:id="rId2" imgW="647640" imgH="485640" progId="Package">
                        <p:embed/>
                        <p:pic>
                          <p:nvPicPr>
                            <p:cNvPr id="23" name="Object 8">
                              <a:extLst>
                                <a:ext uri="{FF2B5EF4-FFF2-40B4-BE49-F238E27FC236}">
                                  <a16:creationId xmlns:a16="http://schemas.microsoft.com/office/drawing/2014/main" id="{9D8795C1-6647-410B-B435-7CB7FFB97A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1372"/>
                            <a:stretch>
                              <a:fillRect/>
                            </a:stretch>
                          </p:blipFill>
                          <p:spPr bwMode="auto">
                            <a:xfrm>
                              <a:off x="-108" y="1249"/>
                              <a:ext cx="456" cy="21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4" name="Rectangle 9">
                  <a:extLst>
                    <a:ext uri="{FF2B5EF4-FFF2-40B4-BE49-F238E27FC236}">
                      <a16:creationId xmlns:a16="http://schemas.microsoft.com/office/drawing/2014/main" id="{DA38ACDC-1046-45E6-B0B7-91C2F2322712}"/>
                    </a:ext>
                  </a:extLst>
                </p:cNvPr>
                <p:cNvSpPr>
                  <a:spLocks noChangeArrowheads="1"/>
                </p:cNvSpPr>
                <p:nvPr/>
              </p:nvSpPr>
              <p:spPr bwMode="auto">
                <a:xfrm>
                  <a:off x="0" y="1488"/>
                  <a:ext cx="240" cy="283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21" name="Text Box 7">
                <a:extLst>
                  <a:ext uri="{FF2B5EF4-FFF2-40B4-BE49-F238E27FC236}">
                    <a16:creationId xmlns:a16="http://schemas.microsoft.com/office/drawing/2014/main" id="{C5D36922-9A46-4901-8AC8-33F58CF3D3CA}"/>
                  </a:ext>
                </a:extLst>
              </p:cNvPr>
              <p:cNvSpPr txBox="1">
                <a:spLocks noChangeArrowheads="1"/>
              </p:cNvSpPr>
              <p:nvPr/>
            </p:nvSpPr>
            <p:spPr bwMode="auto">
              <a:xfrm rot="-5400000">
                <a:off x="-1959" y="1956"/>
                <a:ext cx="4130"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altLang="de-DE" sz="1600">
                    <a:latin typeface="Arial Rounded MT Bold" panose="020F0704030504030204" pitchFamily="34" charset="0"/>
                  </a:rPr>
                  <a:t>Univ.-Doz. Dr. Katrin Teubner</a:t>
                </a:r>
                <a:r>
                  <a:rPr lang="de-DE" altLang="de-DE" sz="1600">
                    <a:solidFill>
                      <a:srgbClr val="0000CC"/>
                    </a:solidFill>
                    <a:latin typeface="Arial Rounded MT Bold" panose="020F0704030504030204" pitchFamily="34" charset="0"/>
                  </a:rPr>
                  <a:t>                                  </a:t>
                </a:r>
                <a:r>
                  <a:rPr lang="de-AT" altLang="de-DE" sz="1600">
                    <a:solidFill>
                      <a:srgbClr val="0000CC"/>
                    </a:solidFill>
                    <a:latin typeface="Arial Rounded MT Bold" panose="020F0704030504030204" pitchFamily="34" charset="0"/>
                  </a:rPr>
                  <a:t>www.lakeriver.at</a:t>
                </a:r>
                <a:endParaRPr lang="de-DE" altLang="de-DE" sz="1600">
                  <a:solidFill>
                    <a:srgbClr val="0000CC"/>
                  </a:solidFill>
                  <a:latin typeface="Arial Rounded MT Bold" panose="020F0704030504030204" pitchFamily="34" charset="0"/>
                </a:endParaRPr>
              </a:p>
            </p:txBody>
          </p:sp>
        </p:grpSp>
      </p:grpSp>
      <p:pic>
        <p:nvPicPr>
          <p:cNvPr id="3" name="Grafik 2">
            <a:extLst>
              <a:ext uri="{FF2B5EF4-FFF2-40B4-BE49-F238E27FC236}">
                <a16:creationId xmlns:a16="http://schemas.microsoft.com/office/drawing/2014/main" id="{0A6C5DB2-AA23-42BC-9185-CA2BEEBF1AB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2307"/>
                    </a14:imgEffect>
                    <a14:imgEffect>
                      <a14:saturation sat="0"/>
                    </a14:imgEffect>
                  </a14:imgLayer>
                </a14:imgProps>
              </a:ext>
              <a:ext uri="{28A0092B-C50C-407E-A947-70E740481C1C}">
                <a14:useLocalDpi xmlns:a14="http://schemas.microsoft.com/office/drawing/2010/main" val="0"/>
              </a:ext>
            </a:extLst>
          </a:blip>
          <a:stretch>
            <a:fillRect/>
          </a:stretch>
        </p:blipFill>
        <p:spPr>
          <a:xfrm rot="16200000">
            <a:off x="3683545" y="1648096"/>
            <a:ext cx="4303897" cy="3227923"/>
          </a:xfrm>
          <a:prstGeom prst="rect">
            <a:avLst/>
          </a:prstGeom>
        </p:spPr>
      </p:pic>
      <p:pic>
        <p:nvPicPr>
          <p:cNvPr id="5" name="Grafik 4">
            <a:extLst>
              <a:ext uri="{FF2B5EF4-FFF2-40B4-BE49-F238E27FC236}">
                <a16:creationId xmlns:a16="http://schemas.microsoft.com/office/drawing/2014/main" id="{5ED42035-C178-44E3-A1EE-501ED468197F}"/>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2307"/>
                    </a14:imgEffect>
                    <a14:imgEffect>
                      <a14:saturation sat="0"/>
                    </a14:imgEffect>
                  </a14:imgLayer>
                </a14:imgProps>
              </a:ext>
              <a:ext uri="{28A0092B-C50C-407E-A947-70E740481C1C}">
                <a14:useLocalDpi xmlns:a14="http://schemas.microsoft.com/office/drawing/2010/main" val="0"/>
              </a:ext>
            </a:extLst>
          </a:blip>
          <a:stretch>
            <a:fillRect/>
          </a:stretch>
        </p:blipFill>
        <p:spPr>
          <a:xfrm>
            <a:off x="7818191" y="2376635"/>
            <a:ext cx="4043502" cy="3032627"/>
          </a:xfrm>
          <a:prstGeom prst="rect">
            <a:avLst/>
          </a:prstGeom>
        </p:spPr>
      </p:pic>
      <p:pic>
        <p:nvPicPr>
          <p:cNvPr id="7" name="Grafik 6">
            <a:extLst>
              <a:ext uri="{FF2B5EF4-FFF2-40B4-BE49-F238E27FC236}">
                <a16:creationId xmlns:a16="http://schemas.microsoft.com/office/drawing/2014/main" id="{42239B20-09D8-4F8C-81B8-8AAAC65E2E64}"/>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06272" y="2885763"/>
            <a:ext cx="3390724" cy="2543043"/>
          </a:xfrm>
          <a:prstGeom prst="rect">
            <a:avLst/>
          </a:prstGeom>
        </p:spPr>
      </p:pic>
      <p:sp>
        <p:nvSpPr>
          <p:cNvPr id="8" name="Rechteck 7">
            <a:extLst>
              <a:ext uri="{FF2B5EF4-FFF2-40B4-BE49-F238E27FC236}">
                <a16:creationId xmlns:a16="http://schemas.microsoft.com/office/drawing/2014/main" id="{ED03766F-6403-4A7D-B4D8-343F2B7F3E35}"/>
              </a:ext>
            </a:extLst>
          </p:cNvPr>
          <p:cNvSpPr/>
          <p:nvPr/>
        </p:nvSpPr>
        <p:spPr>
          <a:xfrm>
            <a:off x="526210" y="879894"/>
            <a:ext cx="7047781" cy="5451895"/>
          </a:xfrm>
          <a:prstGeom prst="rect">
            <a:avLst/>
          </a:prstGeom>
          <a:noFill/>
          <a:ln w="5715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hteck 24">
            <a:extLst>
              <a:ext uri="{FF2B5EF4-FFF2-40B4-BE49-F238E27FC236}">
                <a16:creationId xmlns:a16="http://schemas.microsoft.com/office/drawing/2014/main" id="{86183C80-0F04-492B-976E-AB6F36E95FFF}"/>
              </a:ext>
            </a:extLst>
          </p:cNvPr>
          <p:cNvSpPr/>
          <p:nvPr/>
        </p:nvSpPr>
        <p:spPr>
          <a:xfrm>
            <a:off x="7729278" y="879893"/>
            <a:ext cx="4227029" cy="5451895"/>
          </a:xfrm>
          <a:prstGeom prst="rect">
            <a:avLst/>
          </a:prstGeom>
          <a:noFill/>
          <a:ln w="5715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Box 6">
            <a:extLst>
              <a:ext uri="{FF2B5EF4-FFF2-40B4-BE49-F238E27FC236}">
                <a16:creationId xmlns:a16="http://schemas.microsoft.com/office/drawing/2014/main" id="{AD35161C-B671-46A1-ABE8-9EDAA74BEDF6}"/>
              </a:ext>
            </a:extLst>
          </p:cNvPr>
          <p:cNvSpPr txBox="1">
            <a:spLocks noChangeArrowheads="1"/>
          </p:cNvSpPr>
          <p:nvPr/>
        </p:nvSpPr>
        <p:spPr bwMode="auto">
          <a:xfrm>
            <a:off x="3042430" y="5516143"/>
            <a:ext cx="26670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de-DE" altLang="en-US" sz="2400" dirty="0">
                <a:solidFill>
                  <a:srgbClr val="000099"/>
                </a:solidFill>
              </a:rPr>
              <a:t>1  Secchi Disk</a:t>
            </a:r>
          </a:p>
        </p:txBody>
      </p:sp>
      <p:sp>
        <p:nvSpPr>
          <p:cNvPr id="27" name="Text Box 6">
            <a:extLst>
              <a:ext uri="{FF2B5EF4-FFF2-40B4-BE49-F238E27FC236}">
                <a16:creationId xmlns:a16="http://schemas.microsoft.com/office/drawing/2014/main" id="{83645912-C3DA-4BA9-AD99-7F0903336091}"/>
              </a:ext>
            </a:extLst>
          </p:cNvPr>
          <p:cNvSpPr txBox="1">
            <a:spLocks noChangeArrowheads="1"/>
          </p:cNvSpPr>
          <p:nvPr/>
        </p:nvSpPr>
        <p:spPr bwMode="auto">
          <a:xfrm>
            <a:off x="8827879" y="5516142"/>
            <a:ext cx="26670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de-DE" altLang="en-US" sz="2400" dirty="0">
                <a:solidFill>
                  <a:srgbClr val="000099"/>
                </a:solidFill>
              </a:rPr>
              <a:t>2  Light Sensor</a:t>
            </a:r>
          </a:p>
        </p:txBody>
      </p:sp>
      <p:sp>
        <p:nvSpPr>
          <p:cNvPr id="10" name="Textfeld 9">
            <a:extLst>
              <a:ext uri="{FF2B5EF4-FFF2-40B4-BE49-F238E27FC236}">
                <a16:creationId xmlns:a16="http://schemas.microsoft.com/office/drawing/2014/main" id="{1DCAF8AC-DA29-47BF-92B1-91E5BF4AB9F6}"/>
              </a:ext>
            </a:extLst>
          </p:cNvPr>
          <p:cNvSpPr txBox="1"/>
          <p:nvPr/>
        </p:nvSpPr>
        <p:spPr>
          <a:xfrm>
            <a:off x="2999169" y="5175168"/>
            <a:ext cx="1091966" cy="246221"/>
          </a:xfrm>
          <a:prstGeom prst="rect">
            <a:avLst/>
          </a:prstGeom>
          <a:noFill/>
        </p:spPr>
        <p:txBody>
          <a:bodyPr wrap="none" rtlCol="0">
            <a:spAutoFit/>
          </a:bodyPr>
          <a:lstStyle/>
          <a:p>
            <a:r>
              <a:rPr lang="en-GB" sz="1000" dirty="0">
                <a:solidFill>
                  <a:schemeClr val="bg1"/>
                </a:solidFill>
              </a:rPr>
              <a:t>Photo: K Teubner</a:t>
            </a:r>
          </a:p>
        </p:txBody>
      </p:sp>
      <p:sp>
        <p:nvSpPr>
          <p:cNvPr id="30" name="Textfeld 29">
            <a:extLst>
              <a:ext uri="{FF2B5EF4-FFF2-40B4-BE49-F238E27FC236}">
                <a16:creationId xmlns:a16="http://schemas.microsoft.com/office/drawing/2014/main" id="{9354003E-4833-4368-9746-DABB2A1CF7A4}"/>
              </a:ext>
            </a:extLst>
          </p:cNvPr>
          <p:cNvSpPr txBox="1"/>
          <p:nvPr/>
        </p:nvSpPr>
        <p:spPr>
          <a:xfrm>
            <a:off x="6357489" y="5167785"/>
            <a:ext cx="1091966" cy="246221"/>
          </a:xfrm>
          <a:prstGeom prst="rect">
            <a:avLst/>
          </a:prstGeom>
          <a:noFill/>
        </p:spPr>
        <p:txBody>
          <a:bodyPr wrap="none" rtlCol="0">
            <a:spAutoFit/>
          </a:bodyPr>
          <a:lstStyle/>
          <a:p>
            <a:r>
              <a:rPr lang="en-GB" sz="1000" dirty="0">
                <a:solidFill>
                  <a:schemeClr val="bg1"/>
                </a:solidFill>
              </a:rPr>
              <a:t>Photo: K Teubner</a:t>
            </a:r>
          </a:p>
        </p:txBody>
      </p:sp>
      <p:sp>
        <p:nvSpPr>
          <p:cNvPr id="31" name="Textfeld 30">
            <a:extLst>
              <a:ext uri="{FF2B5EF4-FFF2-40B4-BE49-F238E27FC236}">
                <a16:creationId xmlns:a16="http://schemas.microsoft.com/office/drawing/2014/main" id="{0BAF97DB-716F-49E1-96EB-12A85108CA08}"/>
              </a:ext>
            </a:extLst>
          </p:cNvPr>
          <p:cNvSpPr txBox="1"/>
          <p:nvPr/>
        </p:nvSpPr>
        <p:spPr>
          <a:xfrm>
            <a:off x="7818191" y="5145457"/>
            <a:ext cx="1091966" cy="246221"/>
          </a:xfrm>
          <a:prstGeom prst="rect">
            <a:avLst/>
          </a:prstGeom>
          <a:noFill/>
        </p:spPr>
        <p:txBody>
          <a:bodyPr wrap="none" rtlCol="0">
            <a:spAutoFit/>
          </a:bodyPr>
          <a:lstStyle/>
          <a:p>
            <a:r>
              <a:rPr lang="en-GB" sz="1000" dirty="0">
                <a:solidFill>
                  <a:schemeClr val="bg1"/>
                </a:solidFill>
              </a:rPr>
              <a:t>Photo: K Teubner</a:t>
            </a:r>
          </a:p>
        </p:txBody>
      </p:sp>
      <p:grpSp>
        <p:nvGrpSpPr>
          <p:cNvPr id="6" name="Gruppieren 5">
            <a:extLst>
              <a:ext uri="{FF2B5EF4-FFF2-40B4-BE49-F238E27FC236}">
                <a16:creationId xmlns:a16="http://schemas.microsoft.com/office/drawing/2014/main" id="{F7E3465A-A4D5-4B60-A4C5-31EE95F74A70}"/>
              </a:ext>
            </a:extLst>
          </p:cNvPr>
          <p:cNvGrpSpPr/>
          <p:nvPr/>
        </p:nvGrpSpPr>
        <p:grpSpPr>
          <a:xfrm>
            <a:off x="641495" y="949351"/>
            <a:ext cx="3473375" cy="2234729"/>
            <a:chOff x="642582" y="1051396"/>
            <a:chExt cx="3473375" cy="2234729"/>
          </a:xfrm>
        </p:grpSpPr>
        <p:sp>
          <p:nvSpPr>
            <p:cNvPr id="2" name="Rechteck 1">
              <a:extLst>
                <a:ext uri="{FF2B5EF4-FFF2-40B4-BE49-F238E27FC236}">
                  <a16:creationId xmlns:a16="http://schemas.microsoft.com/office/drawing/2014/main" id="{81B58AA0-9780-468F-907C-F2D69A620E5A}"/>
                </a:ext>
              </a:extLst>
            </p:cNvPr>
            <p:cNvSpPr/>
            <p:nvPr/>
          </p:nvSpPr>
          <p:spPr>
            <a:xfrm>
              <a:off x="642582" y="1051396"/>
              <a:ext cx="3473375" cy="2234729"/>
            </a:xfrm>
            <a:prstGeom prst="rect">
              <a:avLst/>
            </a:prstGeom>
            <a:solidFill>
              <a:srgbClr val="92D050"/>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feld 3">
              <a:extLst>
                <a:ext uri="{FF2B5EF4-FFF2-40B4-BE49-F238E27FC236}">
                  <a16:creationId xmlns:a16="http://schemas.microsoft.com/office/drawing/2014/main" id="{EA5C9B03-DD15-4D42-BFBB-0F06642B822E}"/>
                </a:ext>
              </a:extLst>
            </p:cNvPr>
            <p:cNvSpPr txBox="1"/>
            <p:nvPr/>
          </p:nvSpPr>
          <p:spPr>
            <a:xfrm>
              <a:off x="985746" y="2869172"/>
              <a:ext cx="2842830" cy="369332"/>
            </a:xfrm>
            <a:prstGeom prst="rect">
              <a:avLst/>
            </a:prstGeom>
            <a:noFill/>
          </p:spPr>
          <p:txBody>
            <a:bodyPr wrap="none" rtlCol="0">
              <a:spAutoFit/>
            </a:bodyPr>
            <a:lstStyle/>
            <a:p>
              <a:r>
                <a:rPr lang="en-GB" b="1" dirty="0">
                  <a:solidFill>
                    <a:srgbClr val="002060"/>
                  </a:solidFill>
                </a:rPr>
                <a:t>Black-and-white Secchi Disk</a:t>
              </a:r>
            </a:p>
          </p:txBody>
        </p:sp>
      </p:grpSp>
      <p:pic>
        <p:nvPicPr>
          <p:cNvPr id="28" name="Grafik 27">
            <a:extLst>
              <a:ext uri="{FF2B5EF4-FFF2-40B4-BE49-F238E27FC236}">
                <a16:creationId xmlns:a16="http://schemas.microsoft.com/office/drawing/2014/main" id="{E61607D2-2A51-475D-A360-7386BDDC59A4}"/>
              </a:ext>
            </a:extLst>
          </p:cNvPr>
          <p:cNvPicPr>
            <a:picLocks noChangeAspect="1"/>
          </p:cNvPicPr>
          <p:nvPr/>
        </p:nvPicPr>
        <p:blipFill rotWithShape="1">
          <a:blip r:embed="rId10">
            <a:extLst>
              <a:ext uri="{28A0092B-C50C-407E-A947-70E740481C1C}">
                <a14:useLocalDpi xmlns:a14="http://schemas.microsoft.com/office/drawing/2010/main" val="0"/>
              </a:ext>
            </a:extLst>
          </a:blip>
          <a:srcRect l="2381" t="11820" r="4346" b="9302"/>
          <a:stretch/>
        </p:blipFill>
        <p:spPr>
          <a:xfrm>
            <a:off x="732145" y="1125073"/>
            <a:ext cx="3239780" cy="1673353"/>
          </a:xfrm>
          <a:prstGeom prst="rect">
            <a:avLst/>
          </a:prstGeom>
        </p:spPr>
      </p:pic>
      <p:sp>
        <p:nvSpPr>
          <p:cNvPr id="29" name="Text Box 21">
            <a:extLst>
              <a:ext uri="{FF2B5EF4-FFF2-40B4-BE49-F238E27FC236}">
                <a16:creationId xmlns:a16="http://schemas.microsoft.com/office/drawing/2014/main" id="{735A9C97-7F8A-45A3-A2BB-18A6E0C36995}"/>
              </a:ext>
            </a:extLst>
          </p:cNvPr>
          <p:cNvSpPr txBox="1">
            <a:spLocks noChangeArrowheads="1"/>
          </p:cNvSpPr>
          <p:nvPr/>
        </p:nvSpPr>
        <p:spPr bwMode="auto">
          <a:xfrm>
            <a:off x="9839942" y="6590342"/>
            <a:ext cx="2486578" cy="276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de-DE" altLang="en-US" sz="1200" dirty="0">
                <a:solidFill>
                  <a:srgbClr val="002060"/>
                </a:solidFill>
              </a:rPr>
              <a:t> 43</a:t>
            </a:r>
            <a:r>
              <a:rPr lang="de-DE" altLang="en-US" sz="1200" baseline="30000" dirty="0">
                <a:solidFill>
                  <a:srgbClr val="002060"/>
                </a:solidFill>
              </a:rPr>
              <a:t>rd</a:t>
            </a:r>
            <a:r>
              <a:rPr lang="de-DE" altLang="en-US" sz="1200" dirty="0">
                <a:solidFill>
                  <a:srgbClr val="002060"/>
                </a:solidFill>
              </a:rPr>
              <a:t> IAD-</a:t>
            </a:r>
            <a:r>
              <a:rPr lang="de-DE" altLang="en-US" sz="1200" dirty="0" err="1">
                <a:solidFill>
                  <a:srgbClr val="002060"/>
                </a:solidFill>
              </a:rPr>
              <a:t>conference</a:t>
            </a:r>
            <a:r>
              <a:rPr lang="de-DE" altLang="en-US" sz="1200" dirty="0">
                <a:solidFill>
                  <a:srgbClr val="002060"/>
                </a:solidFill>
              </a:rPr>
              <a:t>, June 2021 </a:t>
            </a:r>
            <a:endParaRPr lang="de-DE" altLang="en-US" sz="1200" dirty="0">
              <a:solidFill>
                <a:srgbClr val="002060"/>
              </a:solidFill>
              <a:latin typeface="Times New Roman" panose="02020603050405020304" pitchFamily="18" charset="0"/>
            </a:endParaRPr>
          </a:p>
        </p:txBody>
      </p:sp>
      <p:sp>
        <p:nvSpPr>
          <p:cNvPr id="11" name="Textfeld 10">
            <a:extLst>
              <a:ext uri="{FF2B5EF4-FFF2-40B4-BE49-F238E27FC236}">
                <a16:creationId xmlns:a16="http://schemas.microsoft.com/office/drawing/2014/main" id="{12FFD9E0-AEA8-FFA7-9EDE-B4DDD1885F7D}"/>
              </a:ext>
            </a:extLst>
          </p:cNvPr>
          <p:cNvSpPr txBox="1"/>
          <p:nvPr/>
        </p:nvSpPr>
        <p:spPr>
          <a:xfrm>
            <a:off x="672601" y="1048333"/>
            <a:ext cx="3409908" cy="215444"/>
          </a:xfrm>
          <a:prstGeom prst="rect">
            <a:avLst/>
          </a:prstGeom>
          <a:noFill/>
        </p:spPr>
        <p:txBody>
          <a:bodyPr wrap="none" rtlCol="0">
            <a:spAutoFit/>
          </a:bodyPr>
          <a:lstStyle/>
          <a:p>
            <a:r>
              <a:rPr lang="en-GB" sz="800" dirty="0"/>
              <a:t>https://www.fishersci.ca/shop/products/united-scientific-secchi-disk/s12871</a:t>
            </a:r>
          </a:p>
        </p:txBody>
      </p:sp>
    </p:spTree>
    <p:extLst>
      <p:ext uri="{BB962C8B-B14F-4D97-AF65-F5344CB8AC3E}">
        <p14:creationId xmlns:p14="http://schemas.microsoft.com/office/powerpoint/2010/main" val="343347196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12" descr="G:\0-ProvisSolangCompBeimNorbert\Vortrag_Wien\b3-MeineFotosVonMeinerHomepage\Auswahl_f_Vortrag\TAlteDonau23L.jpg">
            <a:extLst>
              <a:ext uri="{FF2B5EF4-FFF2-40B4-BE49-F238E27FC236}">
                <a16:creationId xmlns:a16="http://schemas.microsoft.com/office/drawing/2014/main" id="{0EF697BA-A7E2-433A-BF0B-FCEEB498CE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10" t="555" r="10895" b="12338"/>
          <a:stretch>
            <a:fillRect/>
          </a:stretch>
        </p:blipFill>
        <p:spPr bwMode="auto">
          <a:xfrm>
            <a:off x="1524000" y="1"/>
            <a:ext cx="9144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0836" name="Group 4">
            <a:extLst>
              <a:ext uri="{FF2B5EF4-FFF2-40B4-BE49-F238E27FC236}">
                <a16:creationId xmlns:a16="http://schemas.microsoft.com/office/drawing/2014/main" id="{7902EB06-EFBA-4A56-A395-62D7265DA8F6}"/>
              </a:ext>
            </a:extLst>
          </p:cNvPr>
          <p:cNvGrpSpPr>
            <a:grpSpLocks/>
          </p:cNvGrpSpPr>
          <p:nvPr/>
        </p:nvGrpSpPr>
        <p:grpSpPr bwMode="auto">
          <a:xfrm>
            <a:off x="1371600" y="1"/>
            <a:ext cx="723900" cy="6862763"/>
            <a:chOff x="-96" y="0"/>
            <a:chExt cx="456" cy="4323"/>
          </a:xfrm>
        </p:grpSpPr>
        <p:sp>
          <p:nvSpPr>
            <p:cNvPr id="120837" name="Rectangle 5">
              <a:extLst>
                <a:ext uri="{FF2B5EF4-FFF2-40B4-BE49-F238E27FC236}">
                  <a16:creationId xmlns:a16="http://schemas.microsoft.com/office/drawing/2014/main" id="{20F4E088-54CD-47CF-8B71-31D3D86D4DBD}"/>
                </a:ext>
              </a:extLst>
            </p:cNvPr>
            <p:cNvSpPr>
              <a:spLocks noChangeArrowheads="1"/>
            </p:cNvSpPr>
            <p:nvPr/>
          </p:nvSpPr>
          <p:spPr bwMode="auto">
            <a:xfrm>
              <a:off x="0" y="0"/>
              <a:ext cx="288" cy="43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20838" name="Group 6">
              <a:extLst>
                <a:ext uri="{FF2B5EF4-FFF2-40B4-BE49-F238E27FC236}">
                  <a16:creationId xmlns:a16="http://schemas.microsoft.com/office/drawing/2014/main" id="{1D9C5956-ACC8-4AD3-8746-C504D38110AA}"/>
                </a:ext>
              </a:extLst>
            </p:cNvPr>
            <p:cNvGrpSpPr>
              <a:grpSpLocks/>
            </p:cNvGrpSpPr>
            <p:nvPr/>
          </p:nvGrpSpPr>
          <p:grpSpPr bwMode="auto">
            <a:xfrm>
              <a:off x="-96" y="0"/>
              <a:ext cx="456" cy="4323"/>
              <a:chOff x="-108" y="-3"/>
              <a:chExt cx="456" cy="4323"/>
            </a:xfrm>
          </p:grpSpPr>
          <p:grpSp>
            <p:nvGrpSpPr>
              <p:cNvPr id="120839" name="Group 7">
                <a:extLst>
                  <a:ext uri="{FF2B5EF4-FFF2-40B4-BE49-F238E27FC236}">
                    <a16:creationId xmlns:a16="http://schemas.microsoft.com/office/drawing/2014/main" id="{300D514D-22E7-4BE6-9514-C89994C94571}"/>
                  </a:ext>
                </a:extLst>
              </p:cNvPr>
              <p:cNvGrpSpPr>
                <a:grpSpLocks/>
              </p:cNvGrpSpPr>
              <p:nvPr/>
            </p:nvGrpSpPr>
            <p:grpSpPr bwMode="auto">
              <a:xfrm>
                <a:off x="-108" y="0"/>
                <a:ext cx="456" cy="4320"/>
                <a:chOff x="-108" y="0"/>
                <a:chExt cx="456" cy="4320"/>
              </a:xfrm>
            </p:grpSpPr>
            <p:sp>
              <p:nvSpPr>
                <p:cNvPr id="120840" name="Rectangle 8">
                  <a:extLst>
                    <a:ext uri="{FF2B5EF4-FFF2-40B4-BE49-F238E27FC236}">
                      <a16:creationId xmlns:a16="http://schemas.microsoft.com/office/drawing/2014/main" id="{3C35FC68-FD72-4D6C-9A47-6B5BFA82AF5D}"/>
                    </a:ext>
                  </a:extLst>
                </p:cNvPr>
                <p:cNvSpPr>
                  <a:spLocks noChangeArrowheads="1"/>
                </p:cNvSpPr>
                <p:nvPr/>
              </p:nvSpPr>
              <p:spPr bwMode="auto">
                <a:xfrm>
                  <a:off x="0" y="0"/>
                  <a:ext cx="240" cy="1200"/>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aphicFrame>
              <p:nvGraphicFramePr>
                <p:cNvPr id="120841" name="Object 9">
                  <a:extLst>
                    <a:ext uri="{FF2B5EF4-FFF2-40B4-BE49-F238E27FC236}">
                      <a16:creationId xmlns:a16="http://schemas.microsoft.com/office/drawing/2014/main" id="{628B1FD0-C130-4C5C-AD98-CCF86814DE66}"/>
                    </a:ext>
                  </a:extLst>
                </p:cNvPr>
                <p:cNvGraphicFramePr>
                  <a:graphicFrameLocks noChangeAspect="1"/>
                </p:cNvGraphicFramePr>
                <p:nvPr/>
              </p:nvGraphicFramePr>
              <p:xfrm>
                <a:off x="-108" y="1249"/>
                <a:ext cx="456" cy="215"/>
              </p:xfrm>
              <a:graphic>
                <a:graphicData uri="http://schemas.openxmlformats.org/presentationml/2006/ole">
                  <mc:AlternateContent xmlns:mc="http://schemas.openxmlformats.org/markup-compatibility/2006">
                    <mc:Choice xmlns:v="urn:schemas-microsoft-com:vml" Requires="v">
                      <p:oleObj name="Paket" r:id="rId3" imgW="647640" imgH="485640" progId="Package">
                        <p:embed/>
                      </p:oleObj>
                    </mc:Choice>
                    <mc:Fallback>
                      <p:oleObj name="Paket" r:id="rId3" imgW="647640" imgH="485640" progId="Package">
                        <p:embed/>
                        <p:pic>
                          <p:nvPicPr>
                            <p:cNvPr id="120841" name="Object 9">
                              <a:extLst>
                                <a:ext uri="{FF2B5EF4-FFF2-40B4-BE49-F238E27FC236}">
                                  <a16:creationId xmlns:a16="http://schemas.microsoft.com/office/drawing/2014/main" id="{628B1FD0-C130-4C5C-AD98-CCF86814DE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1372"/>
                            <a:stretch>
                              <a:fillRect/>
                            </a:stretch>
                          </p:blipFill>
                          <p:spPr bwMode="auto">
                            <a:xfrm>
                              <a:off x="-108" y="1249"/>
                              <a:ext cx="456" cy="21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0842" name="Rectangle 10">
                  <a:extLst>
                    <a:ext uri="{FF2B5EF4-FFF2-40B4-BE49-F238E27FC236}">
                      <a16:creationId xmlns:a16="http://schemas.microsoft.com/office/drawing/2014/main" id="{C2F0214D-EC16-4972-BDBE-C789EAD941ED}"/>
                    </a:ext>
                  </a:extLst>
                </p:cNvPr>
                <p:cNvSpPr>
                  <a:spLocks noChangeArrowheads="1"/>
                </p:cNvSpPr>
                <p:nvPr/>
              </p:nvSpPr>
              <p:spPr bwMode="auto">
                <a:xfrm>
                  <a:off x="0" y="1488"/>
                  <a:ext cx="240" cy="283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120843" name="Text Box 7">
                <a:extLst>
                  <a:ext uri="{FF2B5EF4-FFF2-40B4-BE49-F238E27FC236}">
                    <a16:creationId xmlns:a16="http://schemas.microsoft.com/office/drawing/2014/main" id="{0525F0FE-BA09-4338-A86A-6FEE3D1FF236}"/>
                  </a:ext>
                </a:extLst>
              </p:cNvPr>
              <p:cNvSpPr txBox="1">
                <a:spLocks noChangeArrowheads="1"/>
              </p:cNvSpPr>
              <p:nvPr/>
            </p:nvSpPr>
            <p:spPr bwMode="auto">
              <a:xfrm rot="-5400000">
                <a:off x="-1959" y="1956"/>
                <a:ext cx="4130"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altLang="de-DE" sz="1600">
                    <a:latin typeface="Arial Rounded MT Bold" panose="020F0704030504030204" pitchFamily="34" charset="0"/>
                  </a:rPr>
                  <a:t>Univ.-Doz. Dr. Katrin Teubner</a:t>
                </a:r>
                <a:r>
                  <a:rPr lang="de-DE" altLang="de-DE" sz="1600">
                    <a:solidFill>
                      <a:srgbClr val="0000CC"/>
                    </a:solidFill>
                    <a:latin typeface="Arial Rounded MT Bold" panose="020F0704030504030204" pitchFamily="34" charset="0"/>
                  </a:rPr>
                  <a:t>                                  </a:t>
                </a:r>
                <a:r>
                  <a:rPr lang="de-AT" altLang="de-DE" sz="1600">
                    <a:solidFill>
                      <a:srgbClr val="0000CC"/>
                    </a:solidFill>
                    <a:latin typeface="Arial Rounded MT Bold" panose="020F0704030504030204" pitchFamily="34" charset="0"/>
                  </a:rPr>
                  <a:t>www.lakeriver.at</a:t>
                </a:r>
                <a:endParaRPr lang="de-DE" altLang="de-DE" sz="1600">
                  <a:solidFill>
                    <a:srgbClr val="0000CC"/>
                  </a:solidFill>
                  <a:latin typeface="Arial Rounded MT Bold" panose="020F0704030504030204" pitchFamily="34" charset="0"/>
                </a:endParaRPr>
              </a:p>
            </p:txBody>
          </p:sp>
        </p:grpSp>
      </p:grpSp>
      <p:sp>
        <p:nvSpPr>
          <p:cNvPr id="12" name="Textfeld 11">
            <a:extLst>
              <a:ext uri="{FF2B5EF4-FFF2-40B4-BE49-F238E27FC236}">
                <a16:creationId xmlns:a16="http://schemas.microsoft.com/office/drawing/2014/main" id="{72A32E4B-BA1C-441C-BAF3-723CAE582130}"/>
              </a:ext>
            </a:extLst>
          </p:cNvPr>
          <p:cNvSpPr txBox="1"/>
          <p:nvPr/>
        </p:nvSpPr>
        <p:spPr>
          <a:xfrm>
            <a:off x="2032000" y="6488668"/>
            <a:ext cx="2931187" cy="369332"/>
          </a:xfrm>
          <a:prstGeom prst="rect">
            <a:avLst/>
          </a:prstGeom>
          <a:noFill/>
        </p:spPr>
        <p:txBody>
          <a:bodyPr wrap="none" rtlCol="0">
            <a:spAutoFit/>
          </a:bodyPr>
          <a:lstStyle/>
          <a:p>
            <a:r>
              <a:rPr lang="en-GB" dirty="0">
                <a:solidFill>
                  <a:schemeClr val="accent1"/>
                </a:solidFill>
              </a:rPr>
              <a:t>photo from: www.lakeriver.at</a:t>
            </a:r>
          </a:p>
        </p:txBody>
      </p:sp>
      <p:sp>
        <p:nvSpPr>
          <p:cNvPr id="13" name="Text Box 13">
            <a:extLst>
              <a:ext uri="{FF2B5EF4-FFF2-40B4-BE49-F238E27FC236}">
                <a16:creationId xmlns:a16="http://schemas.microsoft.com/office/drawing/2014/main" id="{0F09DED2-16C5-4BE5-9275-4427F245FC91}"/>
              </a:ext>
            </a:extLst>
          </p:cNvPr>
          <p:cNvSpPr txBox="1">
            <a:spLocks noChangeArrowheads="1"/>
          </p:cNvSpPr>
          <p:nvPr/>
        </p:nvSpPr>
        <p:spPr bwMode="auto">
          <a:xfrm rot="16200000">
            <a:off x="8160913" y="3205862"/>
            <a:ext cx="6532558" cy="44627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de-DE" altLang="de-DE" sz="2300" b="1" dirty="0">
                <a:solidFill>
                  <a:schemeClr val="bg2">
                    <a:lumMod val="75000"/>
                  </a:schemeClr>
                </a:solidFill>
                <a:latin typeface="Courier New" panose="02070309020205020404" pitchFamily="49" charset="0"/>
              </a:rPr>
              <a:t>Alte Donau, urban </a:t>
            </a:r>
            <a:r>
              <a:rPr lang="de-DE" altLang="de-DE" sz="2300" b="1" dirty="0" err="1">
                <a:solidFill>
                  <a:schemeClr val="bg2">
                    <a:lumMod val="75000"/>
                  </a:schemeClr>
                </a:solidFill>
                <a:latin typeface="Courier New" panose="02070309020205020404" pitchFamily="49" charset="0"/>
              </a:rPr>
              <a:t>oxbow</a:t>
            </a:r>
            <a:r>
              <a:rPr lang="de-DE" altLang="de-DE" sz="2300" b="1" dirty="0">
                <a:solidFill>
                  <a:schemeClr val="bg2">
                    <a:lumMod val="75000"/>
                  </a:schemeClr>
                </a:solidFill>
                <a:latin typeface="Courier New" panose="02070309020205020404" pitchFamily="49" charset="0"/>
              </a:rPr>
              <a:t> </a:t>
            </a:r>
            <a:r>
              <a:rPr lang="de-DE" altLang="de-DE" sz="2300" b="1" dirty="0" err="1">
                <a:solidFill>
                  <a:schemeClr val="bg2">
                    <a:lumMod val="75000"/>
                  </a:schemeClr>
                </a:solidFill>
                <a:latin typeface="Courier New" panose="02070309020205020404" pitchFamily="49" charset="0"/>
              </a:rPr>
              <a:t>lake</a:t>
            </a:r>
            <a:r>
              <a:rPr lang="de-DE" altLang="de-DE" sz="2300" b="1" dirty="0">
                <a:solidFill>
                  <a:schemeClr val="bg2">
                    <a:lumMod val="75000"/>
                  </a:schemeClr>
                </a:solidFill>
                <a:latin typeface="Courier New" panose="02070309020205020404" pitchFamily="49" charset="0"/>
              </a:rPr>
              <a:t>, Vienna</a:t>
            </a:r>
          </a:p>
        </p:txBody>
      </p:sp>
    </p:spTree>
    <p:extLst>
      <p:ext uri="{BB962C8B-B14F-4D97-AF65-F5344CB8AC3E}">
        <p14:creationId xmlns:p14="http://schemas.microsoft.com/office/powerpoint/2010/main" val="1048831229"/>
      </p:ext>
    </p:extLst>
  </p:cSld>
  <p:clrMapOvr>
    <a:masterClrMapping/>
  </p:clrMapOvr>
  <p:transition>
    <p:dissolv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12" descr="G:\0-ProvisSolangCompBeimNorbert\Vortrag_Wien\b3-MeineFotosVonMeinerHomepage\Auswahl_f_Vortrag\TAlteDonau24L.jpg">
            <a:extLst>
              <a:ext uri="{FF2B5EF4-FFF2-40B4-BE49-F238E27FC236}">
                <a16:creationId xmlns:a16="http://schemas.microsoft.com/office/drawing/2014/main" id="{AF4377ED-1EAF-48D5-B511-E1BFC181BD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824" t="2130" r="4358" b="5949"/>
          <a:stretch>
            <a:fillRect/>
          </a:stretch>
        </p:blipFill>
        <p:spPr bwMode="auto">
          <a:xfrm>
            <a:off x="1524000" y="1"/>
            <a:ext cx="9139238"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1860" name="Group 4">
            <a:extLst>
              <a:ext uri="{FF2B5EF4-FFF2-40B4-BE49-F238E27FC236}">
                <a16:creationId xmlns:a16="http://schemas.microsoft.com/office/drawing/2014/main" id="{462FDCC5-7675-435D-BBD2-4A77C6E36FAB}"/>
              </a:ext>
            </a:extLst>
          </p:cNvPr>
          <p:cNvGrpSpPr>
            <a:grpSpLocks/>
          </p:cNvGrpSpPr>
          <p:nvPr/>
        </p:nvGrpSpPr>
        <p:grpSpPr bwMode="auto">
          <a:xfrm>
            <a:off x="1371600" y="1"/>
            <a:ext cx="723900" cy="6862763"/>
            <a:chOff x="-96" y="0"/>
            <a:chExt cx="456" cy="4323"/>
          </a:xfrm>
        </p:grpSpPr>
        <p:sp>
          <p:nvSpPr>
            <p:cNvPr id="121861" name="Rectangle 5">
              <a:extLst>
                <a:ext uri="{FF2B5EF4-FFF2-40B4-BE49-F238E27FC236}">
                  <a16:creationId xmlns:a16="http://schemas.microsoft.com/office/drawing/2014/main" id="{69831AB7-499B-47EB-AF10-1C73166D2F64}"/>
                </a:ext>
              </a:extLst>
            </p:cNvPr>
            <p:cNvSpPr>
              <a:spLocks noChangeArrowheads="1"/>
            </p:cNvSpPr>
            <p:nvPr/>
          </p:nvSpPr>
          <p:spPr bwMode="auto">
            <a:xfrm>
              <a:off x="0" y="0"/>
              <a:ext cx="288" cy="43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21862" name="Group 6">
              <a:extLst>
                <a:ext uri="{FF2B5EF4-FFF2-40B4-BE49-F238E27FC236}">
                  <a16:creationId xmlns:a16="http://schemas.microsoft.com/office/drawing/2014/main" id="{C58FA14C-B76D-40C7-8B41-646C25512FEA}"/>
                </a:ext>
              </a:extLst>
            </p:cNvPr>
            <p:cNvGrpSpPr>
              <a:grpSpLocks/>
            </p:cNvGrpSpPr>
            <p:nvPr/>
          </p:nvGrpSpPr>
          <p:grpSpPr bwMode="auto">
            <a:xfrm>
              <a:off x="-96" y="0"/>
              <a:ext cx="456" cy="4323"/>
              <a:chOff x="-108" y="-3"/>
              <a:chExt cx="456" cy="4323"/>
            </a:xfrm>
          </p:grpSpPr>
          <p:grpSp>
            <p:nvGrpSpPr>
              <p:cNvPr id="121863" name="Group 7">
                <a:extLst>
                  <a:ext uri="{FF2B5EF4-FFF2-40B4-BE49-F238E27FC236}">
                    <a16:creationId xmlns:a16="http://schemas.microsoft.com/office/drawing/2014/main" id="{8DEA207F-17E2-4732-86B2-5B5CB92181B8}"/>
                  </a:ext>
                </a:extLst>
              </p:cNvPr>
              <p:cNvGrpSpPr>
                <a:grpSpLocks/>
              </p:cNvGrpSpPr>
              <p:nvPr/>
            </p:nvGrpSpPr>
            <p:grpSpPr bwMode="auto">
              <a:xfrm>
                <a:off x="-108" y="0"/>
                <a:ext cx="456" cy="4320"/>
                <a:chOff x="-108" y="0"/>
                <a:chExt cx="456" cy="4320"/>
              </a:xfrm>
            </p:grpSpPr>
            <p:sp>
              <p:nvSpPr>
                <p:cNvPr id="121864" name="Rectangle 8">
                  <a:extLst>
                    <a:ext uri="{FF2B5EF4-FFF2-40B4-BE49-F238E27FC236}">
                      <a16:creationId xmlns:a16="http://schemas.microsoft.com/office/drawing/2014/main" id="{DDCA87F1-E014-41CD-930D-6CC5FB3EA078}"/>
                    </a:ext>
                  </a:extLst>
                </p:cNvPr>
                <p:cNvSpPr>
                  <a:spLocks noChangeArrowheads="1"/>
                </p:cNvSpPr>
                <p:nvPr/>
              </p:nvSpPr>
              <p:spPr bwMode="auto">
                <a:xfrm>
                  <a:off x="0" y="0"/>
                  <a:ext cx="240" cy="1200"/>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aphicFrame>
              <p:nvGraphicFramePr>
                <p:cNvPr id="121865" name="Object 9">
                  <a:extLst>
                    <a:ext uri="{FF2B5EF4-FFF2-40B4-BE49-F238E27FC236}">
                      <a16:creationId xmlns:a16="http://schemas.microsoft.com/office/drawing/2014/main" id="{B05B9660-649F-4BC3-A27B-D55C5AFA739D}"/>
                    </a:ext>
                  </a:extLst>
                </p:cNvPr>
                <p:cNvGraphicFramePr>
                  <a:graphicFrameLocks noChangeAspect="1"/>
                </p:cNvGraphicFramePr>
                <p:nvPr/>
              </p:nvGraphicFramePr>
              <p:xfrm>
                <a:off x="-108" y="1249"/>
                <a:ext cx="456" cy="215"/>
              </p:xfrm>
              <a:graphic>
                <a:graphicData uri="http://schemas.openxmlformats.org/presentationml/2006/ole">
                  <mc:AlternateContent xmlns:mc="http://schemas.openxmlformats.org/markup-compatibility/2006">
                    <mc:Choice xmlns:v="urn:schemas-microsoft-com:vml" Requires="v">
                      <p:oleObj name="Paket" r:id="rId3" imgW="647640" imgH="485640" progId="Package">
                        <p:embed/>
                      </p:oleObj>
                    </mc:Choice>
                    <mc:Fallback>
                      <p:oleObj name="Paket" r:id="rId3" imgW="647640" imgH="485640" progId="Package">
                        <p:embed/>
                        <p:pic>
                          <p:nvPicPr>
                            <p:cNvPr id="121865" name="Object 9">
                              <a:extLst>
                                <a:ext uri="{FF2B5EF4-FFF2-40B4-BE49-F238E27FC236}">
                                  <a16:creationId xmlns:a16="http://schemas.microsoft.com/office/drawing/2014/main" id="{B05B9660-649F-4BC3-A27B-D55C5AFA73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1372"/>
                            <a:stretch>
                              <a:fillRect/>
                            </a:stretch>
                          </p:blipFill>
                          <p:spPr bwMode="auto">
                            <a:xfrm>
                              <a:off x="-108" y="1249"/>
                              <a:ext cx="456" cy="21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1866" name="Rectangle 10">
                  <a:extLst>
                    <a:ext uri="{FF2B5EF4-FFF2-40B4-BE49-F238E27FC236}">
                      <a16:creationId xmlns:a16="http://schemas.microsoft.com/office/drawing/2014/main" id="{DE21A02A-0D02-4366-A945-BF44E4BB4F25}"/>
                    </a:ext>
                  </a:extLst>
                </p:cNvPr>
                <p:cNvSpPr>
                  <a:spLocks noChangeArrowheads="1"/>
                </p:cNvSpPr>
                <p:nvPr/>
              </p:nvSpPr>
              <p:spPr bwMode="auto">
                <a:xfrm>
                  <a:off x="0" y="1488"/>
                  <a:ext cx="240" cy="283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121867" name="Text Box 7">
                <a:extLst>
                  <a:ext uri="{FF2B5EF4-FFF2-40B4-BE49-F238E27FC236}">
                    <a16:creationId xmlns:a16="http://schemas.microsoft.com/office/drawing/2014/main" id="{B98D1F52-5D3B-4817-A38B-6F1A1B8F2A95}"/>
                  </a:ext>
                </a:extLst>
              </p:cNvPr>
              <p:cNvSpPr txBox="1">
                <a:spLocks noChangeArrowheads="1"/>
              </p:cNvSpPr>
              <p:nvPr/>
            </p:nvSpPr>
            <p:spPr bwMode="auto">
              <a:xfrm rot="-5400000">
                <a:off x="-1959" y="1956"/>
                <a:ext cx="4130"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altLang="de-DE" sz="1600">
                    <a:latin typeface="Arial Rounded MT Bold" panose="020F0704030504030204" pitchFamily="34" charset="0"/>
                  </a:rPr>
                  <a:t>Univ.-Doz. Dr. Katrin Teubner</a:t>
                </a:r>
                <a:r>
                  <a:rPr lang="de-DE" altLang="de-DE" sz="1600">
                    <a:solidFill>
                      <a:srgbClr val="0000CC"/>
                    </a:solidFill>
                    <a:latin typeface="Arial Rounded MT Bold" panose="020F0704030504030204" pitchFamily="34" charset="0"/>
                  </a:rPr>
                  <a:t>                                  </a:t>
                </a:r>
                <a:r>
                  <a:rPr lang="de-AT" altLang="de-DE" sz="1600">
                    <a:solidFill>
                      <a:srgbClr val="0000CC"/>
                    </a:solidFill>
                    <a:latin typeface="Arial Rounded MT Bold" panose="020F0704030504030204" pitchFamily="34" charset="0"/>
                  </a:rPr>
                  <a:t>www.lakeriver.at</a:t>
                </a:r>
                <a:endParaRPr lang="de-DE" altLang="de-DE" sz="1600">
                  <a:solidFill>
                    <a:srgbClr val="0000CC"/>
                  </a:solidFill>
                  <a:latin typeface="Arial Rounded MT Bold" panose="020F0704030504030204" pitchFamily="34" charset="0"/>
                </a:endParaRPr>
              </a:p>
            </p:txBody>
          </p:sp>
        </p:grpSp>
      </p:grpSp>
      <p:sp>
        <p:nvSpPr>
          <p:cNvPr id="12" name="Textfeld 11">
            <a:extLst>
              <a:ext uri="{FF2B5EF4-FFF2-40B4-BE49-F238E27FC236}">
                <a16:creationId xmlns:a16="http://schemas.microsoft.com/office/drawing/2014/main" id="{AD59D117-D440-46D8-A220-ABBAFF2A15C2}"/>
              </a:ext>
            </a:extLst>
          </p:cNvPr>
          <p:cNvSpPr txBox="1"/>
          <p:nvPr/>
        </p:nvSpPr>
        <p:spPr>
          <a:xfrm>
            <a:off x="2032000" y="6488668"/>
            <a:ext cx="2931187" cy="369332"/>
          </a:xfrm>
          <a:prstGeom prst="rect">
            <a:avLst/>
          </a:prstGeom>
          <a:noFill/>
        </p:spPr>
        <p:txBody>
          <a:bodyPr wrap="none" rtlCol="0">
            <a:spAutoFit/>
          </a:bodyPr>
          <a:lstStyle/>
          <a:p>
            <a:r>
              <a:rPr lang="en-GB" dirty="0">
                <a:solidFill>
                  <a:schemeClr val="accent1"/>
                </a:solidFill>
              </a:rPr>
              <a:t>photo from: www.lakeriver.at</a:t>
            </a:r>
          </a:p>
        </p:txBody>
      </p:sp>
      <p:sp>
        <p:nvSpPr>
          <p:cNvPr id="13" name="Text Box 13">
            <a:extLst>
              <a:ext uri="{FF2B5EF4-FFF2-40B4-BE49-F238E27FC236}">
                <a16:creationId xmlns:a16="http://schemas.microsoft.com/office/drawing/2014/main" id="{D8D69713-B8DA-4D41-83EE-C7919C555FF9}"/>
              </a:ext>
            </a:extLst>
          </p:cNvPr>
          <p:cNvSpPr txBox="1">
            <a:spLocks noChangeArrowheads="1"/>
          </p:cNvSpPr>
          <p:nvPr/>
        </p:nvSpPr>
        <p:spPr bwMode="auto">
          <a:xfrm rot="16200000">
            <a:off x="8160913" y="3205862"/>
            <a:ext cx="6532558" cy="44627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de-DE" altLang="de-DE" sz="2300" b="1" dirty="0">
                <a:solidFill>
                  <a:schemeClr val="bg2">
                    <a:lumMod val="75000"/>
                  </a:schemeClr>
                </a:solidFill>
                <a:latin typeface="Courier New" panose="02070309020205020404" pitchFamily="49" charset="0"/>
              </a:rPr>
              <a:t>Alte Donau, urban </a:t>
            </a:r>
            <a:r>
              <a:rPr lang="de-DE" altLang="de-DE" sz="2300" b="1" dirty="0" err="1">
                <a:solidFill>
                  <a:schemeClr val="bg2">
                    <a:lumMod val="75000"/>
                  </a:schemeClr>
                </a:solidFill>
                <a:latin typeface="Courier New" panose="02070309020205020404" pitchFamily="49" charset="0"/>
              </a:rPr>
              <a:t>oxbow</a:t>
            </a:r>
            <a:r>
              <a:rPr lang="de-DE" altLang="de-DE" sz="2300" b="1" dirty="0">
                <a:solidFill>
                  <a:schemeClr val="bg2">
                    <a:lumMod val="75000"/>
                  </a:schemeClr>
                </a:solidFill>
                <a:latin typeface="Courier New" panose="02070309020205020404" pitchFamily="49" charset="0"/>
              </a:rPr>
              <a:t> </a:t>
            </a:r>
            <a:r>
              <a:rPr lang="de-DE" altLang="de-DE" sz="2300" b="1" dirty="0" err="1">
                <a:solidFill>
                  <a:schemeClr val="bg2">
                    <a:lumMod val="75000"/>
                  </a:schemeClr>
                </a:solidFill>
                <a:latin typeface="Courier New" panose="02070309020205020404" pitchFamily="49" charset="0"/>
              </a:rPr>
              <a:t>lake</a:t>
            </a:r>
            <a:r>
              <a:rPr lang="de-DE" altLang="de-DE" sz="2300" b="1" dirty="0">
                <a:solidFill>
                  <a:schemeClr val="bg2">
                    <a:lumMod val="75000"/>
                  </a:schemeClr>
                </a:solidFill>
                <a:latin typeface="Courier New" panose="02070309020205020404" pitchFamily="49" charset="0"/>
              </a:rPr>
              <a:t>, Vienna</a:t>
            </a:r>
          </a:p>
        </p:txBody>
      </p:sp>
    </p:spTree>
    <p:extLst>
      <p:ext uri="{BB962C8B-B14F-4D97-AF65-F5344CB8AC3E}">
        <p14:creationId xmlns:p14="http://schemas.microsoft.com/office/powerpoint/2010/main" val="3692331148"/>
      </p:ext>
    </p:extLst>
  </p:cSld>
  <p:clrMapOvr>
    <a:masterClrMapping/>
  </p:clrMapOvr>
  <p:transition>
    <p:dissolv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12" descr="G:\0-ProvisSolangCompBeimNorbert\Vortrag_Wien\b3-MeineFotosVonMeinerHomepage\L\AlteDonau70.jpg">
            <a:extLst>
              <a:ext uri="{FF2B5EF4-FFF2-40B4-BE49-F238E27FC236}">
                <a16:creationId xmlns:a16="http://schemas.microsoft.com/office/drawing/2014/main" id="{58BF5590-D511-489B-A0DA-803A8BEE59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336" t="1389" r="9137" b="11064"/>
          <a:stretch>
            <a:fillRect/>
          </a:stretch>
        </p:blipFill>
        <p:spPr bwMode="auto">
          <a:xfrm>
            <a:off x="152400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Text Box 13">
            <a:extLst>
              <a:ext uri="{FF2B5EF4-FFF2-40B4-BE49-F238E27FC236}">
                <a16:creationId xmlns:a16="http://schemas.microsoft.com/office/drawing/2014/main" id="{2A40388E-7544-437D-9CC1-73F7F95A8FF8}"/>
              </a:ext>
            </a:extLst>
          </p:cNvPr>
          <p:cNvSpPr txBox="1">
            <a:spLocks noChangeArrowheads="1"/>
          </p:cNvSpPr>
          <p:nvPr/>
        </p:nvSpPr>
        <p:spPr bwMode="auto">
          <a:xfrm rot="-5400000">
            <a:off x="8160913" y="3205862"/>
            <a:ext cx="6532558" cy="44627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de-DE" altLang="de-DE" sz="2300" b="1" dirty="0">
                <a:solidFill>
                  <a:schemeClr val="bg2">
                    <a:lumMod val="90000"/>
                  </a:schemeClr>
                </a:solidFill>
                <a:latin typeface="Courier New" panose="02070309020205020404" pitchFamily="49" charset="0"/>
              </a:rPr>
              <a:t>Alte Donau, urban </a:t>
            </a:r>
            <a:r>
              <a:rPr lang="de-DE" altLang="de-DE" sz="2300" b="1" dirty="0" err="1">
                <a:solidFill>
                  <a:schemeClr val="bg2">
                    <a:lumMod val="90000"/>
                  </a:schemeClr>
                </a:solidFill>
                <a:latin typeface="Courier New" panose="02070309020205020404" pitchFamily="49" charset="0"/>
              </a:rPr>
              <a:t>oxbow</a:t>
            </a:r>
            <a:r>
              <a:rPr lang="de-DE" altLang="de-DE" sz="2300" b="1" dirty="0">
                <a:solidFill>
                  <a:schemeClr val="bg2">
                    <a:lumMod val="90000"/>
                  </a:schemeClr>
                </a:solidFill>
                <a:latin typeface="Courier New" panose="02070309020205020404" pitchFamily="49" charset="0"/>
              </a:rPr>
              <a:t> </a:t>
            </a:r>
            <a:r>
              <a:rPr lang="de-DE" altLang="de-DE" sz="2300" b="1" dirty="0" err="1">
                <a:solidFill>
                  <a:schemeClr val="bg2">
                    <a:lumMod val="90000"/>
                  </a:schemeClr>
                </a:solidFill>
                <a:latin typeface="Courier New" panose="02070309020205020404" pitchFamily="49" charset="0"/>
              </a:rPr>
              <a:t>lake</a:t>
            </a:r>
            <a:r>
              <a:rPr lang="de-DE" altLang="de-DE" sz="2300" b="1" dirty="0">
                <a:solidFill>
                  <a:schemeClr val="bg2">
                    <a:lumMod val="90000"/>
                  </a:schemeClr>
                </a:solidFill>
                <a:latin typeface="Courier New" panose="02070309020205020404" pitchFamily="49" charset="0"/>
              </a:rPr>
              <a:t>, Vienna</a:t>
            </a:r>
          </a:p>
        </p:txBody>
      </p:sp>
      <p:grpSp>
        <p:nvGrpSpPr>
          <p:cNvPr id="129028" name="Group 4">
            <a:extLst>
              <a:ext uri="{FF2B5EF4-FFF2-40B4-BE49-F238E27FC236}">
                <a16:creationId xmlns:a16="http://schemas.microsoft.com/office/drawing/2014/main" id="{9D595B27-BC52-43A5-B0BE-46711E4FA24C}"/>
              </a:ext>
            </a:extLst>
          </p:cNvPr>
          <p:cNvGrpSpPr>
            <a:grpSpLocks/>
          </p:cNvGrpSpPr>
          <p:nvPr/>
        </p:nvGrpSpPr>
        <p:grpSpPr bwMode="auto">
          <a:xfrm>
            <a:off x="1371600" y="1"/>
            <a:ext cx="723900" cy="6862763"/>
            <a:chOff x="-96" y="0"/>
            <a:chExt cx="456" cy="4323"/>
          </a:xfrm>
        </p:grpSpPr>
        <p:sp>
          <p:nvSpPr>
            <p:cNvPr id="129029" name="Rectangle 5">
              <a:extLst>
                <a:ext uri="{FF2B5EF4-FFF2-40B4-BE49-F238E27FC236}">
                  <a16:creationId xmlns:a16="http://schemas.microsoft.com/office/drawing/2014/main" id="{17C767B2-76C7-4338-871D-3AB344BA5F2F}"/>
                </a:ext>
              </a:extLst>
            </p:cNvPr>
            <p:cNvSpPr>
              <a:spLocks noChangeArrowheads="1"/>
            </p:cNvSpPr>
            <p:nvPr/>
          </p:nvSpPr>
          <p:spPr bwMode="auto">
            <a:xfrm>
              <a:off x="0" y="0"/>
              <a:ext cx="288" cy="43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29030" name="Group 6">
              <a:extLst>
                <a:ext uri="{FF2B5EF4-FFF2-40B4-BE49-F238E27FC236}">
                  <a16:creationId xmlns:a16="http://schemas.microsoft.com/office/drawing/2014/main" id="{6A886AE1-FC38-43C3-98BD-DB1BE0DB228E}"/>
                </a:ext>
              </a:extLst>
            </p:cNvPr>
            <p:cNvGrpSpPr>
              <a:grpSpLocks/>
            </p:cNvGrpSpPr>
            <p:nvPr/>
          </p:nvGrpSpPr>
          <p:grpSpPr bwMode="auto">
            <a:xfrm>
              <a:off x="-96" y="0"/>
              <a:ext cx="456" cy="4323"/>
              <a:chOff x="-108" y="-3"/>
              <a:chExt cx="456" cy="4323"/>
            </a:xfrm>
          </p:grpSpPr>
          <p:grpSp>
            <p:nvGrpSpPr>
              <p:cNvPr id="129031" name="Group 7">
                <a:extLst>
                  <a:ext uri="{FF2B5EF4-FFF2-40B4-BE49-F238E27FC236}">
                    <a16:creationId xmlns:a16="http://schemas.microsoft.com/office/drawing/2014/main" id="{BDB2BA6E-3601-4BA6-80E1-7DAAC2E7CB1D}"/>
                  </a:ext>
                </a:extLst>
              </p:cNvPr>
              <p:cNvGrpSpPr>
                <a:grpSpLocks/>
              </p:cNvGrpSpPr>
              <p:nvPr/>
            </p:nvGrpSpPr>
            <p:grpSpPr bwMode="auto">
              <a:xfrm>
                <a:off x="-108" y="0"/>
                <a:ext cx="456" cy="4320"/>
                <a:chOff x="-108" y="0"/>
                <a:chExt cx="456" cy="4320"/>
              </a:xfrm>
            </p:grpSpPr>
            <p:sp>
              <p:nvSpPr>
                <p:cNvPr id="129032" name="Rectangle 8">
                  <a:extLst>
                    <a:ext uri="{FF2B5EF4-FFF2-40B4-BE49-F238E27FC236}">
                      <a16:creationId xmlns:a16="http://schemas.microsoft.com/office/drawing/2014/main" id="{8CDE552D-551C-4D99-970C-FCEAC86441C6}"/>
                    </a:ext>
                  </a:extLst>
                </p:cNvPr>
                <p:cNvSpPr>
                  <a:spLocks noChangeArrowheads="1"/>
                </p:cNvSpPr>
                <p:nvPr/>
              </p:nvSpPr>
              <p:spPr bwMode="auto">
                <a:xfrm>
                  <a:off x="0" y="0"/>
                  <a:ext cx="240" cy="1200"/>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aphicFrame>
              <p:nvGraphicFramePr>
                <p:cNvPr id="129033" name="Object 9">
                  <a:extLst>
                    <a:ext uri="{FF2B5EF4-FFF2-40B4-BE49-F238E27FC236}">
                      <a16:creationId xmlns:a16="http://schemas.microsoft.com/office/drawing/2014/main" id="{ECF73A89-1AEF-40FE-A6D0-9ADC6AA91879}"/>
                    </a:ext>
                  </a:extLst>
                </p:cNvPr>
                <p:cNvGraphicFramePr>
                  <a:graphicFrameLocks noChangeAspect="1"/>
                </p:cNvGraphicFramePr>
                <p:nvPr/>
              </p:nvGraphicFramePr>
              <p:xfrm>
                <a:off x="-108" y="1249"/>
                <a:ext cx="456" cy="215"/>
              </p:xfrm>
              <a:graphic>
                <a:graphicData uri="http://schemas.openxmlformats.org/presentationml/2006/ole">
                  <mc:AlternateContent xmlns:mc="http://schemas.openxmlformats.org/markup-compatibility/2006">
                    <mc:Choice xmlns:v="urn:schemas-microsoft-com:vml" Requires="v">
                      <p:oleObj name="Paket" r:id="rId3" imgW="647640" imgH="485640" progId="Package">
                        <p:embed/>
                      </p:oleObj>
                    </mc:Choice>
                    <mc:Fallback>
                      <p:oleObj name="Paket" r:id="rId3" imgW="647640" imgH="485640" progId="Package">
                        <p:embed/>
                        <p:pic>
                          <p:nvPicPr>
                            <p:cNvPr id="129033" name="Object 9">
                              <a:extLst>
                                <a:ext uri="{FF2B5EF4-FFF2-40B4-BE49-F238E27FC236}">
                                  <a16:creationId xmlns:a16="http://schemas.microsoft.com/office/drawing/2014/main" id="{ECF73A89-1AEF-40FE-A6D0-9ADC6AA918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1372"/>
                            <a:stretch>
                              <a:fillRect/>
                            </a:stretch>
                          </p:blipFill>
                          <p:spPr bwMode="auto">
                            <a:xfrm>
                              <a:off x="-108" y="1249"/>
                              <a:ext cx="456" cy="21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9034" name="Rectangle 10">
                  <a:extLst>
                    <a:ext uri="{FF2B5EF4-FFF2-40B4-BE49-F238E27FC236}">
                      <a16:creationId xmlns:a16="http://schemas.microsoft.com/office/drawing/2014/main" id="{208A36CF-D21C-4752-903F-C9C8EEEF7200}"/>
                    </a:ext>
                  </a:extLst>
                </p:cNvPr>
                <p:cNvSpPr>
                  <a:spLocks noChangeArrowheads="1"/>
                </p:cNvSpPr>
                <p:nvPr/>
              </p:nvSpPr>
              <p:spPr bwMode="auto">
                <a:xfrm>
                  <a:off x="0" y="1488"/>
                  <a:ext cx="240" cy="283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129035" name="Text Box 7">
                <a:extLst>
                  <a:ext uri="{FF2B5EF4-FFF2-40B4-BE49-F238E27FC236}">
                    <a16:creationId xmlns:a16="http://schemas.microsoft.com/office/drawing/2014/main" id="{A78D3B24-67FE-4C1D-9423-AF438F82368A}"/>
                  </a:ext>
                </a:extLst>
              </p:cNvPr>
              <p:cNvSpPr txBox="1">
                <a:spLocks noChangeArrowheads="1"/>
              </p:cNvSpPr>
              <p:nvPr/>
            </p:nvSpPr>
            <p:spPr bwMode="auto">
              <a:xfrm rot="-5400000">
                <a:off x="-1959" y="1956"/>
                <a:ext cx="4130"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altLang="de-DE" sz="1600">
                    <a:latin typeface="Arial Rounded MT Bold" panose="020F0704030504030204" pitchFamily="34" charset="0"/>
                  </a:rPr>
                  <a:t>Univ.-Doz. Dr. Katrin Teubner</a:t>
                </a:r>
                <a:r>
                  <a:rPr lang="de-DE" altLang="de-DE" sz="1600">
                    <a:solidFill>
                      <a:srgbClr val="0000CC"/>
                    </a:solidFill>
                    <a:latin typeface="Arial Rounded MT Bold" panose="020F0704030504030204" pitchFamily="34" charset="0"/>
                  </a:rPr>
                  <a:t>                                  </a:t>
                </a:r>
                <a:r>
                  <a:rPr lang="de-AT" altLang="de-DE" sz="1600">
                    <a:solidFill>
                      <a:srgbClr val="0000CC"/>
                    </a:solidFill>
                    <a:latin typeface="Arial Rounded MT Bold" panose="020F0704030504030204" pitchFamily="34" charset="0"/>
                  </a:rPr>
                  <a:t>www.lakeriver.at</a:t>
                </a:r>
                <a:endParaRPr lang="de-DE" altLang="de-DE" sz="1600">
                  <a:solidFill>
                    <a:srgbClr val="0000CC"/>
                  </a:solidFill>
                  <a:latin typeface="Arial Rounded MT Bold" panose="020F0704030504030204" pitchFamily="34" charset="0"/>
                </a:endParaRPr>
              </a:p>
            </p:txBody>
          </p:sp>
        </p:grpSp>
      </p:grpSp>
      <p:sp>
        <p:nvSpPr>
          <p:cNvPr id="2" name="Textfeld 1">
            <a:extLst>
              <a:ext uri="{FF2B5EF4-FFF2-40B4-BE49-F238E27FC236}">
                <a16:creationId xmlns:a16="http://schemas.microsoft.com/office/drawing/2014/main" id="{5D0DB941-2FBA-4B7D-A884-D8A15BF3E34D}"/>
              </a:ext>
            </a:extLst>
          </p:cNvPr>
          <p:cNvSpPr txBox="1"/>
          <p:nvPr/>
        </p:nvSpPr>
        <p:spPr>
          <a:xfrm>
            <a:off x="2032000" y="6488668"/>
            <a:ext cx="2931187" cy="369332"/>
          </a:xfrm>
          <a:prstGeom prst="rect">
            <a:avLst/>
          </a:prstGeom>
          <a:noFill/>
        </p:spPr>
        <p:txBody>
          <a:bodyPr wrap="none" rtlCol="0">
            <a:spAutoFit/>
          </a:bodyPr>
          <a:lstStyle/>
          <a:p>
            <a:r>
              <a:rPr lang="en-GB" dirty="0">
                <a:solidFill>
                  <a:schemeClr val="accent1"/>
                </a:solidFill>
              </a:rPr>
              <a:t>photo from: www.lakeriver.at</a:t>
            </a:r>
          </a:p>
        </p:txBody>
      </p:sp>
    </p:spTree>
    <p:extLst>
      <p:ext uri="{BB962C8B-B14F-4D97-AF65-F5344CB8AC3E}">
        <p14:creationId xmlns:p14="http://schemas.microsoft.com/office/powerpoint/2010/main" val="672146034"/>
      </p:ext>
    </p:extLst>
  </p:cSld>
  <p:clrMapOvr>
    <a:masterClrMapping/>
  </p:clrMapOvr>
  <p:transition>
    <p:dissolv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4972E13-9B7E-4C33-BB30-FC0B838EE46B}"/>
              </a:ext>
            </a:extLst>
          </p:cNvPr>
          <p:cNvPicPr>
            <a:picLocks noChangeAspect="1"/>
          </p:cNvPicPr>
          <p:nvPr/>
        </p:nvPicPr>
        <p:blipFill rotWithShape="1">
          <a:blip r:embed="rId2">
            <a:extLst>
              <a:ext uri="{28A0092B-C50C-407E-A947-70E740481C1C}">
                <a14:useLocalDpi xmlns:a14="http://schemas.microsoft.com/office/drawing/2010/main" val="0"/>
              </a:ext>
            </a:extLst>
          </a:blip>
          <a:srcRect l="11171" t="17291" r="15877" b="27995"/>
          <a:stretch/>
        </p:blipFill>
        <p:spPr>
          <a:xfrm>
            <a:off x="0" y="1"/>
            <a:ext cx="12192000" cy="6858000"/>
          </a:xfrm>
          <a:prstGeom prst="rect">
            <a:avLst/>
          </a:prstGeom>
        </p:spPr>
      </p:pic>
      <p:pic>
        <p:nvPicPr>
          <p:cNvPr id="3" name="Grafik 2">
            <a:extLst>
              <a:ext uri="{FF2B5EF4-FFF2-40B4-BE49-F238E27FC236}">
                <a16:creationId xmlns:a16="http://schemas.microsoft.com/office/drawing/2014/main" id="{0087732E-571C-49C1-B1DE-F1DB8BB6E4BA}"/>
              </a:ext>
            </a:extLst>
          </p:cNvPr>
          <p:cNvPicPr>
            <a:picLocks noChangeAspect="1"/>
          </p:cNvPicPr>
          <p:nvPr/>
        </p:nvPicPr>
        <p:blipFill>
          <a:blip r:embed="rId3"/>
          <a:stretch>
            <a:fillRect/>
          </a:stretch>
        </p:blipFill>
        <p:spPr>
          <a:xfrm>
            <a:off x="2664764" y="956775"/>
            <a:ext cx="5438414" cy="5304133"/>
          </a:xfrm>
          <a:prstGeom prst="rect">
            <a:avLst/>
          </a:prstGeom>
        </p:spPr>
      </p:pic>
      <p:grpSp>
        <p:nvGrpSpPr>
          <p:cNvPr id="4" name="Group 3">
            <a:extLst>
              <a:ext uri="{FF2B5EF4-FFF2-40B4-BE49-F238E27FC236}">
                <a16:creationId xmlns:a16="http://schemas.microsoft.com/office/drawing/2014/main" id="{05CC665E-ACD1-4323-A818-6D2CDA1D7519}"/>
              </a:ext>
            </a:extLst>
          </p:cNvPr>
          <p:cNvGrpSpPr>
            <a:grpSpLocks/>
          </p:cNvGrpSpPr>
          <p:nvPr/>
        </p:nvGrpSpPr>
        <p:grpSpPr bwMode="auto">
          <a:xfrm>
            <a:off x="-151407" y="-7912"/>
            <a:ext cx="723900" cy="6862763"/>
            <a:chOff x="-96" y="0"/>
            <a:chExt cx="456" cy="4323"/>
          </a:xfrm>
        </p:grpSpPr>
        <p:sp>
          <p:nvSpPr>
            <p:cNvPr id="6" name="Rectangle 4">
              <a:extLst>
                <a:ext uri="{FF2B5EF4-FFF2-40B4-BE49-F238E27FC236}">
                  <a16:creationId xmlns:a16="http://schemas.microsoft.com/office/drawing/2014/main" id="{25D4D5CC-69E9-4780-87A1-5B1DFE0977E8}"/>
                </a:ext>
              </a:extLst>
            </p:cNvPr>
            <p:cNvSpPr>
              <a:spLocks noChangeArrowheads="1"/>
            </p:cNvSpPr>
            <p:nvPr/>
          </p:nvSpPr>
          <p:spPr bwMode="auto">
            <a:xfrm>
              <a:off x="0" y="0"/>
              <a:ext cx="288" cy="43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7" name="Group 5">
              <a:extLst>
                <a:ext uri="{FF2B5EF4-FFF2-40B4-BE49-F238E27FC236}">
                  <a16:creationId xmlns:a16="http://schemas.microsoft.com/office/drawing/2014/main" id="{A54DF6EC-E23B-4CEF-8104-52B2C5FD44FB}"/>
                </a:ext>
              </a:extLst>
            </p:cNvPr>
            <p:cNvGrpSpPr>
              <a:grpSpLocks/>
            </p:cNvGrpSpPr>
            <p:nvPr/>
          </p:nvGrpSpPr>
          <p:grpSpPr bwMode="auto">
            <a:xfrm>
              <a:off x="-96" y="0"/>
              <a:ext cx="456" cy="4323"/>
              <a:chOff x="-108" y="-3"/>
              <a:chExt cx="456" cy="4323"/>
            </a:xfrm>
          </p:grpSpPr>
          <p:grpSp>
            <p:nvGrpSpPr>
              <p:cNvPr id="8" name="Group 6">
                <a:extLst>
                  <a:ext uri="{FF2B5EF4-FFF2-40B4-BE49-F238E27FC236}">
                    <a16:creationId xmlns:a16="http://schemas.microsoft.com/office/drawing/2014/main" id="{DD3D552C-290E-492B-A203-B17F0A501CD3}"/>
                  </a:ext>
                </a:extLst>
              </p:cNvPr>
              <p:cNvGrpSpPr>
                <a:grpSpLocks/>
              </p:cNvGrpSpPr>
              <p:nvPr/>
            </p:nvGrpSpPr>
            <p:grpSpPr bwMode="auto">
              <a:xfrm>
                <a:off x="-108" y="0"/>
                <a:ext cx="456" cy="4320"/>
                <a:chOff x="-108" y="0"/>
                <a:chExt cx="456" cy="4320"/>
              </a:xfrm>
            </p:grpSpPr>
            <p:sp>
              <p:nvSpPr>
                <p:cNvPr id="10" name="Rectangle 7">
                  <a:extLst>
                    <a:ext uri="{FF2B5EF4-FFF2-40B4-BE49-F238E27FC236}">
                      <a16:creationId xmlns:a16="http://schemas.microsoft.com/office/drawing/2014/main" id="{08C95107-C205-4EFE-8171-A5DB3C8108E0}"/>
                    </a:ext>
                  </a:extLst>
                </p:cNvPr>
                <p:cNvSpPr>
                  <a:spLocks noChangeArrowheads="1"/>
                </p:cNvSpPr>
                <p:nvPr/>
              </p:nvSpPr>
              <p:spPr bwMode="auto">
                <a:xfrm>
                  <a:off x="0" y="0"/>
                  <a:ext cx="240" cy="1200"/>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aphicFrame>
              <p:nvGraphicFramePr>
                <p:cNvPr id="11" name="Object 8">
                  <a:extLst>
                    <a:ext uri="{FF2B5EF4-FFF2-40B4-BE49-F238E27FC236}">
                      <a16:creationId xmlns:a16="http://schemas.microsoft.com/office/drawing/2014/main" id="{F16105B9-05B3-47DB-8F50-9F4C6C7CEAD7}"/>
                    </a:ext>
                  </a:extLst>
                </p:cNvPr>
                <p:cNvGraphicFramePr>
                  <a:graphicFrameLocks noChangeAspect="1"/>
                </p:cNvGraphicFramePr>
                <p:nvPr/>
              </p:nvGraphicFramePr>
              <p:xfrm>
                <a:off x="-108" y="1249"/>
                <a:ext cx="456" cy="215"/>
              </p:xfrm>
              <a:graphic>
                <a:graphicData uri="http://schemas.openxmlformats.org/presentationml/2006/ole">
                  <mc:AlternateContent xmlns:mc="http://schemas.openxmlformats.org/markup-compatibility/2006">
                    <mc:Choice xmlns:v="urn:schemas-microsoft-com:vml" Requires="v">
                      <p:oleObj name="Paket" r:id="rId4" imgW="647640" imgH="485640" progId="Package">
                        <p:embed/>
                      </p:oleObj>
                    </mc:Choice>
                    <mc:Fallback>
                      <p:oleObj name="Paket" r:id="rId4" imgW="647640" imgH="485640" progId="Package">
                        <p:embed/>
                        <p:pic>
                          <p:nvPicPr>
                            <p:cNvPr id="23" name="Object 8">
                              <a:extLst>
                                <a:ext uri="{FF2B5EF4-FFF2-40B4-BE49-F238E27FC236}">
                                  <a16:creationId xmlns:a16="http://schemas.microsoft.com/office/drawing/2014/main" id="{9D8795C1-6647-410B-B435-7CB7FFB97A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31372"/>
                            <a:stretch>
                              <a:fillRect/>
                            </a:stretch>
                          </p:blipFill>
                          <p:spPr bwMode="auto">
                            <a:xfrm>
                              <a:off x="-108" y="1249"/>
                              <a:ext cx="456" cy="21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 name="Rectangle 9">
                  <a:extLst>
                    <a:ext uri="{FF2B5EF4-FFF2-40B4-BE49-F238E27FC236}">
                      <a16:creationId xmlns:a16="http://schemas.microsoft.com/office/drawing/2014/main" id="{96EE8EE2-0B05-4B44-8D8F-E213E8345597}"/>
                    </a:ext>
                  </a:extLst>
                </p:cNvPr>
                <p:cNvSpPr>
                  <a:spLocks noChangeArrowheads="1"/>
                </p:cNvSpPr>
                <p:nvPr/>
              </p:nvSpPr>
              <p:spPr bwMode="auto">
                <a:xfrm>
                  <a:off x="0" y="1488"/>
                  <a:ext cx="240" cy="283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9" name="Text Box 7">
                <a:extLst>
                  <a:ext uri="{FF2B5EF4-FFF2-40B4-BE49-F238E27FC236}">
                    <a16:creationId xmlns:a16="http://schemas.microsoft.com/office/drawing/2014/main" id="{57ACDA48-FC12-4519-BA60-5C285BCFEBA0}"/>
                  </a:ext>
                </a:extLst>
              </p:cNvPr>
              <p:cNvSpPr txBox="1">
                <a:spLocks noChangeArrowheads="1"/>
              </p:cNvSpPr>
              <p:nvPr/>
            </p:nvSpPr>
            <p:spPr bwMode="auto">
              <a:xfrm rot="-5400000">
                <a:off x="-1959" y="1956"/>
                <a:ext cx="4130"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altLang="de-DE" sz="1600">
                    <a:latin typeface="Arial Rounded MT Bold" panose="020F0704030504030204" pitchFamily="34" charset="0"/>
                  </a:rPr>
                  <a:t>Univ.-Doz. Dr. Katrin Teubner</a:t>
                </a:r>
                <a:r>
                  <a:rPr lang="de-DE" altLang="de-DE" sz="1600">
                    <a:solidFill>
                      <a:srgbClr val="0000CC"/>
                    </a:solidFill>
                    <a:latin typeface="Arial Rounded MT Bold" panose="020F0704030504030204" pitchFamily="34" charset="0"/>
                  </a:rPr>
                  <a:t>                                  </a:t>
                </a:r>
                <a:r>
                  <a:rPr lang="de-AT" altLang="de-DE" sz="1600">
                    <a:solidFill>
                      <a:srgbClr val="0000CC"/>
                    </a:solidFill>
                    <a:latin typeface="Arial Rounded MT Bold" panose="020F0704030504030204" pitchFamily="34" charset="0"/>
                  </a:rPr>
                  <a:t>www.lakeriver.at</a:t>
                </a:r>
                <a:endParaRPr lang="de-DE" altLang="de-DE" sz="1600">
                  <a:solidFill>
                    <a:srgbClr val="0000CC"/>
                  </a:solidFill>
                  <a:latin typeface="Arial Rounded MT Bold" panose="020F0704030504030204" pitchFamily="34" charset="0"/>
                </a:endParaRPr>
              </a:p>
            </p:txBody>
          </p:sp>
        </p:grpSp>
      </p:grpSp>
      <p:sp>
        <p:nvSpPr>
          <p:cNvPr id="13" name="Textfeld 12">
            <a:extLst>
              <a:ext uri="{FF2B5EF4-FFF2-40B4-BE49-F238E27FC236}">
                <a16:creationId xmlns:a16="http://schemas.microsoft.com/office/drawing/2014/main" id="{B7322BFF-C7FF-492A-90AC-230435C96DA8}"/>
              </a:ext>
            </a:extLst>
          </p:cNvPr>
          <p:cNvSpPr txBox="1"/>
          <p:nvPr/>
        </p:nvSpPr>
        <p:spPr>
          <a:xfrm>
            <a:off x="11079991" y="6302243"/>
            <a:ext cx="1091966" cy="246221"/>
          </a:xfrm>
          <a:prstGeom prst="rect">
            <a:avLst/>
          </a:prstGeom>
          <a:noFill/>
        </p:spPr>
        <p:txBody>
          <a:bodyPr wrap="none" rtlCol="0">
            <a:spAutoFit/>
          </a:bodyPr>
          <a:lstStyle/>
          <a:p>
            <a:r>
              <a:rPr lang="en-GB" sz="1000" dirty="0">
                <a:solidFill>
                  <a:schemeClr val="bg1"/>
                </a:solidFill>
              </a:rPr>
              <a:t>Photo: K Teubner</a:t>
            </a:r>
          </a:p>
        </p:txBody>
      </p:sp>
      <p:sp>
        <p:nvSpPr>
          <p:cNvPr id="14" name="Text Box 21">
            <a:extLst>
              <a:ext uri="{FF2B5EF4-FFF2-40B4-BE49-F238E27FC236}">
                <a16:creationId xmlns:a16="http://schemas.microsoft.com/office/drawing/2014/main" id="{CF1F80F9-C82B-4887-BE7B-D1543FAF38CA}"/>
              </a:ext>
            </a:extLst>
          </p:cNvPr>
          <p:cNvSpPr txBox="1">
            <a:spLocks noChangeArrowheads="1"/>
          </p:cNvSpPr>
          <p:nvPr/>
        </p:nvSpPr>
        <p:spPr bwMode="auto">
          <a:xfrm>
            <a:off x="9839942" y="6590342"/>
            <a:ext cx="2486578" cy="276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de-DE" altLang="en-US" sz="1200" dirty="0">
                <a:solidFill>
                  <a:srgbClr val="002060"/>
                </a:solidFill>
              </a:rPr>
              <a:t> 43</a:t>
            </a:r>
            <a:r>
              <a:rPr lang="de-DE" altLang="en-US" sz="1200" baseline="30000" dirty="0">
                <a:solidFill>
                  <a:srgbClr val="002060"/>
                </a:solidFill>
              </a:rPr>
              <a:t>rd</a:t>
            </a:r>
            <a:r>
              <a:rPr lang="de-DE" altLang="en-US" sz="1200" dirty="0">
                <a:solidFill>
                  <a:srgbClr val="002060"/>
                </a:solidFill>
              </a:rPr>
              <a:t> IAD-</a:t>
            </a:r>
            <a:r>
              <a:rPr lang="de-DE" altLang="en-US" sz="1200" dirty="0" err="1">
                <a:solidFill>
                  <a:srgbClr val="002060"/>
                </a:solidFill>
              </a:rPr>
              <a:t>conference</a:t>
            </a:r>
            <a:r>
              <a:rPr lang="de-DE" altLang="en-US" sz="1200" dirty="0">
                <a:solidFill>
                  <a:srgbClr val="002060"/>
                </a:solidFill>
              </a:rPr>
              <a:t>, June 2021 </a:t>
            </a:r>
            <a:endParaRPr lang="de-DE" altLang="en-US" sz="1200" dirty="0">
              <a:solidFill>
                <a:srgbClr val="002060"/>
              </a:solidFill>
              <a:latin typeface="Times New Roman" panose="02020603050405020304" pitchFamily="18" charset="0"/>
            </a:endParaRPr>
          </a:p>
        </p:txBody>
      </p:sp>
    </p:spTree>
    <p:extLst>
      <p:ext uri="{BB962C8B-B14F-4D97-AF65-F5344CB8AC3E}">
        <p14:creationId xmlns:p14="http://schemas.microsoft.com/office/powerpoint/2010/main" val="4214059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087732E-571C-49C1-B1DE-F1DB8BB6E4BA}"/>
              </a:ext>
            </a:extLst>
          </p:cNvPr>
          <p:cNvPicPr>
            <a:picLocks noChangeAspect="1"/>
          </p:cNvPicPr>
          <p:nvPr/>
        </p:nvPicPr>
        <p:blipFill>
          <a:blip r:embed="rId2"/>
          <a:stretch>
            <a:fillRect/>
          </a:stretch>
        </p:blipFill>
        <p:spPr>
          <a:xfrm>
            <a:off x="2664764" y="956775"/>
            <a:ext cx="5438414" cy="5304133"/>
          </a:xfrm>
          <a:prstGeom prst="rect">
            <a:avLst/>
          </a:prstGeom>
        </p:spPr>
      </p:pic>
      <p:grpSp>
        <p:nvGrpSpPr>
          <p:cNvPr id="4" name="Group 3">
            <a:extLst>
              <a:ext uri="{FF2B5EF4-FFF2-40B4-BE49-F238E27FC236}">
                <a16:creationId xmlns:a16="http://schemas.microsoft.com/office/drawing/2014/main" id="{7555EC57-8400-4A61-95FE-EF7F9E51E106}"/>
              </a:ext>
            </a:extLst>
          </p:cNvPr>
          <p:cNvGrpSpPr>
            <a:grpSpLocks/>
          </p:cNvGrpSpPr>
          <p:nvPr/>
        </p:nvGrpSpPr>
        <p:grpSpPr bwMode="auto">
          <a:xfrm>
            <a:off x="-151407" y="-7912"/>
            <a:ext cx="723900" cy="6862763"/>
            <a:chOff x="-96" y="0"/>
            <a:chExt cx="456" cy="4323"/>
          </a:xfrm>
        </p:grpSpPr>
        <p:sp>
          <p:nvSpPr>
            <p:cNvPr id="5" name="Rectangle 4">
              <a:extLst>
                <a:ext uri="{FF2B5EF4-FFF2-40B4-BE49-F238E27FC236}">
                  <a16:creationId xmlns:a16="http://schemas.microsoft.com/office/drawing/2014/main" id="{61219A9E-47C7-4927-9B58-08690C9A8043}"/>
                </a:ext>
              </a:extLst>
            </p:cNvPr>
            <p:cNvSpPr>
              <a:spLocks noChangeArrowheads="1"/>
            </p:cNvSpPr>
            <p:nvPr/>
          </p:nvSpPr>
          <p:spPr bwMode="auto">
            <a:xfrm>
              <a:off x="0" y="0"/>
              <a:ext cx="288" cy="43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6" name="Group 5">
              <a:extLst>
                <a:ext uri="{FF2B5EF4-FFF2-40B4-BE49-F238E27FC236}">
                  <a16:creationId xmlns:a16="http://schemas.microsoft.com/office/drawing/2014/main" id="{F390082D-33A1-4291-8E1E-815BA42EDC44}"/>
                </a:ext>
              </a:extLst>
            </p:cNvPr>
            <p:cNvGrpSpPr>
              <a:grpSpLocks/>
            </p:cNvGrpSpPr>
            <p:nvPr/>
          </p:nvGrpSpPr>
          <p:grpSpPr bwMode="auto">
            <a:xfrm>
              <a:off x="-96" y="0"/>
              <a:ext cx="456" cy="4323"/>
              <a:chOff x="-108" y="-3"/>
              <a:chExt cx="456" cy="4323"/>
            </a:xfrm>
          </p:grpSpPr>
          <p:grpSp>
            <p:nvGrpSpPr>
              <p:cNvPr id="7" name="Group 6">
                <a:extLst>
                  <a:ext uri="{FF2B5EF4-FFF2-40B4-BE49-F238E27FC236}">
                    <a16:creationId xmlns:a16="http://schemas.microsoft.com/office/drawing/2014/main" id="{9BE4F202-44BD-428B-B9CA-117A401A431A}"/>
                  </a:ext>
                </a:extLst>
              </p:cNvPr>
              <p:cNvGrpSpPr>
                <a:grpSpLocks/>
              </p:cNvGrpSpPr>
              <p:nvPr/>
            </p:nvGrpSpPr>
            <p:grpSpPr bwMode="auto">
              <a:xfrm>
                <a:off x="-108" y="0"/>
                <a:ext cx="456" cy="4320"/>
                <a:chOff x="-108" y="0"/>
                <a:chExt cx="456" cy="4320"/>
              </a:xfrm>
            </p:grpSpPr>
            <p:sp>
              <p:nvSpPr>
                <p:cNvPr id="9" name="Rectangle 7">
                  <a:extLst>
                    <a:ext uri="{FF2B5EF4-FFF2-40B4-BE49-F238E27FC236}">
                      <a16:creationId xmlns:a16="http://schemas.microsoft.com/office/drawing/2014/main" id="{41FD3299-1DE9-420F-9DF4-FD4EE8B993B2}"/>
                    </a:ext>
                  </a:extLst>
                </p:cNvPr>
                <p:cNvSpPr>
                  <a:spLocks noChangeArrowheads="1"/>
                </p:cNvSpPr>
                <p:nvPr/>
              </p:nvSpPr>
              <p:spPr bwMode="auto">
                <a:xfrm>
                  <a:off x="0" y="0"/>
                  <a:ext cx="240" cy="1200"/>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aphicFrame>
              <p:nvGraphicFramePr>
                <p:cNvPr id="10" name="Object 8">
                  <a:extLst>
                    <a:ext uri="{FF2B5EF4-FFF2-40B4-BE49-F238E27FC236}">
                      <a16:creationId xmlns:a16="http://schemas.microsoft.com/office/drawing/2014/main" id="{067758C7-CD56-4C71-AADB-439DFD0FD832}"/>
                    </a:ext>
                  </a:extLst>
                </p:cNvPr>
                <p:cNvGraphicFramePr>
                  <a:graphicFrameLocks noChangeAspect="1"/>
                </p:cNvGraphicFramePr>
                <p:nvPr/>
              </p:nvGraphicFramePr>
              <p:xfrm>
                <a:off x="-108" y="1249"/>
                <a:ext cx="456" cy="215"/>
              </p:xfrm>
              <a:graphic>
                <a:graphicData uri="http://schemas.openxmlformats.org/presentationml/2006/ole">
                  <mc:AlternateContent xmlns:mc="http://schemas.openxmlformats.org/markup-compatibility/2006">
                    <mc:Choice xmlns:v="urn:schemas-microsoft-com:vml" Requires="v">
                      <p:oleObj name="Paket" r:id="rId3" imgW="647640" imgH="485640" progId="Package">
                        <p:embed/>
                      </p:oleObj>
                    </mc:Choice>
                    <mc:Fallback>
                      <p:oleObj name="Paket" r:id="rId3" imgW="647640" imgH="485640" progId="Package">
                        <p:embed/>
                        <p:pic>
                          <p:nvPicPr>
                            <p:cNvPr id="10" name="Object 8">
                              <a:extLst>
                                <a:ext uri="{FF2B5EF4-FFF2-40B4-BE49-F238E27FC236}">
                                  <a16:creationId xmlns:a16="http://schemas.microsoft.com/office/drawing/2014/main" id="{067758C7-CD56-4C71-AADB-439DFD0FD8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1372"/>
                            <a:stretch>
                              <a:fillRect/>
                            </a:stretch>
                          </p:blipFill>
                          <p:spPr bwMode="auto">
                            <a:xfrm>
                              <a:off x="-108" y="1249"/>
                              <a:ext cx="456" cy="21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 name="Rectangle 9">
                  <a:extLst>
                    <a:ext uri="{FF2B5EF4-FFF2-40B4-BE49-F238E27FC236}">
                      <a16:creationId xmlns:a16="http://schemas.microsoft.com/office/drawing/2014/main" id="{70A4A588-4D0A-4DCD-976A-FD8D8CC9B0E1}"/>
                    </a:ext>
                  </a:extLst>
                </p:cNvPr>
                <p:cNvSpPr>
                  <a:spLocks noChangeArrowheads="1"/>
                </p:cNvSpPr>
                <p:nvPr/>
              </p:nvSpPr>
              <p:spPr bwMode="auto">
                <a:xfrm>
                  <a:off x="0" y="1488"/>
                  <a:ext cx="240" cy="283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8" name="Text Box 7">
                <a:extLst>
                  <a:ext uri="{FF2B5EF4-FFF2-40B4-BE49-F238E27FC236}">
                    <a16:creationId xmlns:a16="http://schemas.microsoft.com/office/drawing/2014/main" id="{FA078E41-8A24-4791-A614-54125E43034A}"/>
                  </a:ext>
                </a:extLst>
              </p:cNvPr>
              <p:cNvSpPr txBox="1">
                <a:spLocks noChangeArrowheads="1"/>
              </p:cNvSpPr>
              <p:nvPr/>
            </p:nvSpPr>
            <p:spPr bwMode="auto">
              <a:xfrm rot="-5400000">
                <a:off x="-1959" y="1956"/>
                <a:ext cx="4130"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altLang="de-DE" sz="1600">
                    <a:latin typeface="Arial Rounded MT Bold" panose="020F0704030504030204" pitchFamily="34" charset="0"/>
                  </a:rPr>
                  <a:t>Univ.-Doz. Dr. Katrin Teubner</a:t>
                </a:r>
                <a:r>
                  <a:rPr lang="de-DE" altLang="de-DE" sz="1600">
                    <a:solidFill>
                      <a:srgbClr val="0000CC"/>
                    </a:solidFill>
                    <a:latin typeface="Arial Rounded MT Bold" panose="020F0704030504030204" pitchFamily="34" charset="0"/>
                  </a:rPr>
                  <a:t>                                  </a:t>
                </a:r>
                <a:r>
                  <a:rPr lang="de-AT" altLang="de-DE" sz="1600">
                    <a:solidFill>
                      <a:srgbClr val="0000CC"/>
                    </a:solidFill>
                    <a:latin typeface="Arial Rounded MT Bold" panose="020F0704030504030204" pitchFamily="34" charset="0"/>
                  </a:rPr>
                  <a:t>www.lakeriver.at</a:t>
                </a:r>
                <a:endParaRPr lang="de-DE" altLang="de-DE" sz="1600">
                  <a:solidFill>
                    <a:srgbClr val="0000CC"/>
                  </a:solidFill>
                  <a:latin typeface="Arial Rounded MT Bold" panose="020F0704030504030204" pitchFamily="34" charset="0"/>
                </a:endParaRPr>
              </a:p>
            </p:txBody>
          </p:sp>
        </p:grpSp>
      </p:grpSp>
      <p:grpSp>
        <p:nvGrpSpPr>
          <p:cNvPr id="14" name="Gruppieren 13">
            <a:extLst>
              <a:ext uri="{FF2B5EF4-FFF2-40B4-BE49-F238E27FC236}">
                <a16:creationId xmlns:a16="http://schemas.microsoft.com/office/drawing/2014/main" id="{D1D49226-7AF9-47C5-9818-98E670EB2EA3}"/>
              </a:ext>
            </a:extLst>
          </p:cNvPr>
          <p:cNvGrpSpPr/>
          <p:nvPr/>
        </p:nvGrpSpPr>
        <p:grpSpPr>
          <a:xfrm>
            <a:off x="2664764" y="654186"/>
            <a:ext cx="8923486" cy="5616247"/>
            <a:chOff x="2664764" y="654186"/>
            <a:chExt cx="8923486" cy="5616247"/>
          </a:xfrm>
        </p:grpSpPr>
        <p:sp>
          <p:nvSpPr>
            <p:cNvPr id="12" name="Textfeld 11">
              <a:extLst>
                <a:ext uri="{FF2B5EF4-FFF2-40B4-BE49-F238E27FC236}">
                  <a16:creationId xmlns:a16="http://schemas.microsoft.com/office/drawing/2014/main" id="{A5F5F720-630D-49DB-BD1F-7CD77776F0E1}"/>
                </a:ext>
              </a:extLst>
            </p:cNvPr>
            <p:cNvSpPr txBox="1"/>
            <p:nvPr/>
          </p:nvSpPr>
          <p:spPr>
            <a:xfrm>
              <a:off x="8189442" y="654186"/>
              <a:ext cx="3398808" cy="5078313"/>
            </a:xfrm>
            <a:prstGeom prst="rect">
              <a:avLst/>
            </a:prstGeom>
            <a:noFill/>
          </p:spPr>
          <p:txBody>
            <a:bodyPr wrap="square" rtlCol="0">
              <a:spAutoFit/>
            </a:bodyPr>
            <a:lstStyle/>
            <a:p>
              <a:r>
                <a:rPr lang="en-GB" dirty="0">
                  <a:solidFill>
                    <a:schemeClr val="accent1"/>
                  </a:solidFill>
                </a:rPr>
                <a:t>…thinking about such a disk,</a:t>
              </a:r>
            </a:p>
            <a:p>
              <a:r>
                <a:rPr lang="en-GB" dirty="0">
                  <a:solidFill>
                    <a:schemeClr val="accent1"/>
                  </a:solidFill>
                </a:rPr>
                <a:t>that begs the question:</a:t>
              </a:r>
              <a:r>
                <a:rPr lang="en-GB" dirty="0"/>
                <a:t> </a:t>
              </a:r>
            </a:p>
            <a:p>
              <a:r>
                <a:rPr lang="en-GB" sz="3600" dirty="0"/>
                <a:t>Who was the first measuring water visibility by lowering items under water, like a disk   – and for what this is good for?</a:t>
              </a:r>
            </a:p>
          </p:txBody>
        </p:sp>
        <p:pic>
          <p:nvPicPr>
            <p:cNvPr id="13" name="Grafik 12">
              <a:extLst>
                <a:ext uri="{FF2B5EF4-FFF2-40B4-BE49-F238E27FC236}">
                  <a16:creationId xmlns:a16="http://schemas.microsoft.com/office/drawing/2014/main" id="{4DF8ACC8-3CDB-40B7-9DA3-1C202361B9AB}"/>
                </a:ext>
              </a:extLst>
            </p:cNvPr>
            <p:cNvPicPr>
              <a:picLocks noChangeAspect="1"/>
            </p:cNvPicPr>
            <p:nvPr/>
          </p:nvPicPr>
          <p:blipFill>
            <a:blip r:embed="rId2"/>
            <a:stretch>
              <a:fillRect/>
            </a:stretch>
          </p:blipFill>
          <p:spPr>
            <a:xfrm>
              <a:off x="2664764" y="966300"/>
              <a:ext cx="5438414" cy="5304133"/>
            </a:xfrm>
            <a:prstGeom prst="rect">
              <a:avLst/>
            </a:prstGeom>
          </p:spPr>
        </p:pic>
      </p:grpSp>
      <p:sp>
        <p:nvSpPr>
          <p:cNvPr id="15" name="Text Box 21">
            <a:extLst>
              <a:ext uri="{FF2B5EF4-FFF2-40B4-BE49-F238E27FC236}">
                <a16:creationId xmlns:a16="http://schemas.microsoft.com/office/drawing/2014/main" id="{3B3FC47E-6205-44EC-8FF7-05F682BC9B3A}"/>
              </a:ext>
            </a:extLst>
          </p:cNvPr>
          <p:cNvSpPr txBox="1">
            <a:spLocks noChangeArrowheads="1"/>
          </p:cNvSpPr>
          <p:nvPr/>
        </p:nvSpPr>
        <p:spPr bwMode="auto">
          <a:xfrm>
            <a:off x="9839942" y="6590342"/>
            <a:ext cx="2486578" cy="276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de-DE" altLang="en-US" sz="1200" dirty="0">
                <a:solidFill>
                  <a:srgbClr val="002060"/>
                </a:solidFill>
              </a:rPr>
              <a:t> 43</a:t>
            </a:r>
            <a:r>
              <a:rPr lang="de-DE" altLang="en-US" sz="1200" baseline="30000" dirty="0">
                <a:solidFill>
                  <a:srgbClr val="002060"/>
                </a:solidFill>
              </a:rPr>
              <a:t>rd</a:t>
            </a:r>
            <a:r>
              <a:rPr lang="de-DE" altLang="en-US" sz="1200" dirty="0">
                <a:solidFill>
                  <a:srgbClr val="002060"/>
                </a:solidFill>
              </a:rPr>
              <a:t> IAD-</a:t>
            </a:r>
            <a:r>
              <a:rPr lang="de-DE" altLang="en-US" sz="1200" dirty="0" err="1">
                <a:solidFill>
                  <a:srgbClr val="002060"/>
                </a:solidFill>
              </a:rPr>
              <a:t>conference</a:t>
            </a:r>
            <a:r>
              <a:rPr lang="de-DE" altLang="en-US" sz="1200" dirty="0">
                <a:solidFill>
                  <a:srgbClr val="002060"/>
                </a:solidFill>
              </a:rPr>
              <a:t>, June 2021 </a:t>
            </a:r>
            <a:endParaRPr lang="de-DE" altLang="en-US" sz="1200" dirty="0">
              <a:solidFill>
                <a:srgbClr val="002060"/>
              </a:solidFill>
              <a:latin typeface="Times New Roman" panose="02020603050405020304" pitchFamily="18" charset="0"/>
            </a:endParaRPr>
          </a:p>
        </p:txBody>
      </p:sp>
    </p:spTree>
    <p:extLst>
      <p:ext uri="{BB962C8B-B14F-4D97-AF65-F5344CB8AC3E}">
        <p14:creationId xmlns:p14="http://schemas.microsoft.com/office/powerpoint/2010/main" val="372762342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nodeType="clickEffect">
                                  <p:stCondLst>
                                    <p:cond delay="0"/>
                                  </p:stCondLst>
                                  <p:childTnLst>
                                    <p:animEffect transition="out" filter="fade">
                                      <p:cBhvr>
                                        <p:cTn id="6" dur="2000"/>
                                        <p:tgtEl>
                                          <p:spTgt spid="3"/>
                                        </p:tgtEl>
                                      </p:cBhvr>
                                    </p:animEffect>
                                    <p:anim calcmode="lin" valueType="num">
                                      <p:cBhvr>
                                        <p:cTn id="7" dur="2000"/>
                                        <p:tgtEl>
                                          <p:spTgt spid="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3"/>
                                        </p:tgtEl>
                                        <p:attrNameLst>
                                          <p:attrName>ppt_h</p:attrName>
                                        </p:attrNameLst>
                                      </p:cBhvr>
                                      <p:tavLst>
                                        <p:tav tm="0">
                                          <p:val>
                                            <p:strVal val="ppt_h"/>
                                          </p:val>
                                        </p:tav>
                                        <p:tav tm="100000">
                                          <p:val>
                                            <p:strVal val="ppt_h"/>
                                          </p:val>
                                        </p:tav>
                                      </p:tavLst>
                                    </p:anim>
                                    <p:set>
                                      <p:cBhvr>
                                        <p:cTn id="9" dur="1" fill="hold">
                                          <p:stCondLst>
                                            <p:cond delay="1999"/>
                                          </p:stCondLst>
                                        </p:cTn>
                                        <p:tgtEl>
                                          <p:spTgt spid="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E9C0A2C6-9D2B-4D27-BF96-7318B74C17D1}"/>
              </a:ext>
            </a:extLst>
          </p:cNvPr>
          <p:cNvGrpSpPr/>
          <p:nvPr/>
        </p:nvGrpSpPr>
        <p:grpSpPr>
          <a:xfrm>
            <a:off x="200687" y="-10642"/>
            <a:ext cx="12096210" cy="7325844"/>
            <a:chOff x="53207" y="-10642"/>
            <a:chExt cx="12096210" cy="7325844"/>
          </a:xfrm>
        </p:grpSpPr>
        <p:pic>
          <p:nvPicPr>
            <p:cNvPr id="22" name="Grafik 21">
              <a:extLst>
                <a:ext uri="{FF2B5EF4-FFF2-40B4-BE49-F238E27FC236}">
                  <a16:creationId xmlns:a16="http://schemas.microsoft.com/office/drawing/2014/main" id="{5051BC64-A9ED-491F-9766-CDBDDF4718D5}"/>
                </a:ext>
              </a:extLst>
            </p:cNvPr>
            <p:cNvPicPr>
              <a:picLocks noChangeAspect="1"/>
            </p:cNvPicPr>
            <p:nvPr/>
          </p:nvPicPr>
          <p:blipFill rotWithShape="1">
            <a:blip r:embed="rId2"/>
            <a:srcRect l="36807" t="2936" r="8005" b="5077"/>
            <a:stretch/>
          </p:blipFill>
          <p:spPr>
            <a:xfrm>
              <a:off x="53207" y="1513678"/>
              <a:ext cx="2378833" cy="5286374"/>
            </a:xfrm>
            <a:prstGeom prst="rect">
              <a:avLst/>
            </a:prstGeom>
          </p:spPr>
        </p:pic>
        <p:pic>
          <p:nvPicPr>
            <p:cNvPr id="42" name="Grafik 41">
              <a:extLst>
                <a:ext uri="{FF2B5EF4-FFF2-40B4-BE49-F238E27FC236}">
                  <a16:creationId xmlns:a16="http://schemas.microsoft.com/office/drawing/2014/main" id="{CCE0066B-3DF5-4B8E-8816-29FECF1D53E8}"/>
                </a:ext>
              </a:extLst>
            </p:cNvPr>
            <p:cNvPicPr>
              <a:picLocks noChangeAspect="1"/>
            </p:cNvPicPr>
            <p:nvPr/>
          </p:nvPicPr>
          <p:blipFill rotWithShape="1">
            <a:blip r:embed="rId3">
              <a:extLst>
                <a:ext uri="{28A0092B-C50C-407E-A947-70E740481C1C}">
                  <a14:useLocalDpi xmlns:a14="http://schemas.microsoft.com/office/drawing/2010/main" val="0"/>
                </a:ext>
              </a:extLst>
            </a:blip>
            <a:srcRect l="12941" t="5614" r="45364" b="1318"/>
            <a:stretch/>
          </p:blipFill>
          <p:spPr>
            <a:xfrm>
              <a:off x="2508649" y="1513677"/>
              <a:ext cx="3100191" cy="5286374"/>
            </a:xfrm>
            <a:prstGeom prst="rect">
              <a:avLst/>
            </a:prstGeom>
          </p:spPr>
        </p:pic>
        <p:pic>
          <p:nvPicPr>
            <p:cNvPr id="12" name="Grafik 11">
              <a:extLst>
                <a:ext uri="{FF2B5EF4-FFF2-40B4-BE49-F238E27FC236}">
                  <a16:creationId xmlns:a16="http://schemas.microsoft.com/office/drawing/2014/main" id="{DB24A614-26A4-4B18-8A50-50FD9B27831D}"/>
                </a:ext>
              </a:extLst>
            </p:cNvPr>
            <p:cNvPicPr>
              <a:picLocks noChangeAspect="1"/>
            </p:cNvPicPr>
            <p:nvPr/>
          </p:nvPicPr>
          <p:blipFill rotWithShape="1">
            <a:blip r:embed="rId4">
              <a:extLst>
                <a:ext uri="{28A0092B-C50C-407E-A947-70E740481C1C}">
                  <a14:useLocalDpi xmlns:a14="http://schemas.microsoft.com/office/drawing/2010/main" val="0"/>
                </a:ext>
              </a:extLst>
            </a:blip>
            <a:srcRect l="2451" t="1631" r="58043" b="8672"/>
            <a:stretch/>
          </p:blipFill>
          <p:spPr>
            <a:xfrm>
              <a:off x="8892125" y="1513679"/>
              <a:ext cx="3246667" cy="5286373"/>
            </a:xfrm>
            <a:prstGeom prst="rect">
              <a:avLst/>
            </a:prstGeom>
          </p:spPr>
        </p:pic>
        <p:pic>
          <p:nvPicPr>
            <p:cNvPr id="6" name="Grafik 5">
              <a:extLst>
                <a:ext uri="{FF2B5EF4-FFF2-40B4-BE49-F238E27FC236}">
                  <a16:creationId xmlns:a16="http://schemas.microsoft.com/office/drawing/2014/main" id="{AB607410-021D-498C-90C7-5EAA3BCC29CA}"/>
                </a:ext>
              </a:extLst>
            </p:cNvPr>
            <p:cNvPicPr>
              <a:picLocks noChangeAspect="1"/>
            </p:cNvPicPr>
            <p:nvPr/>
          </p:nvPicPr>
          <p:blipFill rotWithShape="1">
            <a:blip r:embed="rId5">
              <a:extLst>
                <a:ext uri="{28A0092B-C50C-407E-A947-70E740481C1C}">
                  <a14:useLocalDpi xmlns:a14="http://schemas.microsoft.com/office/drawing/2010/main" val="0"/>
                </a:ext>
              </a:extLst>
            </a:blip>
            <a:srcRect t="-896" r="41230" b="11381"/>
            <a:stretch/>
          </p:blipFill>
          <p:spPr>
            <a:xfrm>
              <a:off x="5684190" y="3258533"/>
              <a:ext cx="3167634" cy="3541519"/>
            </a:xfrm>
            <a:prstGeom prst="rect">
              <a:avLst/>
            </a:prstGeom>
          </p:spPr>
        </p:pic>
        <p:pic>
          <p:nvPicPr>
            <p:cNvPr id="7" name="Grafik 6">
              <a:extLst>
                <a:ext uri="{FF2B5EF4-FFF2-40B4-BE49-F238E27FC236}">
                  <a16:creationId xmlns:a16="http://schemas.microsoft.com/office/drawing/2014/main" id="{961521FA-1516-42CF-8FB6-96FA2B151EC8}"/>
                </a:ext>
              </a:extLst>
            </p:cNvPr>
            <p:cNvPicPr>
              <a:picLocks noChangeAspect="1"/>
            </p:cNvPicPr>
            <p:nvPr/>
          </p:nvPicPr>
          <p:blipFill rotWithShape="1">
            <a:blip r:embed="rId4">
              <a:extLst>
                <a:ext uri="{28A0092B-C50C-407E-A947-70E740481C1C}">
                  <a14:useLocalDpi xmlns:a14="http://schemas.microsoft.com/office/drawing/2010/main" val="0"/>
                </a:ext>
              </a:extLst>
            </a:blip>
            <a:srcRect l="2451" t="34595" r="56926" b="6932"/>
            <a:stretch/>
          </p:blipFill>
          <p:spPr>
            <a:xfrm>
              <a:off x="8892127" y="3281518"/>
              <a:ext cx="3246665" cy="3321307"/>
            </a:xfrm>
            <a:prstGeom prst="rect">
              <a:avLst/>
            </a:prstGeom>
          </p:spPr>
        </p:pic>
        <p:pic>
          <p:nvPicPr>
            <p:cNvPr id="10" name="Grafik 9">
              <a:extLst>
                <a:ext uri="{FF2B5EF4-FFF2-40B4-BE49-F238E27FC236}">
                  <a16:creationId xmlns:a16="http://schemas.microsoft.com/office/drawing/2014/main" id="{6EFB9C86-F44C-475C-A44F-7EAA48829109}"/>
                </a:ext>
              </a:extLst>
            </p:cNvPr>
            <p:cNvPicPr>
              <a:picLocks noChangeAspect="1"/>
            </p:cNvPicPr>
            <p:nvPr/>
          </p:nvPicPr>
          <p:blipFill rotWithShape="1">
            <a:blip r:embed="rId6">
              <a:extLst>
                <a:ext uri="{28A0092B-C50C-407E-A947-70E740481C1C}">
                  <a14:useLocalDpi xmlns:a14="http://schemas.microsoft.com/office/drawing/2010/main" val="0"/>
                </a:ext>
              </a:extLst>
            </a:blip>
            <a:srcRect r="18131"/>
            <a:stretch/>
          </p:blipFill>
          <p:spPr>
            <a:xfrm>
              <a:off x="5684189" y="1514202"/>
              <a:ext cx="3167635" cy="2840072"/>
            </a:xfrm>
            <a:prstGeom prst="rect">
              <a:avLst/>
            </a:prstGeom>
          </p:spPr>
        </p:pic>
        <p:pic>
          <p:nvPicPr>
            <p:cNvPr id="3" name="Grafik 2">
              <a:extLst>
                <a:ext uri="{FF2B5EF4-FFF2-40B4-BE49-F238E27FC236}">
                  <a16:creationId xmlns:a16="http://schemas.microsoft.com/office/drawing/2014/main" id="{AC4C82AD-FC2F-4E35-B87D-47C2274DA5BF}"/>
                </a:ext>
              </a:extLst>
            </p:cNvPr>
            <p:cNvPicPr>
              <a:picLocks noChangeAspect="1"/>
            </p:cNvPicPr>
            <p:nvPr/>
          </p:nvPicPr>
          <p:blipFill rotWithShape="1">
            <a:blip r:embed="rId7">
              <a:extLst>
                <a:ext uri="{28A0092B-C50C-407E-A947-70E740481C1C}">
                  <a14:useLocalDpi xmlns:a14="http://schemas.microsoft.com/office/drawing/2010/main" val="0"/>
                </a:ext>
              </a:extLst>
            </a:blip>
            <a:srcRect l="18477" t="64130" b="7609"/>
            <a:stretch/>
          </p:blipFill>
          <p:spPr>
            <a:xfrm>
              <a:off x="53207" y="1513677"/>
              <a:ext cx="2378833" cy="247651"/>
            </a:xfrm>
            <a:prstGeom prst="rect">
              <a:avLst/>
            </a:prstGeom>
          </p:spPr>
        </p:pic>
        <p:sp>
          <p:nvSpPr>
            <p:cNvPr id="29" name="Pfeil: nach rechts 28">
              <a:extLst>
                <a:ext uri="{FF2B5EF4-FFF2-40B4-BE49-F238E27FC236}">
                  <a16:creationId xmlns:a16="http://schemas.microsoft.com/office/drawing/2014/main" id="{936742B8-D2FB-4882-AC4F-6E0269669093}"/>
                </a:ext>
              </a:extLst>
            </p:cNvPr>
            <p:cNvSpPr/>
            <p:nvPr/>
          </p:nvSpPr>
          <p:spPr>
            <a:xfrm>
              <a:off x="165385" y="431351"/>
              <a:ext cx="11870269" cy="161923"/>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9" name="Gruppieren 138">
              <a:extLst>
                <a:ext uri="{FF2B5EF4-FFF2-40B4-BE49-F238E27FC236}">
                  <a16:creationId xmlns:a16="http://schemas.microsoft.com/office/drawing/2014/main" id="{2AF3A35A-4EDF-4B7B-B1FA-54F484CA3BD8}"/>
                </a:ext>
              </a:extLst>
            </p:cNvPr>
            <p:cNvGrpSpPr/>
            <p:nvPr/>
          </p:nvGrpSpPr>
          <p:grpSpPr>
            <a:xfrm>
              <a:off x="53207" y="2804994"/>
              <a:ext cx="11878773" cy="1345793"/>
              <a:chOff x="54317" y="5391485"/>
              <a:chExt cx="11878773" cy="1345793"/>
            </a:xfrm>
          </p:grpSpPr>
          <p:grpSp>
            <p:nvGrpSpPr>
              <p:cNvPr id="32" name="Gruppieren 31">
                <a:extLst>
                  <a:ext uri="{FF2B5EF4-FFF2-40B4-BE49-F238E27FC236}">
                    <a16:creationId xmlns:a16="http://schemas.microsoft.com/office/drawing/2014/main" id="{E4D1A5A1-717A-4C4A-B91B-29BDBF749C87}"/>
                  </a:ext>
                </a:extLst>
              </p:cNvPr>
              <p:cNvGrpSpPr/>
              <p:nvPr/>
            </p:nvGrpSpPr>
            <p:grpSpPr>
              <a:xfrm>
                <a:off x="54317" y="5403564"/>
                <a:ext cx="409575" cy="410385"/>
                <a:chOff x="955596" y="4242643"/>
                <a:chExt cx="777863" cy="748966"/>
              </a:xfrm>
            </p:grpSpPr>
            <p:sp>
              <p:nvSpPr>
                <p:cNvPr id="33" name="Ellipse 32">
                  <a:extLst>
                    <a:ext uri="{FF2B5EF4-FFF2-40B4-BE49-F238E27FC236}">
                      <a16:creationId xmlns:a16="http://schemas.microsoft.com/office/drawing/2014/main" id="{07D6E69F-DD1C-4B56-8254-44B10551D5A5}"/>
                    </a:ext>
                  </a:extLst>
                </p:cNvPr>
                <p:cNvSpPr/>
                <p:nvPr/>
              </p:nvSpPr>
              <p:spPr>
                <a:xfrm>
                  <a:off x="955596" y="4242643"/>
                  <a:ext cx="777863" cy="7489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Grafik 33">
                  <a:extLst>
                    <a:ext uri="{FF2B5EF4-FFF2-40B4-BE49-F238E27FC236}">
                      <a16:creationId xmlns:a16="http://schemas.microsoft.com/office/drawing/2014/main" id="{45AEB080-554C-4476-B00E-D8B01DD22965}"/>
                    </a:ext>
                  </a:extLst>
                </p:cNvPr>
                <p:cNvPicPr>
                  <a:picLocks noChangeAspect="1"/>
                </p:cNvPicPr>
                <p:nvPr/>
              </p:nvPicPr>
              <p:blipFill>
                <a:blip r:embed="rId8"/>
                <a:stretch>
                  <a:fillRect/>
                </a:stretch>
              </p:blipFill>
              <p:spPr>
                <a:xfrm>
                  <a:off x="990694" y="4271185"/>
                  <a:ext cx="704756" cy="687354"/>
                </a:xfrm>
                <a:prstGeom prst="rect">
                  <a:avLst/>
                </a:prstGeom>
              </p:spPr>
            </p:pic>
          </p:grpSp>
          <p:grpSp>
            <p:nvGrpSpPr>
              <p:cNvPr id="57" name="Gruppieren 56">
                <a:extLst>
                  <a:ext uri="{FF2B5EF4-FFF2-40B4-BE49-F238E27FC236}">
                    <a16:creationId xmlns:a16="http://schemas.microsoft.com/office/drawing/2014/main" id="{E60ABA55-BB61-4972-BDB4-C4A367B16C13}"/>
                  </a:ext>
                </a:extLst>
              </p:cNvPr>
              <p:cNvGrpSpPr/>
              <p:nvPr/>
            </p:nvGrpSpPr>
            <p:grpSpPr>
              <a:xfrm>
                <a:off x="2597096" y="5391485"/>
                <a:ext cx="409575" cy="410385"/>
                <a:chOff x="955596" y="4242643"/>
                <a:chExt cx="777863" cy="748966"/>
              </a:xfrm>
            </p:grpSpPr>
            <p:sp>
              <p:nvSpPr>
                <p:cNvPr id="58" name="Ellipse 57">
                  <a:extLst>
                    <a:ext uri="{FF2B5EF4-FFF2-40B4-BE49-F238E27FC236}">
                      <a16:creationId xmlns:a16="http://schemas.microsoft.com/office/drawing/2014/main" id="{1B2F4191-34AD-48B9-A560-4CB37FFBCEF9}"/>
                    </a:ext>
                  </a:extLst>
                </p:cNvPr>
                <p:cNvSpPr/>
                <p:nvPr/>
              </p:nvSpPr>
              <p:spPr>
                <a:xfrm>
                  <a:off x="955596" y="4242643"/>
                  <a:ext cx="777863" cy="7489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9" name="Grafik 58">
                  <a:extLst>
                    <a:ext uri="{FF2B5EF4-FFF2-40B4-BE49-F238E27FC236}">
                      <a16:creationId xmlns:a16="http://schemas.microsoft.com/office/drawing/2014/main" id="{E2BA34CE-12BE-49EA-8ADD-0B2447247108}"/>
                    </a:ext>
                  </a:extLst>
                </p:cNvPr>
                <p:cNvPicPr>
                  <a:picLocks noChangeAspect="1"/>
                </p:cNvPicPr>
                <p:nvPr/>
              </p:nvPicPr>
              <p:blipFill>
                <a:blip r:embed="rId8"/>
                <a:stretch>
                  <a:fillRect/>
                </a:stretch>
              </p:blipFill>
              <p:spPr>
                <a:xfrm>
                  <a:off x="990694" y="4271185"/>
                  <a:ext cx="704756" cy="687354"/>
                </a:xfrm>
                <a:prstGeom prst="rect">
                  <a:avLst/>
                </a:prstGeom>
              </p:spPr>
            </p:pic>
          </p:grpSp>
          <p:grpSp>
            <p:nvGrpSpPr>
              <p:cNvPr id="60" name="Gruppieren 59">
                <a:extLst>
                  <a:ext uri="{FF2B5EF4-FFF2-40B4-BE49-F238E27FC236}">
                    <a16:creationId xmlns:a16="http://schemas.microsoft.com/office/drawing/2014/main" id="{5C8F9768-C3EA-4D5C-9DEA-7BF1DCB1C21D}"/>
                  </a:ext>
                </a:extLst>
              </p:cNvPr>
              <p:cNvGrpSpPr/>
              <p:nvPr/>
            </p:nvGrpSpPr>
            <p:grpSpPr>
              <a:xfrm>
                <a:off x="5760471" y="5405257"/>
                <a:ext cx="409575" cy="410385"/>
                <a:chOff x="955596" y="4242643"/>
                <a:chExt cx="777863" cy="748966"/>
              </a:xfrm>
            </p:grpSpPr>
            <p:sp>
              <p:nvSpPr>
                <p:cNvPr id="61" name="Ellipse 60">
                  <a:extLst>
                    <a:ext uri="{FF2B5EF4-FFF2-40B4-BE49-F238E27FC236}">
                      <a16:creationId xmlns:a16="http://schemas.microsoft.com/office/drawing/2014/main" id="{B139DF17-8961-4032-91BF-7DC00BFDD3B9}"/>
                    </a:ext>
                  </a:extLst>
                </p:cNvPr>
                <p:cNvSpPr/>
                <p:nvPr/>
              </p:nvSpPr>
              <p:spPr>
                <a:xfrm>
                  <a:off x="955596" y="4242643"/>
                  <a:ext cx="777863" cy="7489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2" name="Grafik 61">
                  <a:extLst>
                    <a:ext uri="{FF2B5EF4-FFF2-40B4-BE49-F238E27FC236}">
                      <a16:creationId xmlns:a16="http://schemas.microsoft.com/office/drawing/2014/main" id="{842B2856-01ED-4636-9421-F31940FC2D30}"/>
                    </a:ext>
                  </a:extLst>
                </p:cNvPr>
                <p:cNvPicPr>
                  <a:picLocks noChangeAspect="1"/>
                </p:cNvPicPr>
                <p:nvPr/>
              </p:nvPicPr>
              <p:blipFill>
                <a:blip r:embed="rId8"/>
                <a:stretch>
                  <a:fillRect/>
                </a:stretch>
              </p:blipFill>
              <p:spPr>
                <a:xfrm>
                  <a:off x="990694" y="4271185"/>
                  <a:ext cx="704756" cy="687354"/>
                </a:xfrm>
                <a:prstGeom prst="rect">
                  <a:avLst/>
                </a:prstGeom>
              </p:spPr>
            </p:pic>
          </p:grpSp>
          <p:grpSp>
            <p:nvGrpSpPr>
              <p:cNvPr id="63" name="Gruppieren 62">
                <a:extLst>
                  <a:ext uri="{FF2B5EF4-FFF2-40B4-BE49-F238E27FC236}">
                    <a16:creationId xmlns:a16="http://schemas.microsoft.com/office/drawing/2014/main" id="{4624F801-D9EF-48FA-9FD6-901FE14CA23A}"/>
                  </a:ext>
                </a:extLst>
              </p:cNvPr>
              <p:cNvGrpSpPr/>
              <p:nvPr/>
            </p:nvGrpSpPr>
            <p:grpSpPr>
              <a:xfrm>
                <a:off x="8989307" y="5401909"/>
                <a:ext cx="409575" cy="410385"/>
                <a:chOff x="955596" y="4242643"/>
                <a:chExt cx="777863" cy="748966"/>
              </a:xfrm>
            </p:grpSpPr>
            <p:sp>
              <p:nvSpPr>
                <p:cNvPr id="64" name="Ellipse 63">
                  <a:extLst>
                    <a:ext uri="{FF2B5EF4-FFF2-40B4-BE49-F238E27FC236}">
                      <a16:creationId xmlns:a16="http://schemas.microsoft.com/office/drawing/2014/main" id="{3CE97874-8EE8-4BE6-97AA-C2B5B7EC8135}"/>
                    </a:ext>
                  </a:extLst>
                </p:cNvPr>
                <p:cNvSpPr/>
                <p:nvPr/>
              </p:nvSpPr>
              <p:spPr>
                <a:xfrm>
                  <a:off x="955596" y="4242643"/>
                  <a:ext cx="777863" cy="7489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5" name="Grafik 64">
                  <a:extLst>
                    <a:ext uri="{FF2B5EF4-FFF2-40B4-BE49-F238E27FC236}">
                      <a16:creationId xmlns:a16="http://schemas.microsoft.com/office/drawing/2014/main" id="{E493551C-268C-4535-BD76-1190ED975B64}"/>
                    </a:ext>
                  </a:extLst>
                </p:cNvPr>
                <p:cNvPicPr>
                  <a:picLocks noChangeAspect="1"/>
                </p:cNvPicPr>
                <p:nvPr/>
              </p:nvPicPr>
              <p:blipFill>
                <a:blip r:embed="rId8"/>
                <a:stretch>
                  <a:fillRect/>
                </a:stretch>
              </p:blipFill>
              <p:spPr>
                <a:xfrm>
                  <a:off x="990694" y="4271185"/>
                  <a:ext cx="704756" cy="687354"/>
                </a:xfrm>
                <a:prstGeom prst="rect">
                  <a:avLst/>
                </a:prstGeom>
              </p:spPr>
            </p:pic>
          </p:grpSp>
          <p:grpSp>
            <p:nvGrpSpPr>
              <p:cNvPr id="137" name="Gruppieren 136">
                <a:extLst>
                  <a:ext uri="{FF2B5EF4-FFF2-40B4-BE49-F238E27FC236}">
                    <a16:creationId xmlns:a16="http://schemas.microsoft.com/office/drawing/2014/main" id="{CA828750-E823-4556-89DA-FEA9125BDBD3}"/>
                  </a:ext>
                </a:extLst>
              </p:cNvPr>
              <p:cNvGrpSpPr/>
              <p:nvPr/>
            </p:nvGrpSpPr>
            <p:grpSpPr>
              <a:xfrm>
                <a:off x="6235434" y="5395639"/>
                <a:ext cx="2489349" cy="1341639"/>
                <a:chOff x="6235434" y="5395639"/>
                <a:chExt cx="2489349" cy="1341639"/>
              </a:xfrm>
            </p:grpSpPr>
            <p:sp>
              <p:nvSpPr>
                <p:cNvPr id="73" name="Rechteck: abgerundete Ecken 72">
                  <a:extLst>
                    <a:ext uri="{FF2B5EF4-FFF2-40B4-BE49-F238E27FC236}">
                      <a16:creationId xmlns:a16="http://schemas.microsoft.com/office/drawing/2014/main" id="{EC2AAFD0-6EEC-4731-B655-62DDD65A4A49}"/>
                    </a:ext>
                  </a:extLst>
                </p:cNvPr>
                <p:cNvSpPr/>
                <p:nvPr/>
              </p:nvSpPr>
              <p:spPr>
                <a:xfrm>
                  <a:off x="6235434" y="5395639"/>
                  <a:ext cx="2470869" cy="1341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Textfeld 73">
                  <a:extLst>
                    <a:ext uri="{FF2B5EF4-FFF2-40B4-BE49-F238E27FC236}">
                      <a16:creationId xmlns:a16="http://schemas.microsoft.com/office/drawing/2014/main" id="{77C161DA-2AD1-4419-B704-F3E9C2ADC7B0}"/>
                    </a:ext>
                  </a:extLst>
                </p:cNvPr>
                <p:cNvSpPr txBox="1"/>
                <p:nvPr/>
              </p:nvSpPr>
              <p:spPr>
                <a:xfrm>
                  <a:off x="6253914" y="5440517"/>
                  <a:ext cx="2470869" cy="1231106"/>
                </a:xfrm>
                <a:prstGeom prst="rect">
                  <a:avLst/>
                </a:prstGeom>
                <a:noFill/>
              </p:spPr>
              <p:txBody>
                <a:bodyPr wrap="none" rtlCol="0">
                  <a:spAutoFit/>
                </a:bodyPr>
                <a:lstStyle/>
                <a:p>
                  <a:r>
                    <a:rPr lang="en-GB" sz="2000" b="1" dirty="0" err="1">
                      <a:solidFill>
                        <a:schemeClr val="accent1">
                          <a:lumMod val="75000"/>
                        </a:schemeClr>
                      </a:solidFill>
                    </a:rPr>
                    <a:t>Vollenweider</a:t>
                  </a:r>
                  <a:r>
                    <a:rPr lang="en-GB" sz="2000" b="1" dirty="0">
                      <a:solidFill>
                        <a:schemeClr val="accent1">
                          <a:lumMod val="75000"/>
                        </a:schemeClr>
                      </a:solidFill>
                    </a:rPr>
                    <a:t>, 1968</a:t>
                  </a:r>
                </a:p>
                <a:p>
                  <a:r>
                    <a:rPr lang="en-GB" dirty="0">
                      <a:solidFill>
                        <a:schemeClr val="accent1">
                          <a:lumMod val="75000"/>
                        </a:schemeClr>
                      </a:solidFill>
                    </a:rPr>
                    <a:t>Carlson, 1977</a:t>
                  </a:r>
                </a:p>
                <a:p>
                  <a:pPr algn="l"/>
                  <a:r>
                    <a:rPr lang="en-GB" b="0" i="0" u="none" strike="noStrike" baseline="0" dirty="0">
                      <a:solidFill>
                        <a:schemeClr val="accent1">
                          <a:lumMod val="75000"/>
                        </a:schemeClr>
                      </a:solidFill>
                      <a:latin typeface="MinionPro-Regular"/>
                    </a:rPr>
                    <a:t>Forsberg &amp; </a:t>
                  </a:r>
                  <a:r>
                    <a:rPr lang="en-GB" b="0" i="0" u="none" strike="noStrike" baseline="0" dirty="0" err="1">
                      <a:solidFill>
                        <a:schemeClr val="accent1">
                          <a:lumMod val="75000"/>
                        </a:schemeClr>
                      </a:solidFill>
                      <a:latin typeface="MinionPro-Regular"/>
                    </a:rPr>
                    <a:t>Ryding</a:t>
                  </a:r>
                  <a:r>
                    <a:rPr lang="en-GB" b="0" i="0" u="none" strike="noStrike" baseline="0" dirty="0">
                      <a:solidFill>
                        <a:schemeClr val="accent1">
                          <a:lumMod val="75000"/>
                        </a:schemeClr>
                      </a:solidFill>
                      <a:latin typeface="MinionPro-Regular"/>
                    </a:rPr>
                    <a:t>, 1980</a:t>
                  </a:r>
                </a:p>
                <a:p>
                  <a:pPr algn="l"/>
                  <a:r>
                    <a:rPr lang="en-GB" b="0" i="0" u="none" strike="noStrike" baseline="0" dirty="0" err="1">
                      <a:solidFill>
                        <a:schemeClr val="accent1">
                          <a:lumMod val="75000"/>
                        </a:schemeClr>
                      </a:solidFill>
                      <a:latin typeface="Calibri" panose="020F0502020204030204" pitchFamily="34" charset="0"/>
                    </a:rPr>
                    <a:t>Nürnberg</a:t>
                  </a:r>
                  <a:r>
                    <a:rPr lang="en-GB" dirty="0">
                      <a:solidFill>
                        <a:schemeClr val="accent1">
                          <a:lumMod val="75000"/>
                        </a:schemeClr>
                      </a:solidFill>
                      <a:latin typeface="Calibri" panose="020F0502020204030204" pitchFamily="34" charset="0"/>
                    </a:rPr>
                    <a:t>, </a:t>
                  </a:r>
                  <a:r>
                    <a:rPr lang="en-GB" b="0" i="0" u="none" strike="noStrike" baseline="0" dirty="0">
                      <a:solidFill>
                        <a:schemeClr val="accent1">
                          <a:lumMod val="75000"/>
                        </a:schemeClr>
                      </a:solidFill>
                      <a:latin typeface="Calibri" panose="020F0502020204030204" pitchFamily="34" charset="0"/>
                    </a:rPr>
                    <a:t>1996 </a:t>
                  </a:r>
                  <a:endParaRPr lang="en-GB" dirty="0">
                    <a:solidFill>
                      <a:schemeClr val="accent1">
                        <a:lumMod val="75000"/>
                      </a:schemeClr>
                    </a:solidFill>
                  </a:endParaRPr>
                </a:p>
              </p:txBody>
            </p:sp>
          </p:grpSp>
          <p:grpSp>
            <p:nvGrpSpPr>
              <p:cNvPr id="136" name="Gruppieren 135">
                <a:extLst>
                  <a:ext uri="{FF2B5EF4-FFF2-40B4-BE49-F238E27FC236}">
                    <a16:creationId xmlns:a16="http://schemas.microsoft.com/office/drawing/2014/main" id="{5B0EA374-1124-4A15-9E73-8BFDED6EBF50}"/>
                  </a:ext>
                </a:extLst>
              </p:cNvPr>
              <p:cNvGrpSpPr/>
              <p:nvPr/>
            </p:nvGrpSpPr>
            <p:grpSpPr>
              <a:xfrm>
                <a:off x="3077406" y="5399131"/>
                <a:ext cx="2470869" cy="767379"/>
                <a:chOff x="3077406" y="5399131"/>
                <a:chExt cx="2470869" cy="767379"/>
              </a:xfrm>
            </p:grpSpPr>
            <p:sp>
              <p:nvSpPr>
                <p:cNvPr id="75" name="Rechteck: abgerundete Ecken 74">
                  <a:extLst>
                    <a:ext uri="{FF2B5EF4-FFF2-40B4-BE49-F238E27FC236}">
                      <a16:creationId xmlns:a16="http://schemas.microsoft.com/office/drawing/2014/main" id="{9678AFB3-721D-4F20-8BBD-3AE1E14A947A}"/>
                    </a:ext>
                  </a:extLst>
                </p:cNvPr>
                <p:cNvSpPr/>
                <p:nvPr/>
              </p:nvSpPr>
              <p:spPr>
                <a:xfrm>
                  <a:off x="3077406" y="5399131"/>
                  <a:ext cx="2470869" cy="7673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Textfeld 75">
                  <a:extLst>
                    <a:ext uri="{FF2B5EF4-FFF2-40B4-BE49-F238E27FC236}">
                      <a16:creationId xmlns:a16="http://schemas.microsoft.com/office/drawing/2014/main" id="{86E5F7F9-3405-486D-9848-3202A6F167DE}"/>
                    </a:ext>
                  </a:extLst>
                </p:cNvPr>
                <p:cNvSpPr txBox="1"/>
                <p:nvPr/>
              </p:nvSpPr>
              <p:spPr>
                <a:xfrm>
                  <a:off x="3501787" y="5424395"/>
                  <a:ext cx="1825464" cy="677108"/>
                </a:xfrm>
                <a:prstGeom prst="rect">
                  <a:avLst/>
                </a:prstGeom>
                <a:noFill/>
              </p:spPr>
              <p:txBody>
                <a:bodyPr wrap="square" rtlCol="0">
                  <a:spAutoFit/>
                </a:bodyPr>
                <a:lstStyle/>
                <a:p>
                  <a:r>
                    <a:rPr lang="en-GB" sz="2000" b="1" dirty="0">
                      <a:solidFill>
                        <a:schemeClr val="accent1">
                          <a:lumMod val="75000"/>
                        </a:schemeClr>
                      </a:solidFill>
                    </a:rPr>
                    <a:t>Secchi, 1866</a:t>
                  </a:r>
                </a:p>
                <a:p>
                  <a:r>
                    <a:rPr lang="en-GB" dirty="0" err="1">
                      <a:solidFill>
                        <a:schemeClr val="accent1">
                          <a:lumMod val="75000"/>
                        </a:schemeClr>
                      </a:solidFill>
                    </a:rPr>
                    <a:t>Forel</a:t>
                  </a:r>
                  <a:r>
                    <a:rPr lang="en-GB" dirty="0">
                      <a:solidFill>
                        <a:schemeClr val="accent1">
                          <a:lumMod val="75000"/>
                        </a:schemeClr>
                      </a:solidFill>
                    </a:rPr>
                    <a:t>, 1893</a:t>
                  </a:r>
                </a:p>
              </p:txBody>
            </p:sp>
          </p:grpSp>
          <p:grpSp>
            <p:nvGrpSpPr>
              <p:cNvPr id="135" name="Gruppieren 134">
                <a:extLst>
                  <a:ext uri="{FF2B5EF4-FFF2-40B4-BE49-F238E27FC236}">
                    <a16:creationId xmlns:a16="http://schemas.microsoft.com/office/drawing/2014/main" id="{E83807C1-9163-420A-B950-8058F7C31200}"/>
                  </a:ext>
                </a:extLst>
              </p:cNvPr>
              <p:cNvGrpSpPr/>
              <p:nvPr/>
            </p:nvGrpSpPr>
            <p:grpSpPr>
              <a:xfrm>
                <a:off x="390799" y="5408657"/>
                <a:ext cx="2081083" cy="775842"/>
                <a:chOff x="390799" y="5408657"/>
                <a:chExt cx="2081083" cy="775842"/>
              </a:xfrm>
            </p:grpSpPr>
            <p:sp>
              <p:nvSpPr>
                <p:cNvPr id="77" name="Rechteck: abgerundete Ecken 76">
                  <a:extLst>
                    <a:ext uri="{FF2B5EF4-FFF2-40B4-BE49-F238E27FC236}">
                      <a16:creationId xmlns:a16="http://schemas.microsoft.com/office/drawing/2014/main" id="{BE0C4FC8-6102-4462-81B6-2F94ED206F70}"/>
                    </a:ext>
                  </a:extLst>
                </p:cNvPr>
                <p:cNvSpPr/>
                <p:nvPr/>
              </p:nvSpPr>
              <p:spPr>
                <a:xfrm>
                  <a:off x="462929" y="5408657"/>
                  <a:ext cx="1940482" cy="7758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feld 77">
                  <a:extLst>
                    <a:ext uri="{FF2B5EF4-FFF2-40B4-BE49-F238E27FC236}">
                      <a16:creationId xmlns:a16="http://schemas.microsoft.com/office/drawing/2014/main" id="{76DE6638-5193-4704-82BF-7313832C7F34}"/>
                    </a:ext>
                  </a:extLst>
                </p:cNvPr>
                <p:cNvSpPr txBox="1"/>
                <p:nvPr/>
              </p:nvSpPr>
              <p:spPr>
                <a:xfrm>
                  <a:off x="390799" y="5424395"/>
                  <a:ext cx="2081083" cy="677108"/>
                </a:xfrm>
                <a:prstGeom prst="rect">
                  <a:avLst/>
                </a:prstGeom>
                <a:noFill/>
              </p:spPr>
              <p:txBody>
                <a:bodyPr wrap="none" rtlCol="0">
                  <a:spAutoFit/>
                </a:bodyPr>
                <a:lstStyle/>
                <a:p>
                  <a:r>
                    <a:rPr lang="en-GB" sz="2000" b="1" spc="-30" dirty="0">
                      <a:solidFill>
                        <a:schemeClr val="accent1">
                          <a:lumMod val="75000"/>
                        </a:schemeClr>
                      </a:solidFill>
                    </a:rPr>
                    <a:t>1815 </a:t>
                  </a:r>
                  <a:r>
                    <a:rPr lang="en-GB" spc="-30" dirty="0" err="1">
                      <a:solidFill>
                        <a:schemeClr val="accent1">
                          <a:lumMod val="75000"/>
                        </a:schemeClr>
                      </a:solidFill>
                    </a:rPr>
                    <a:t>Von</a:t>
                  </a:r>
                  <a:r>
                    <a:rPr lang="en-GB" sz="2000" b="1" spc="-30" dirty="0" err="1">
                      <a:solidFill>
                        <a:schemeClr val="accent1">
                          <a:lumMod val="75000"/>
                        </a:schemeClr>
                      </a:solidFill>
                    </a:rPr>
                    <a:t>Kotzebue</a:t>
                  </a:r>
                  <a:endParaRPr lang="en-GB" sz="2000" b="1" spc="-30" dirty="0">
                    <a:solidFill>
                      <a:schemeClr val="accent1">
                        <a:lumMod val="75000"/>
                      </a:schemeClr>
                    </a:solidFill>
                  </a:endParaRPr>
                </a:p>
                <a:p>
                  <a:r>
                    <a:rPr lang="en-GB" dirty="0">
                      <a:solidFill>
                        <a:schemeClr val="accent1">
                          <a:lumMod val="75000"/>
                        </a:schemeClr>
                      </a:solidFill>
                    </a:rPr>
                    <a:t>(in </a:t>
                  </a:r>
                  <a:r>
                    <a:rPr lang="en-GB" i="0" u="none" strike="noStrike" baseline="0" dirty="0">
                      <a:solidFill>
                        <a:schemeClr val="accent1">
                          <a:lumMod val="75000"/>
                        </a:schemeClr>
                      </a:solidFill>
                      <a:latin typeface="Calibri" panose="020F0502020204030204" pitchFamily="34" charset="0"/>
                    </a:rPr>
                    <a:t>Krümmel</a:t>
                  </a:r>
                  <a:r>
                    <a:rPr lang="en-GB" dirty="0">
                      <a:solidFill>
                        <a:schemeClr val="accent1">
                          <a:lumMod val="75000"/>
                        </a:schemeClr>
                      </a:solidFill>
                      <a:latin typeface="Calibri" panose="020F0502020204030204" pitchFamily="34" charset="0"/>
                    </a:rPr>
                    <a:t>,</a:t>
                  </a:r>
                  <a:r>
                    <a:rPr lang="en-GB" i="0" u="none" strike="noStrike" baseline="0" dirty="0">
                      <a:solidFill>
                        <a:schemeClr val="accent1">
                          <a:lumMod val="75000"/>
                        </a:schemeClr>
                      </a:solidFill>
                      <a:latin typeface="Calibri" panose="020F0502020204030204" pitchFamily="34" charset="0"/>
                    </a:rPr>
                    <a:t>1886)</a:t>
                  </a:r>
                  <a:endParaRPr lang="en-GB" dirty="0">
                    <a:solidFill>
                      <a:schemeClr val="accent1">
                        <a:lumMod val="75000"/>
                      </a:schemeClr>
                    </a:solidFill>
                  </a:endParaRPr>
                </a:p>
              </p:txBody>
            </p:sp>
          </p:grpSp>
          <p:grpSp>
            <p:nvGrpSpPr>
              <p:cNvPr id="138" name="Gruppieren 137">
                <a:extLst>
                  <a:ext uri="{FF2B5EF4-FFF2-40B4-BE49-F238E27FC236}">
                    <a16:creationId xmlns:a16="http://schemas.microsoft.com/office/drawing/2014/main" id="{CF2B6DC8-162E-4071-B61A-A0657D455F51}"/>
                  </a:ext>
                </a:extLst>
              </p:cNvPr>
              <p:cNvGrpSpPr/>
              <p:nvPr/>
            </p:nvGrpSpPr>
            <p:grpSpPr>
              <a:xfrm>
                <a:off x="9462221" y="5395638"/>
                <a:ext cx="2470869" cy="519387"/>
                <a:chOff x="9462221" y="5395638"/>
                <a:chExt cx="2470869" cy="519387"/>
              </a:xfrm>
            </p:grpSpPr>
            <p:sp>
              <p:nvSpPr>
                <p:cNvPr id="79" name="Rechteck: abgerundete Ecken 78">
                  <a:extLst>
                    <a:ext uri="{FF2B5EF4-FFF2-40B4-BE49-F238E27FC236}">
                      <a16:creationId xmlns:a16="http://schemas.microsoft.com/office/drawing/2014/main" id="{46A22062-2B32-46A2-9CB1-DE32C6B10619}"/>
                    </a:ext>
                  </a:extLst>
                </p:cNvPr>
                <p:cNvSpPr/>
                <p:nvPr/>
              </p:nvSpPr>
              <p:spPr>
                <a:xfrm>
                  <a:off x="9462221" y="5395638"/>
                  <a:ext cx="2470869" cy="5193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Textfeld 79">
                  <a:extLst>
                    <a:ext uri="{FF2B5EF4-FFF2-40B4-BE49-F238E27FC236}">
                      <a16:creationId xmlns:a16="http://schemas.microsoft.com/office/drawing/2014/main" id="{1338C51D-D829-4ED0-A10F-E1D5E3DECB2A}"/>
                    </a:ext>
                  </a:extLst>
                </p:cNvPr>
                <p:cNvSpPr txBox="1"/>
                <p:nvPr/>
              </p:nvSpPr>
              <p:spPr>
                <a:xfrm>
                  <a:off x="9534034" y="5427453"/>
                  <a:ext cx="2286332" cy="400110"/>
                </a:xfrm>
                <a:prstGeom prst="rect">
                  <a:avLst/>
                </a:prstGeom>
                <a:noFill/>
              </p:spPr>
              <p:txBody>
                <a:bodyPr wrap="none" rtlCol="0">
                  <a:spAutoFit/>
                </a:bodyPr>
                <a:lstStyle/>
                <a:p>
                  <a:r>
                    <a:rPr lang="en-GB" sz="2000" b="1" dirty="0">
                      <a:solidFill>
                        <a:schemeClr val="accent1">
                          <a:lumMod val="75000"/>
                        </a:schemeClr>
                      </a:solidFill>
                    </a:rPr>
                    <a:t>Teubner et al., 2020</a:t>
                  </a:r>
                </a:p>
              </p:txBody>
            </p:sp>
          </p:grpSp>
        </p:grpSp>
        <p:sp>
          <p:nvSpPr>
            <p:cNvPr id="84" name="Textfeld 83">
              <a:extLst>
                <a:ext uri="{FF2B5EF4-FFF2-40B4-BE49-F238E27FC236}">
                  <a16:creationId xmlns:a16="http://schemas.microsoft.com/office/drawing/2014/main" id="{4E3D614D-B12B-4F96-83D6-C7D06BDC5F30}"/>
                </a:ext>
              </a:extLst>
            </p:cNvPr>
            <p:cNvSpPr txBox="1"/>
            <p:nvPr/>
          </p:nvSpPr>
          <p:spPr>
            <a:xfrm>
              <a:off x="278154" y="703288"/>
              <a:ext cx="1811714" cy="861774"/>
            </a:xfrm>
            <a:prstGeom prst="rect">
              <a:avLst/>
            </a:prstGeom>
            <a:noFill/>
          </p:spPr>
          <p:txBody>
            <a:bodyPr wrap="none" rtlCol="0">
              <a:spAutoFit/>
            </a:bodyPr>
            <a:lstStyle/>
            <a:p>
              <a:r>
                <a:rPr lang="en-GB" sz="1400" b="1" dirty="0">
                  <a:solidFill>
                    <a:schemeClr val="accent1">
                      <a:lumMod val="75000"/>
                    </a:schemeClr>
                  </a:solidFill>
                </a:rPr>
                <a:t>Marine environment, </a:t>
              </a:r>
            </a:p>
            <a:p>
              <a:r>
                <a:rPr lang="en-GB" sz="1200" dirty="0"/>
                <a:t>WT measured by </a:t>
              </a:r>
            </a:p>
            <a:p>
              <a:r>
                <a:rPr lang="en-GB" sz="1200" dirty="0"/>
                <a:t>Lowering items under-</a:t>
              </a:r>
            </a:p>
            <a:p>
              <a:r>
                <a:rPr lang="en-GB" sz="1200" dirty="0"/>
                <a:t>water as e.g. a disc</a:t>
              </a:r>
            </a:p>
          </p:txBody>
        </p:sp>
        <p:sp>
          <p:nvSpPr>
            <p:cNvPr id="85" name="Textfeld 84">
              <a:extLst>
                <a:ext uri="{FF2B5EF4-FFF2-40B4-BE49-F238E27FC236}">
                  <a16:creationId xmlns:a16="http://schemas.microsoft.com/office/drawing/2014/main" id="{A4CFC3D2-DCD4-4B4E-9B78-9FECF7192DFE}"/>
                </a:ext>
              </a:extLst>
            </p:cNvPr>
            <p:cNvSpPr txBox="1"/>
            <p:nvPr/>
          </p:nvSpPr>
          <p:spPr>
            <a:xfrm>
              <a:off x="270722" y="13096"/>
              <a:ext cx="550151" cy="307777"/>
            </a:xfrm>
            <a:prstGeom prst="rect">
              <a:avLst/>
            </a:prstGeom>
            <a:noFill/>
          </p:spPr>
          <p:txBody>
            <a:bodyPr wrap="none" rtlCol="0">
              <a:spAutoFit/>
            </a:bodyPr>
            <a:lstStyle/>
            <a:p>
              <a:r>
                <a:rPr lang="en-GB" sz="1400" b="1" dirty="0">
                  <a:solidFill>
                    <a:schemeClr val="accent1">
                      <a:lumMod val="75000"/>
                    </a:schemeClr>
                  </a:solidFill>
                </a:rPr>
                <a:t>1815</a:t>
              </a:r>
            </a:p>
          </p:txBody>
        </p:sp>
        <p:sp>
          <p:nvSpPr>
            <p:cNvPr id="89" name="Textfeld 88">
              <a:extLst>
                <a:ext uri="{FF2B5EF4-FFF2-40B4-BE49-F238E27FC236}">
                  <a16:creationId xmlns:a16="http://schemas.microsoft.com/office/drawing/2014/main" id="{42EFF4CB-199E-458B-AD07-BDF41A4BBCCA}"/>
                </a:ext>
              </a:extLst>
            </p:cNvPr>
            <p:cNvSpPr txBox="1"/>
            <p:nvPr/>
          </p:nvSpPr>
          <p:spPr>
            <a:xfrm>
              <a:off x="2091262" y="625367"/>
              <a:ext cx="1193019" cy="954107"/>
            </a:xfrm>
            <a:prstGeom prst="rect">
              <a:avLst/>
            </a:prstGeom>
            <a:noFill/>
          </p:spPr>
          <p:txBody>
            <a:bodyPr wrap="none" rtlCol="0">
              <a:spAutoFit/>
            </a:bodyPr>
            <a:lstStyle/>
            <a:p>
              <a:r>
                <a:rPr lang="en-GB" sz="1400" b="1" dirty="0">
                  <a:solidFill>
                    <a:schemeClr val="accent1">
                      <a:lumMod val="75000"/>
                    </a:schemeClr>
                  </a:solidFill>
                </a:rPr>
                <a:t>Marine, </a:t>
              </a:r>
            </a:p>
            <a:p>
              <a:r>
                <a:rPr lang="en-GB" sz="1400" b="1" dirty="0">
                  <a:solidFill>
                    <a:schemeClr val="accent1">
                      <a:lumMod val="75000"/>
                    </a:schemeClr>
                  </a:solidFill>
                </a:rPr>
                <a:t>Secchi-Disc</a:t>
              </a:r>
            </a:p>
            <a:p>
              <a:r>
                <a:rPr lang="en-GB" sz="1400" b="1" dirty="0">
                  <a:solidFill>
                    <a:schemeClr val="accent1">
                      <a:lumMod val="75000"/>
                    </a:schemeClr>
                  </a:solidFill>
                </a:rPr>
                <a:t>depth </a:t>
              </a:r>
              <a:r>
                <a:rPr lang="en-GB" sz="1200" dirty="0"/>
                <a:t>method </a:t>
              </a:r>
            </a:p>
            <a:p>
              <a:r>
                <a:rPr lang="en-GB" sz="1200" dirty="0"/>
                <a:t>established</a:t>
              </a:r>
              <a:r>
                <a:rPr lang="en-GB" sz="1400" b="1" dirty="0">
                  <a:solidFill>
                    <a:schemeClr val="accent1">
                      <a:lumMod val="75000"/>
                    </a:schemeClr>
                  </a:solidFill>
                </a:rPr>
                <a:t> </a:t>
              </a:r>
            </a:p>
          </p:txBody>
        </p:sp>
        <p:sp>
          <p:nvSpPr>
            <p:cNvPr id="90" name="Textfeld 89">
              <a:extLst>
                <a:ext uri="{FF2B5EF4-FFF2-40B4-BE49-F238E27FC236}">
                  <a16:creationId xmlns:a16="http://schemas.microsoft.com/office/drawing/2014/main" id="{D55850E4-56D4-4C52-88E9-E48AE1AF1C44}"/>
                </a:ext>
              </a:extLst>
            </p:cNvPr>
            <p:cNvSpPr txBox="1"/>
            <p:nvPr/>
          </p:nvSpPr>
          <p:spPr>
            <a:xfrm>
              <a:off x="2492701" y="-10642"/>
              <a:ext cx="550151" cy="307777"/>
            </a:xfrm>
            <a:prstGeom prst="rect">
              <a:avLst/>
            </a:prstGeom>
            <a:noFill/>
          </p:spPr>
          <p:txBody>
            <a:bodyPr wrap="none" rtlCol="0">
              <a:spAutoFit/>
            </a:bodyPr>
            <a:lstStyle/>
            <a:p>
              <a:r>
                <a:rPr lang="en-GB" sz="1400" b="1" dirty="0">
                  <a:solidFill>
                    <a:schemeClr val="accent1">
                      <a:lumMod val="75000"/>
                    </a:schemeClr>
                  </a:solidFill>
                </a:rPr>
                <a:t>1866</a:t>
              </a:r>
            </a:p>
          </p:txBody>
        </p:sp>
        <p:sp>
          <p:nvSpPr>
            <p:cNvPr id="92" name="Textfeld 91">
              <a:extLst>
                <a:ext uri="{FF2B5EF4-FFF2-40B4-BE49-F238E27FC236}">
                  <a16:creationId xmlns:a16="http://schemas.microsoft.com/office/drawing/2014/main" id="{9703EAA3-A345-4576-822D-14DD68E1C985}"/>
                </a:ext>
              </a:extLst>
            </p:cNvPr>
            <p:cNvSpPr txBox="1"/>
            <p:nvPr/>
          </p:nvSpPr>
          <p:spPr>
            <a:xfrm>
              <a:off x="3741896" y="-7523"/>
              <a:ext cx="992579" cy="307777"/>
            </a:xfrm>
            <a:prstGeom prst="rect">
              <a:avLst/>
            </a:prstGeom>
            <a:noFill/>
          </p:spPr>
          <p:txBody>
            <a:bodyPr wrap="none" rtlCol="0">
              <a:spAutoFit/>
            </a:bodyPr>
            <a:lstStyle/>
            <a:p>
              <a:r>
                <a:rPr lang="en-GB" sz="1400" b="1">
                  <a:solidFill>
                    <a:schemeClr val="accent1">
                      <a:lumMod val="75000"/>
                    </a:schemeClr>
                  </a:solidFill>
                </a:rPr>
                <a:t>1892/1893</a:t>
              </a:r>
            </a:p>
          </p:txBody>
        </p:sp>
        <p:sp>
          <p:nvSpPr>
            <p:cNvPr id="93" name="Textfeld 92">
              <a:extLst>
                <a:ext uri="{FF2B5EF4-FFF2-40B4-BE49-F238E27FC236}">
                  <a16:creationId xmlns:a16="http://schemas.microsoft.com/office/drawing/2014/main" id="{F1047E37-8E51-404D-9344-FF41F4071C1E}"/>
                </a:ext>
              </a:extLst>
            </p:cNvPr>
            <p:cNvSpPr txBox="1"/>
            <p:nvPr/>
          </p:nvSpPr>
          <p:spPr>
            <a:xfrm>
              <a:off x="3435899" y="695005"/>
              <a:ext cx="1610505" cy="861774"/>
            </a:xfrm>
            <a:prstGeom prst="rect">
              <a:avLst/>
            </a:prstGeom>
            <a:noFill/>
          </p:spPr>
          <p:txBody>
            <a:bodyPr wrap="none" rtlCol="0">
              <a:spAutoFit/>
            </a:bodyPr>
            <a:lstStyle/>
            <a:p>
              <a:r>
                <a:rPr lang="en-GB" sz="1400" b="1" dirty="0">
                  <a:solidFill>
                    <a:schemeClr val="accent1">
                      <a:lumMod val="75000"/>
                    </a:schemeClr>
                  </a:solidFill>
                </a:rPr>
                <a:t>Lake Secchi Depth</a:t>
              </a:r>
              <a:r>
                <a:rPr lang="en-GB" sz="1200" b="1" dirty="0"/>
                <a:t>,</a:t>
              </a:r>
              <a:r>
                <a:rPr lang="en-GB" sz="1200" b="1" dirty="0">
                  <a:solidFill>
                    <a:schemeClr val="accent1">
                      <a:lumMod val="75000"/>
                    </a:schemeClr>
                  </a:solidFill>
                </a:rPr>
                <a:t> </a:t>
              </a:r>
            </a:p>
            <a:p>
              <a:r>
                <a:rPr lang="en-GB" sz="1200" dirty="0"/>
                <a:t>Limnology founded </a:t>
              </a:r>
            </a:p>
            <a:p>
              <a:r>
                <a:rPr lang="en-GB" sz="1200" dirty="0"/>
                <a:t>as „oceanography </a:t>
              </a:r>
            </a:p>
            <a:p>
              <a:r>
                <a:rPr lang="en-GB" sz="1200" dirty="0"/>
                <a:t>of lakes“ (</a:t>
              </a:r>
              <a:r>
                <a:rPr lang="en-GB" sz="1200" dirty="0" err="1"/>
                <a:t>Forel</a:t>
              </a:r>
              <a:r>
                <a:rPr lang="en-GB" sz="1200" dirty="0"/>
                <a:t>, 1892)</a:t>
              </a:r>
            </a:p>
          </p:txBody>
        </p:sp>
        <p:sp>
          <p:nvSpPr>
            <p:cNvPr id="100" name="Textfeld 99">
              <a:extLst>
                <a:ext uri="{FF2B5EF4-FFF2-40B4-BE49-F238E27FC236}">
                  <a16:creationId xmlns:a16="http://schemas.microsoft.com/office/drawing/2014/main" id="{4F3D17D6-FEC5-4DF8-9EC8-5F85038AAC34}"/>
                </a:ext>
              </a:extLst>
            </p:cNvPr>
            <p:cNvSpPr txBox="1"/>
            <p:nvPr/>
          </p:nvSpPr>
          <p:spPr>
            <a:xfrm>
              <a:off x="6113116" y="-6394"/>
              <a:ext cx="550151" cy="307777"/>
            </a:xfrm>
            <a:prstGeom prst="rect">
              <a:avLst/>
            </a:prstGeom>
            <a:noFill/>
          </p:spPr>
          <p:txBody>
            <a:bodyPr wrap="none" rtlCol="0">
              <a:spAutoFit/>
            </a:bodyPr>
            <a:lstStyle/>
            <a:p>
              <a:r>
                <a:rPr lang="en-GB" sz="1400" b="1" dirty="0">
                  <a:solidFill>
                    <a:schemeClr val="accent1">
                      <a:lumMod val="75000"/>
                    </a:schemeClr>
                  </a:solidFill>
                </a:rPr>
                <a:t>1968</a:t>
              </a:r>
            </a:p>
          </p:txBody>
        </p:sp>
        <p:sp>
          <p:nvSpPr>
            <p:cNvPr id="101" name="Textfeld 100">
              <a:extLst>
                <a:ext uri="{FF2B5EF4-FFF2-40B4-BE49-F238E27FC236}">
                  <a16:creationId xmlns:a16="http://schemas.microsoft.com/office/drawing/2014/main" id="{76E085EF-BB1D-4FAE-A402-BA60776AA83C}"/>
                </a:ext>
              </a:extLst>
            </p:cNvPr>
            <p:cNvSpPr txBox="1"/>
            <p:nvPr/>
          </p:nvSpPr>
          <p:spPr>
            <a:xfrm>
              <a:off x="5411991" y="658615"/>
              <a:ext cx="2332818" cy="892552"/>
            </a:xfrm>
            <a:prstGeom prst="rect">
              <a:avLst/>
            </a:prstGeom>
            <a:noFill/>
          </p:spPr>
          <p:txBody>
            <a:bodyPr wrap="none" rtlCol="0">
              <a:spAutoFit/>
            </a:bodyPr>
            <a:lstStyle/>
            <a:p>
              <a:r>
                <a:rPr lang="en-GB" sz="1400" b="1" dirty="0">
                  <a:solidFill>
                    <a:schemeClr val="accent1">
                      <a:lumMod val="75000"/>
                    </a:schemeClr>
                  </a:solidFill>
                </a:rPr>
                <a:t>WT </a:t>
              </a:r>
              <a:r>
                <a:rPr lang="en-GB" sz="1200" dirty="0"/>
                <a:t>used for </a:t>
              </a:r>
              <a:r>
                <a:rPr lang="en-GB" sz="1400" b="1" dirty="0">
                  <a:solidFill>
                    <a:schemeClr val="accent1">
                      <a:lumMod val="75000"/>
                    </a:schemeClr>
                  </a:solidFill>
                </a:rPr>
                <a:t>trophic </a:t>
              </a:r>
              <a:r>
                <a:rPr lang="en-GB" sz="1400" b="1" dirty="0" err="1">
                  <a:solidFill>
                    <a:schemeClr val="accent1">
                      <a:lumMod val="75000"/>
                    </a:schemeClr>
                  </a:solidFill>
                </a:rPr>
                <a:t>classifi</a:t>
              </a:r>
              <a:r>
                <a:rPr lang="en-GB" sz="1400" b="1" dirty="0">
                  <a:solidFill>
                    <a:schemeClr val="accent1">
                      <a:lumMod val="75000"/>
                    </a:schemeClr>
                  </a:solidFill>
                </a:rPr>
                <a:t>-</a:t>
              </a:r>
            </a:p>
            <a:p>
              <a:r>
                <a:rPr lang="en-GB" sz="1400" b="1" dirty="0">
                  <a:solidFill>
                    <a:schemeClr val="accent1">
                      <a:lumMod val="75000"/>
                    </a:schemeClr>
                  </a:solidFill>
                </a:rPr>
                <a:t>cation schemes, </a:t>
              </a:r>
              <a:r>
                <a:rPr lang="en-GB" sz="1200" dirty="0"/>
                <a:t>Eutrophication</a:t>
              </a:r>
            </a:p>
            <a:p>
              <a:r>
                <a:rPr lang="en-GB" sz="1200" dirty="0"/>
                <a:t>mirrored by low WT due to algal </a:t>
              </a:r>
            </a:p>
            <a:p>
              <a:r>
                <a:rPr lang="en-GB" sz="1200" dirty="0"/>
                <a:t>turbidity (</a:t>
              </a:r>
              <a:r>
                <a:rPr lang="en-GB" sz="1200" dirty="0" err="1"/>
                <a:t>Vollenweider</a:t>
              </a:r>
              <a:r>
                <a:rPr lang="en-GB" sz="1200" dirty="0"/>
                <a:t>, 1968)</a:t>
              </a:r>
            </a:p>
          </p:txBody>
        </p:sp>
        <p:sp>
          <p:nvSpPr>
            <p:cNvPr id="116" name="Textfeld 115">
              <a:extLst>
                <a:ext uri="{FF2B5EF4-FFF2-40B4-BE49-F238E27FC236}">
                  <a16:creationId xmlns:a16="http://schemas.microsoft.com/office/drawing/2014/main" id="{3957AC75-7C67-4DA0-AE97-7CB319352E6B}"/>
                </a:ext>
              </a:extLst>
            </p:cNvPr>
            <p:cNvSpPr txBox="1"/>
            <p:nvPr/>
          </p:nvSpPr>
          <p:spPr>
            <a:xfrm>
              <a:off x="8029835" y="22668"/>
              <a:ext cx="550151" cy="307777"/>
            </a:xfrm>
            <a:prstGeom prst="rect">
              <a:avLst/>
            </a:prstGeom>
            <a:noFill/>
          </p:spPr>
          <p:txBody>
            <a:bodyPr wrap="none" rtlCol="0">
              <a:spAutoFit/>
            </a:bodyPr>
            <a:lstStyle/>
            <a:p>
              <a:r>
                <a:rPr lang="en-GB" sz="1400" b="1" dirty="0">
                  <a:solidFill>
                    <a:schemeClr val="accent1">
                      <a:lumMod val="75000"/>
                    </a:schemeClr>
                  </a:solidFill>
                </a:rPr>
                <a:t>1995</a:t>
              </a:r>
            </a:p>
          </p:txBody>
        </p:sp>
        <p:sp>
          <p:nvSpPr>
            <p:cNvPr id="117" name="Textfeld 116">
              <a:extLst>
                <a:ext uri="{FF2B5EF4-FFF2-40B4-BE49-F238E27FC236}">
                  <a16:creationId xmlns:a16="http://schemas.microsoft.com/office/drawing/2014/main" id="{0BCB8E46-76CF-4A9D-B200-40CBC87CF1D1}"/>
                </a:ext>
              </a:extLst>
            </p:cNvPr>
            <p:cNvSpPr txBox="1"/>
            <p:nvPr/>
          </p:nvSpPr>
          <p:spPr>
            <a:xfrm>
              <a:off x="7716386" y="655057"/>
              <a:ext cx="1310230" cy="461665"/>
            </a:xfrm>
            <a:prstGeom prst="rect">
              <a:avLst/>
            </a:prstGeom>
            <a:noFill/>
          </p:spPr>
          <p:txBody>
            <a:bodyPr wrap="none" rtlCol="0">
              <a:spAutoFit/>
            </a:bodyPr>
            <a:lstStyle/>
            <a:p>
              <a:r>
                <a:rPr lang="en-GB" sz="1200" dirty="0"/>
                <a:t>Ecosystem health</a:t>
              </a:r>
            </a:p>
            <a:p>
              <a:r>
                <a:rPr lang="en-GB" sz="1200" dirty="0"/>
                <a:t>(Rapport, 1995)</a:t>
              </a:r>
            </a:p>
          </p:txBody>
        </p:sp>
        <p:sp>
          <p:nvSpPr>
            <p:cNvPr id="118" name="Ellipse 117">
              <a:extLst>
                <a:ext uri="{FF2B5EF4-FFF2-40B4-BE49-F238E27FC236}">
                  <a16:creationId xmlns:a16="http://schemas.microsoft.com/office/drawing/2014/main" id="{D7428605-8FA3-45DF-87C1-1C6E0A516087}"/>
                </a:ext>
              </a:extLst>
            </p:cNvPr>
            <p:cNvSpPr/>
            <p:nvPr/>
          </p:nvSpPr>
          <p:spPr>
            <a:xfrm>
              <a:off x="8922632" y="349467"/>
              <a:ext cx="306455" cy="298961"/>
            </a:xfrm>
            <a:prstGeom prst="ellipse">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Textfeld 120">
              <a:extLst>
                <a:ext uri="{FF2B5EF4-FFF2-40B4-BE49-F238E27FC236}">
                  <a16:creationId xmlns:a16="http://schemas.microsoft.com/office/drawing/2014/main" id="{85065C21-69AF-490A-96A6-3D0D3256D515}"/>
                </a:ext>
              </a:extLst>
            </p:cNvPr>
            <p:cNvSpPr txBox="1"/>
            <p:nvPr/>
          </p:nvSpPr>
          <p:spPr>
            <a:xfrm>
              <a:off x="8801349" y="23498"/>
              <a:ext cx="550151" cy="307777"/>
            </a:xfrm>
            <a:prstGeom prst="rect">
              <a:avLst/>
            </a:prstGeom>
            <a:noFill/>
          </p:spPr>
          <p:txBody>
            <a:bodyPr wrap="none" rtlCol="0">
              <a:spAutoFit/>
            </a:bodyPr>
            <a:lstStyle/>
            <a:p>
              <a:r>
                <a:rPr lang="en-GB" sz="1400" b="1" dirty="0">
                  <a:solidFill>
                    <a:schemeClr val="accent1">
                      <a:lumMod val="75000"/>
                    </a:schemeClr>
                  </a:solidFill>
                </a:rPr>
                <a:t>2000</a:t>
              </a:r>
            </a:p>
          </p:txBody>
        </p:sp>
        <p:sp>
          <p:nvSpPr>
            <p:cNvPr id="123" name="Textfeld 122">
              <a:extLst>
                <a:ext uri="{FF2B5EF4-FFF2-40B4-BE49-F238E27FC236}">
                  <a16:creationId xmlns:a16="http://schemas.microsoft.com/office/drawing/2014/main" id="{1B8F35B6-552C-4456-81FA-EC09FC5BB33A}"/>
                </a:ext>
              </a:extLst>
            </p:cNvPr>
            <p:cNvSpPr txBox="1"/>
            <p:nvPr/>
          </p:nvSpPr>
          <p:spPr>
            <a:xfrm>
              <a:off x="10366051" y="30361"/>
              <a:ext cx="550151" cy="307777"/>
            </a:xfrm>
            <a:prstGeom prst="rect">
              <a:avLst/>
            </a:prstGeom>
            <a:noFill/>
          </p:spPr>
          <p:txBody>
            <a:bodyPr wrap="none" rtlCol="0">
              <a:spAutoFit/>
            </a:bodyPr>
            <a:lstStyle/>
            <a:p>
              <a:r>
                <a:rPr lang="en-GB" sz="1400" b="1" dirty="0">
                  <a:solidFill>
                    <a:schemeClr val="accent1">
                      <a:lumMod val="75000"/>
                    </a:schemeClr>
                  </a:solidFill>
                </a:rPr>
                <a:t>2005</a:t>
              </a:r>
            </a:p>
          </p:txBody>
        </p:sp>
        <p:sp>
          <p:nvSpPr>
            <p:cNvPr id="124" name="Textfeld 123">
              <a:extLst>
                <a:ext uri="{FF2B5EF4-FFF2-40B4-BE49-F238E27FC236}">
                  <a16:creationId xmlns:a16="http://schemas.microsoft.com/office/drawing/2014/main" id="{D515B385-31CF-43C2-88D4-BE2F216ADE0D}"/>
                </a:ext>
              </a:extLst>
            </p:cNvPr>
            <p:cNvSpPr txBox="1"/>
            <p:nvPr/>
          </p:nvSpPr>
          <p:spPr>
            <a:xfrm>
              <a:off x="9743588" y="1084575"/>
              <a:ext cx="1412631" cy="461665"/>
            </a:xfrm>
            <a:prstGeom prst="rect">
              <a:avLst/>
            </a:prstGeom>
            <a:noFill/>
          </p:spPr>
          <p:txBody>
            <a:bodyPr wrap="none" rtlCol="0">
              <a:spAutoFit/>
            </a:bodyPr>
            <a:lstStyle/>
            <a:p>
              <a:r>
                <a:rPr lang="en-GB" sz="1200" dirty="0"/>
                <a:t>Ecosystem services</a:t>
              </a:r>
            </a:p>
            <a:p>
              <a:r>
                <a:rPr lang="en-GB" sz="1200" dirty="0"/>
                <a:t>(MEA, 2005)</a:t>
              </a:r>
            </a:p>
          </p:txBody>
        </p:sp>
        <p:sp>
          <p:nvSpPr>
            <p:cNvPr id="125" name="Textfeld 124">
              <a:extLst>
                <a:ext uri="{FF2B5EF4-FFF2-40B4-BE49-F238E27FC236}">
                  <a16:creationId xmlns:a16="http://schemas.microsoft.com/office/drawing/2014/main" id="{0A24FCA5-2D19-49FE-B03F-504096199918}"/>
                </a:ext>
              </a:extLst>
            </p:cNvPr>
            <p:cNvSpPr txBox="1"/>
            <p:nvPr/>
          </p:nvSpPr>
          <p:spPr>
            <a:xfrm>
              <a:off x="8497463" y="1245531"/>
              <a:ext cx="1156792" cy="276999"/>
            </a:xfrm>
            <a:prstGeom prst="rect">
              <a:avLst/>
            </a:prstGeom>
            <a:noFill/>
          </p:spPr>
          <p:txBody>
            <a:bodyPr wrap="none" rtlCol="0">
              <a:spAutoFit/>
            </a:bodyPr>
            <a:lstStyle/>
            <a:p>
              <a:r>
                <a:rPr lang="en-GB" sz="1200" dirty="0"/>
                <a:t>WFD (EC, 2000)</a:t>
              </a:r>
            </a:p>
          </p:txBody>
        </p:sp>
        <p:sp>
          <p:nvSpPr>
            <p:cNvPr id="126" name="Textfeld 125">
              <a:extLst>
                <a:ext uri="{FF2B5EF4-FFF2-40B4-BE49-F238E27FC236}">
                  <a16:creationId xmlns:a16="http://schemas.microsoft.com/office/drawing/2014/main" id="{D1FEC641-0583-4DBF-94A9-E1171F034D99}"/>
                </a:ext>
              </a:extLst>
            </p:cNvPr>
            <p:cNvSpPr txBox="1"/>
            <p:nvPr/>
          </p:nvSpPr>
          <p:spPr>
            <a:xfrm>
              <a:off x="9577900" y="22668"/>
              <a:ext cx="550151" cy="307777"/>
            </a:xfrm>
            <a:prstGeom prst="rect">
              <a:avLst/>
            </a:prstGeom>
            <a:noFill/>
          </p:spPr>
          <p:txBody>
            <a:bodyPr wrap="none" rtlCol="0">
              <a:spAutoFit/>
            </a:bodyPr>
            <a:lstStyle/>
            <a:p>
              <a:r>
                <a:rPr lang="en-GB" sz="1400" b="1" dirty="0">
                  <a:solidFill>
                    <a:schemeClr val="accent1">
                      <a:lumMod val="75000"/>
                    </a:schemeClr>
                  </a:solidFill>
                </a:rPr>
                <a:t>2002</a:t>
              </a:r>
            </a:p>
          </p:txBody>
        </p:sp>
        <p:sp>
          <p:nvSpPr>
            <p:cNvPr id="127" name="Textfeld 126">
              <a:extLst>
                <a:ext uri="{FF2B5EF4-FFF2-40B4-BE49-F238E27FC236}">
                  <a16:creationId xmlns:a16="http://schemas.microsoft.com/office/drawing/2014/main" id="{A6618A3D-E643-4978-B429-FA1622215EFC}"/>
                </a:ext>
              </a:extLst>
            </p:cNvPr>
            <p:cNvSpPr txBox="1"/>
            <p:nvPr/>
          </p:nvSpPr>
          <p:spPr>
            <a:xfrm>
              <a:off x="9355539" y="666499"/>
              <a:ext cx="1170770" cy="461665"/>
            </a:xfrm>
            <a:prstGeom prst="rect">
              <a:avLst/>
            </a:prstGeom>
            <a:noFill/>
          </p:spPr>
          <p:txBody>
            <a:bodyPr wrap="none" rtlCol="0">
              <a:spAutoFit/>
            </a:bodyPr>
            <a:lstStyle/>
            <a:p>
              <a:r>
                <a:rPr lang="en-GB" sz="1200"/>
                <a:t>Anthropocene</a:t>
              </a:r>
              <a:endParaRPr lang="en-GB" sz="1200" dirty="0"/>
            </a:p>
            <a:p>
              <a:r>
                <a:rPr lang="en-GB" sz="1200" dirty="0"/>
                <a:t>(</a:t>
              </a:r>
              <a:r>
                <a:rPr lang="en-GB" sz="1200" dirty="0" err="1"/>
                <a:t>Crutzen</a:t>
              </a:r>
              <a:r>
                <a:rPr lang="en-GB" sz="1200" dirty="0"/>
                <a:t>, 2002)</a:t>
              </a:r>
            </a:p>
          </p:txBody>
        </p:sp>
        <p:sp>
          <p:nvSpPr>
            <p:cNvPr id="128" name="Textfeld 127">
              <a:extLst>
                <a:ext uri="{FF2B5EF4-FFF2-40B4-BE49-F238E27FC236}">
                  <a16:creationId xmlns:a16="http://schemas.microsoft.com/office/drawing/2014/main" id="{B3C263DC-3FE2-465D-8F1C-B04951877270}"/>
                </a:ext>
              </a:extLst>
            </p:cNvPr>
            <p:cNvSpPr txBox="1"/>
            <p:nvPr/>
          </p:nvSpPr>
          <p:spPr>
            <a:xfrm>
              <a:off x="11344701" y="23498"/>
              <a:ext cx="550151" cy="307777"/>
            </a:xfrm>
            <a:prstGeom prst="rect">
              <a:avLst/>
            </a:prstGeom>
            <a:noFill/>
          </p:spPr>
          <p:txBody>
            <a:bodyPr wrap="none" rtlCol="0">
              <a:spAutoFit/>
            </a:bodyPr>
            <a:lstStyle/>
            <a:p>
              <a:r>
                <a:rPr lang="en-GB" sz="1400" b="1" dirty="0">
                  <a:solidFill>
                    <a:schemeClr val="accent1">
                      <a:lumMod val="75000"/>
                    </a:schemeClr>
                  </a:solidFill>
                </a:rPr>
                <a:t>2020</a:t>
              </a:r>
            </a:p>
          </p:txBody>
        </p:sp>
        <p:sp>
          <p:nvSpPr>
            <p:cNvPr id="91" name="Pfeil: nach rechts 90">
              <a:extLst>
                <a:ext uri="{FF2B5EF4-FFF2-40B4-BE49-F238E27FC236}">
                  <a16:creationId xmlns:a16="http://schemas.microsoft.com/office/drawing/2014/main" id="{54B133A5-F1F4-46E0-A54C-6501DE78CE92}"/>
                </a:ext>
              </a:extLst>
            </p:cNvPr>
            <p:cNvSpPr/>
            <p:nvPr/>
          </p:nvSpPr>
          <p:spPr>
            <a:xfrm>
              <a:off x="296634" y="4576144"/>
              <a:ext cx="11649569" cy="2734915"/>
            </a:xfrm>
            <a:prstGeom prst="rightArrow">
              <a:avLst/>
            </a:prstGeom>
            <a:solidFill>
              <a:schemeClr val="accent1">
                <a:lumMod val="60000"/>
                <a:lumOff val="40000"/>
              </a:schemeClr>
            </a:solidFill>
            <a:ln w="762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a:solidFill>
                    <a:srgbClr val="FFC000"/>
                  </a:solidFill>
                </a:ln>
              </a:endParaRPr>
            </a:p>
          </p:txBody>
        </p:sp>
        <p:sp>
          <p:nvSpPr>
            <p:cNvPr id="129" name="Textfeld 128">
              <a:extLst>
                <a:ext uri="{FF2B5EF4-FFF2-40B4-BE49-F238E27FC236}">
                  <a16:creationId xmlns:a16="http://schemas.microsoft.com/office/drawing/2014/main" id="{4B01643A-254A-44C0-A053-4C27C85D824D}"/>
                </a:ext>
              </a:extLst>
            </p:cNvPr>
            <p:cNvSpPr txBox="1"/>
            <p:nvPr/>
          </p:nvSpPr>
          <p:spPr>
            <a:xfrm>
              <a:off x="10988137" y="645716"/>
              <a:ext cx="1161280" cy="923330"/>
            </a:xfrm>
            <a:prstGeom prst="rect">
              <a:avLst/>
            </a:prstGeom>
            <a:noFill/>
          </p:spPr>
          <p:txBody>
            <a:bodyPr wrap="none" rtlCol="0">
              <a:spAutoFit/>
            </a:bodyPr>
            <a:lstStyle/>
            <a:p>
              <a:r>
                <a:rPr lang="en-GB" sz="1400" b="1" dirty="0">
                  <a:solidFill>
                    <a:schemeClr val="accent1">
                      <a:lumMod val="75000"/>
                    </a:schemeClr>
                  </a:solidFill>
                </a:rPr>
                <a:t>WT</a:t>
              </a:r>
              <a:r>
                <a:rPr lang="en-GB" sz="1200" dirty="0">
                  <a:solidFill>
                    <a:schemeClr val="accent1">
                      <a:lumMod val="75000"/>
                    </a:schemeClr>
                  </a:solidFill>
                </a:rPr>
                <a:t> as </a:t>
              </a:r>
              <a:r>
                <a:rPr lang="en-GB" sz="1400" b="1" dirty="0">
                  <a:solidFill>
                    <a:schemeClr val="accent1">
                      <a:lumMod val="75000"/>
                    </a:schemeClr>
                  </a:solidFill>
                </a:rPr>
                <a:t>socio-</a:t>
              </a:r>
            </a:p>
            <a:p>
              <a:r>
                <a:rPr lang="en-GB" sz="1400" b="1" dirty="0">
                  <a:solidFill>
                    <a:schemeClr val="accent1">
                      <a:lumMod val="75000"/>
                    </a:schemeClr>
                  </a:solidFill>
                </a:rPr>
                <a:t>ecological </a:t>
              </a:r>
            </a:p>
            <a:p>
              <a:r>
                <a:rPr lang="en-GB" sz="1400" b="1" dirty="0">
                  <a:solidFill>
                    <a:schemeClr val="accent1">
                      <a:lumMod val="75000"/>
                    </a:schemeClr>
                  </a:solidFill>
                </a:rPr>
                <a:t>indicator</a:t>
              </a:r>
            </a:p>
            <a:p>
              <a:r>
                <a:rPr lang="en-GB" sz="1200" dirty="0"/>
                <a:t>(Teubner, 2020)</a:t>
              </a:r>
            </a:p>
          </p:txBody>
        </p:sp>
        <p:grpSp>
          <p:nvGrpSpPr>
            <p:cNvPr id="130" name="Gruppieren 129">
              <a:extLst>
                <a:ext uri="{FF2B5EF4-FFF2-40B4-BE49-F238E27FC236}">
                  <a16:creationId xmlns:a16="http://schemas.microsoft.com/office/drawing/2014/main" id="{D3867B44-CBB0-48F1-B39B-43BF8621AB7C}"/>
                </a:ext>
              </a:extLst>
            </p:cNvPr>
            <p:cNvGrpSpPr/>
            <p:nvPr/>
          </p:nvGrpSpPr>
          <p:grpSpPr>
            <a:xfrm>
              <a:off x="270643" y="4558252"/>
              <a:ext cx="11650713" cy="2756950"/>
              <a:chOff x="287913" y="2600645"/>
              <a:chExt cx="11650713" cy="2756950"/>
            </a:xfrm>
          </p:grpSpPr>
          <p:sp>
            <p:nvSpPr>
              <p:cNvPr id="106" name="Pfeil: nach rechts 105">
                <a:extLst>
                  <a:ext uri="{FF2B5EF4-FFF2-40B4-BE49-F238E27FC236}">
                    <a16:creationId xmlns:a16="http://schemas.microsoft.com/office/drawing/2014/main" id="{88A91BD8-79C1-499E-B1D1-90253DB05667}"/>
                  </a:ext>
                </a:extLst>
              </p:cNvPr>
              <p:cNvSpPr/>
              <p:nvPr/>
            </p:nvSpPr>
            <p:spPr>
              <a:xfrm>
                <a:off x="309254" y="2604560"/>
                <a:ext cx="11614311" cy="2734915"/>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Textfeld 106">
                <a:extLst>
                  <a:ext uri="{FF2B5EF4-FFF2-40B4-BE49-F238E27FC236}">
                    <a16:creationId xmlns:a16="http://schemas.microsoft.com/office/drawing/2014/main" id="{DA587E90-B9F2-453F-8678-66763BF03ED8}"/>
                  </a:ext>
                </a:extLst>
              </p:cNvPr>
              <p:cNvSpPr txBox="1"/>
              <p:nvPr/>
            </p:nvSpPr>
            <p:spPr>
              <a:xfrm>
                <a:off x="287913" y="3308209"/>
                <a:ext cx="3000693" cy="1077218"/>
              </a:xfrm>
              <a:prstGeom prst="rect">
                <a:avLst/>
              </a:prstGeom>
              <a:noFill/>
            </p:spPr>
            <p:txBody>
              <a:bodyPr wrap="none" rtlCol="0">
                <a:spAutoFit/>
              </a:bodyPr>
              <a:lstStyle/>
              <a:p>
                <a:r>
                  <a:rPr lang="en-GB" sz="1600" dirty="0"/>
                  <a:t>Measuring WT as </a:t>
                </a:r>
                <a:r>
                  <a:rPr lang="en-GB" sz="1600" dirty="0" err="1"/>
                  <a:t>physico</a:t>
                </a:r>
                <a:r>
                  <a:rPr lang="en-GB" sz="1600" dirty="0"/>
                  <a:t>-optical </a:t>
                </a:r>
              </a:p>
              <a:p>
                <a:r>
                  <a:rPr lang="en-GB" sz="1600" dirty="0"/>
                  <a:t>property estimating underwater </a:t>
                </a:r>
              </a:p>
              <a:p>
                <a:r>
                  <a:rPr lang="en-GB" sz="1600" dirty="0"/>
                  <a:t>distances in coastal waters aimed </a:t>
                </a:r>
              </a:p>
              <a:p>
                <a:r>
                  <a:rPr lang="en-GB" sz="1600" dirty="0"/>
                  <a:t>at safe marine navigation</a:t>
                </a:r>
              </a:p>
            </p:txBody>
          </p:sp>
          <p:sp>
            <p:nvSpPr>
              <p:cNvPr id="111" name="Pfeil: nach rechts 110">
                <a:extLst>
                  <a:ext uri="{FF2B5EF4-FFF2-40B4-BE49-F238E27FC236}">
                    <a16:creationId xmlns:a16="http://schemas.microsoft.com/office/drawing/2014/main" id="{C81340AB-993D-4D80-B448-18CC361F41EF}"/>
                  </a:ext>
                </a:extLst>
              </p:cNvPr>
              <p:cNvSpPr/>
              <p:nvPr/>
            </p:nvSpPr>
            <p:spPr>
              <a:xfrm>
                <a:off x="8627441" y="2600645"/>
                <a:ext cx="3311185" cy="2756950"/>
              </a:xfrm>
              <a:prstGeom prst="rightArrow">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Textfeld 109">
                <a:extLst>
                  <a:ext uri="{FF2B5EF4-FFF2-40B4-BE49-F238E27FC236}">
                    <a16:creationId xmlns:a16="http://schemas.microsoft.com/office/drawing/2014/main" id="{E9B4D991-845F-448B-9EC7-0AEC98AE3BF0}"/>
                  </a:ext>
                </a:extLst>
              </p:cNvPr>
              <p:cNvSpPr txBox="1"/>
              <p:nvPr/>
            </p:nvSpPr>
            <p:spPr>
              <a:xfrm>
                <a:off x="8638208" y="3308413"/>
                <a:ext cx="3161122" cy="1323439"/>
              </a:xfrm>
              <a:prstGeom prst="rect">
                <a:avLst/>
              </a:prstGeom>
              <a:noFill/>
            </p:spPr>
            <p:txBody>
              <a:bodyPr wrap="none" rtlCol="0">
                <a:spAutoFit/>
              </a:bodyPr>
              <a:lstStyle/>
              <a:p>
                <a:r>
                  <a:rPr lang="en-GB" sz="1600" dirty="0"/>
                  <a:t>WT in view of ecosystem </a:t>
                </a:r>
              </a:p>
              <a:p>
                <a:r>
                  <a:rPr lang="en-GB" sz="1600" dirty="0"/>
                  <a:t>health assessment, satisfying WT </a:t>
                </a:r>
              </a:p>
              <a:p>
                <a:r>
                  <a:rPr lang="en-GB" sz="1600" dirty="0"/>
                  <a:t>stands for overall success in case of </a:t>
                </a:r>
              </a:p>
              <a:p>
                <a:r>
                  <a:rPr lang="en-GB" sz="1600" dirty="0"/>
                  <a:t>sustained lake restauration aimed </a:t>
                </a:r>
              </a:p>
              <a:p>
                <a:r>
                  <a:rPr lang="en-GB" sz="1600" dirty="0"/>
                  <a:t>at delivering ecosystem services</a:t>
                </a:r>
              </a:p>
            </p:txBody>
          </p:sp>
          <p:sp>
            <p:nvSpPr>
              <p:cNvPr id="113" name="Rechteck 112">
                <a:extLst>
                  <a:ext uri="{FF2B5EF4-FFF2-40B4-BE49-F238E27FC236}">
                    <a16:creationId xmlns:a16="http://schemas.microsoft.com/office/drawing/2014/main" id="{D8EA49AA-0E68-41BD-8FB5-55C95C7E3740}"/>
                  </a:ext>
                </a:extLst>
              </p:cNvPr>
              <p:cNvSpPr/>
              <p:nvPr/>
            </p:nvSpPr>
            <p:spPr>
              <a:xfrm>
                <a:off x="3883199" y="3287089"/>
                <a:ext cx="4758998" cy="137539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Textfeld 107">
                <a:extLst>
                  <a:ext uri="{FF2B5EF4-FFF2-40B4-BE49-F238E27FC236}">
                    <a16:creationId xmlns:a16="http://schemas.microsoft.com/office/drawing/2014/main" id="{04210D78-B3C3-4E93-BADA-E5B09428E8DB}"/>
                  </a:ext>
                </a:extLst>
              </p:cNvPr>
              <p:cNvSpPr txBox="1"/>
              <p:nvPr/>
            </p:nvSpPr>
            <p:spPr>
              <a:xfrm>
                <a:off x="3999548" y="3307655"/>
                <a:ext cx="4739182" cy="1323439"/>
              </a:xfrm>
              <a:prstGeom prst="rect">
                <a:avLst/>
              </a:prstGeom>
              <a:noFill/>
            </p:spPr>
            <p:txBody>
              <a:bodyPr wrap="none" rtlCol="0">
                <a:spAutoFit/>
              </a:bodyPr>
              <a:lstStyle/>
              <a:p>
                <a:r>
                  <a:rPr lang="en-GB" sz="1600" dirty="0"/>
                  <a:t>Biological perspective of WT i</a:t>
                </a:r>
                <a:r>
                  <a:rPr lang="en-GB" sz="1600" dirty="0">
                    <a:latin typeface="MinionPro-Regular"/>
                  </a:rPr>
                  <a:t>n freshwaters by </a:t>
                </a:r>
              </a:p>
              <a:p>
                <a:r>
                  <a:rPr lang="en-GB" sz="1600" dirty="0">
                    <a:latin typeface="MinionPro-Regular"/>
                  </a:rPr>
                  <a:t>assessing</a:t>
                </a:r>
                <a:r>
                  <a:rPr lang="en-GB" sz="1600" b="0" i="0" u="none" strike="noStrike" baseline="0" dirty="0">
                    <a:latin typeface="MinionPro-Regular"/>
                  </a:rPr>
                  <a:t> light utilisation of algae building up biomass, </a:t>
                </a:r>
              </a:p>
              <a:p>
                <a:r>
                  <a:rPr lang="en-GB" sz="1600" b="0" i="0" u="none" strike="noStrike" baseline="0" dirty="0">
                    <a:latin typeface="MinionPro-Regular"/>
                  </a:rPr>
                  <a:t>which in turn causes algal turbidity and reduces WT, </a:t>
                </a:r>
              </a:p>
              <a:p>
                <a:r>
                  <a:rPr lang="en-GB" sz="1600" dirty="0">
                    <a:latin typeface="MinionPro-Regular"/>
                  </a:rPr>
                  <a:t>focus on</a:t>
                </a:r>
                <a:r>
                  <a:rPr lang="en-GB" sz="1600" b="0" i="0" u="none" strike="noStrike" baseline="0" dirty="0">
                    <a:latin typeface="MinionPro-Regular"/>
                  </a:rPr>
                  <a:t> </a:t>
                </a:r>
                <a:r>
                  <a:rPr lang="en-GB" sz="1600" dirty="0">
                    <a:latin typeface="MinionPro-Regular"/>
                  </a:rPr>
                  <a:t>nutrient enrichment by eutrophication that </a:t>
                </a:r>
              </a:p>
              <a:p>
                <a:r>
                  <a:rPr lang="en-GB" sz="1600" dirty="0">
                    <a:latin typeface="MinionPro-Regular"/>
                  </a:rPr>
                  <a:t>flourishes algal growth and dampens WT</a:t>
                </a:r>
                <a:endParaRPr lang="en-GB" sz="1600" dirty="0"/>
              </a:p>
            </p:txBody>
          </p:sp>
        </p:grpSp>
        <p:cxnSp>
          <p:nvCxnSpPr>
            <p:cNvPr id="4" name="Gerader Verbinder 3">
              <a:extLst>
                <a:ext uri="{FF2B5EF4-FFF2-40B4-BE49-F238E27FC236}">
                  <a16:creationId xmlns:a16="http://schemas.microsoft.com/office/drawing/2014/main" id="{7021CC95-CEB5-45AC-ADED-43D1591CB1D4}"/>
                </a:ext>
              </a:extLst>
            </p:cNvPr>
            <p:cNvCxnSpPr>
              <a:cxnSpLocks/>
              <a:stCxn id="118" idx="4"/>
              <a:endCxn id="125" idx="0"/>
            </p:cNvCxnSpPr>
            <p:nvPr/>
          </p:nvCxnSpPr>
          <p:spPr>
            <a:xfrm flipH="1">
              <a:off x="9075859" y="648428"/>
              <a:ext cx="1" cy="59710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Gerader Verbinder 104">
              <a:extLst>
                <a:ext uri="{FF2B5EF4-FFF2-40B4-BE49-F238E27FC236}">
                  <a16:creationId xmlns:a16="http://schemas.microsoft.com/office/drawing/2014/main" id="{D650B0A6-9299-4B55-AD6C-EEBE4BB12DB2}"/>
                </a:ext>
              </a:extLst>
            </p:cNvPr>
            <p:cNvCxnSpPr>
              <a:cxnSpLocks/>
            </p:cNvCxnSpPr>
            <p:nvPr/>
          </p:nvCxnSpPr>
          <p:spPr>
            <a:xfrm>
              <a:off x="10655575" y="609814"/>
              <a:ext cx="2767" cy="5686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Gerader Verbinder 108">
              <a:extLst>
                <a:ext uri="{FF2B5EF4-FFF2-40B4-BE49-F238E27FC236}">
                  <a16:creationId xmlns:a16="http://schemas.microsoft.com/office/drawing/2014/main" id="{E23D92E3-1A77-447D-92FD-A2844BAA8902}"/>
                </a:ext>
              </a:extLst>
            </p:cNvPr>
            <p:cNvCxnSpPr>
              <a:cxnSpLocks/>
            </p:cNvCxnSpPr>
            <p:nvPr/>
          </p:nvCxnSpPr>
          <p:spPr>
            <a:xfrm>
              <a:off x="8313266" y="473292"/>
              <a:ext cx="0" cy="2570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Gerader Verbinder 111">
              <a:extLst>
                <a:ext uri="{FF2B5EF4-FFF2-40B4-BE49-F238E27FC236}">
                  <a16:creationId xmlns:a16="http://schemas.microsoft.com/office/drawing/2014/main" id="{CB282341-C376-4D72-8104-570E4186B398}"/>
                </a:ext>
              </a:extLst>
            </p:cNvPr>
            <p:cNvCxnSpPr>
              <a:cxnSpLocks/>
            </p:cNvCxnSpPr>
            <p:nvPr/>
          </p:nvCxnSpPr>
          <p:spPr>
            <a:xfrm>
              <a:off x="9884891" y="492342"/>
              <a:ext cx="0" cy="2570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Gerader Verbinder 113">
              <a:extLst>
                <a:ext uri="{FF2B5EF4-FFF2-40B4-BE49-F238E27FC236}">
                  <a16:creationId xmlns:a16="http://schemas.microsoft.com/office/drawing/2014/main" id="{776A992C-934C-4A37-A56D-EB602E38EB7A}"/>
                </a:ext>
              </a:extLst>
            </p:cNvPr>
            <p:cNvCxnSpPr>
              <a:cxnSpLocks/>
            </p:cNvCxnSpPr>
            <p:nvPr/>
          </p:nvCxnSpPr>
          <p:spPr>
            <a:xfrm>
              <a:off x="11627966" y="501867"/>
              <a:ext cx="0" cy="2570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 name="Gerader Verbinder 114">
              <a:extLst>
                <a:ext uri="{FF2B5EF4-FFF2-40B4-BE49-F238E27FC236}">
                  <a16:creationId xmlns:a16="http://schemas.microsoft.com/office/drawing/2014/main" id="{2F85E243-FE37-4C92-A8F6-C78F4DD0AE98}"/>
                </a:ext>
              </a:extLst>
            </p:cNvPr>
            <p:cNvCxnSpPr>
              <a:cxnSpLocks/>
            </p:cNvCxnSpPr>
            <p:nvPr/>
          </p:nvCxnSpPr>
          <p:spPr>
            <a:xfrm>
              <a:off x="6398741" y="482817"/>
              <a:ext cx="0" cy="2570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1" name="Gerader Verbinder 130">
              <a:extLst>
                <a:ext uri="{FF2B5EF4-FFF2-40B4-BE49-F238E27FC236}">
                  <a16:creationId xmlns:a16="http://schemas.microsoft.com/office/drawing/2014/main" id="{11FEF7A3-97A7-461B-AB73-34F3A2C36B5D}"/>
                </a:ext>
              </a:extLst>
            </p:cNvPr>
            <p:cNvCxnSpPr>
              <a:cxnSpLocks/>
            </p:cNvCxnSpPr>
            <p:nvPr/>
          </p:nvCxnSpPr>
          <p:spPr>
            <a:xfrm>
              <a:off x="4007966" y="473292"/>
              <a:ext cx="0" cy="2570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 name="Gerader Verbinder 131">
              <a:extLst>
                <a:ext uri="{FF2B5EF4-FFF2-40B4-BE49-F238E27FC236}">
                  <a16:creationId xmlns:a16="http://schemas.microsoft.com/office/drawing/2014/main" id="{DF8CAA1B-B881-4F9E-801A-96EE428B0C2B}"/>
                </a:ext>
              </a:extLst>
            </p:cNvPr>
            <p:cNvCxnSpPr>
              <a:cxnSpLocks/>
            </p:cNvCxnSpPr>
            <p:nvPr/>
          </p:nvCxnSpPr>
          <p:spPr>
            <a:xfrm>
              <a:off x="2779241" y="501867"/>
              <a:ext cx="0" cy="2570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 name="Gerader Verbinder 132">
              <a:extLst>
                <a:ext uri="{FF2B5EF4-FFF2-40B4-BE49-F238E27FC236}">
                  <a16:creationId xmlns:a16="http://schemas.microsoft.com/office/drawing/2014/main" id="{E6EFA5D4-C2B0-48C0-BD00-4A9CD1768A0F}"/>
                </a:ext>
              </a:extLst>
            </p:cNvPr>
            <p:cNvCxnSpPr>
              <a:cxnSpLocks/>
            </p:cNvCxnSpPr>
            <p:nvPr/>
          </p:nvCxnSpPr>
          <p:spPr>
            <a:xfrm>
              <a:off x="474191" y="520917"/>
              <a:ext cx="0" cy="257020"/>
            </a:xfrm>
            <a:prstGeom prst="line">
              <a:avLst/>
            </a:prstGeom>
          </p:spPr>
          <p:style>
            <a:lnRef idx="1">
              <a:schemeClr val="accent1"/>
            </a:lnRef>
            <a:fillRef idx="0">
              <a:schemeClr val="accent1"/>
            </a:fillRef>
            <a:effectRef idx="0">
              <a:schemeClr val="accent1"/>
            </a:effectRef>
            <a:fontRef idx="minor">
              <a:schemeClr val="tx1"/>
            </a:fontRef>
          </p:style>
        </p:cxnSp>
        <p:sp>
          <p:nvSpPr>
            <p:cNvPr id="31" name="Ellipse 30">
              <a:extLst>
                <a:ext uri="{FF2B5EF4-FFF2-40B4-BE49-F238E27FC236}">
                  <a16:creationId xmlns:a16="http://schemas.microsoft.com/office/drawing/2014/main" id="{9C2705BE-25E6-4216-9CFC-BBD13F3F7EC6}"/>
                </a:ext>
              </a:extLst>
            </p:cNvPr>
            <p:cNvSpPr/>
            <p:nvPr/>
          </p:nvSpPr>
          <p:spPr>
            <a:xfrm>
              <a:off x="8160038" y="349467"/>
              <a:ext cx="306455" cy="298961"/>
            </a:xfrm>
            <a:prstGeom prst="ellipse">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Ellipse 119">
              <a:extLst>
                <a:ext uri="{FF2B5EF4-FFF2-40B4-BE49-F238E27FC236}">
                  <a16:creationId xmlns:a16="http://schemas.microsoft.com/office/drawing/2014/main" id="{386C6EC7-C8E3-4D58-91E9-83DC9A84382D}"/>
                </a:ext>
              </a:extLst>
            </p:cNvPr>
            <p:cNvSpPr/>
            <p:nvPr/>
          </p:nvSpPr>
          <p:spPr>
            <a:xfrm>
              <a:off x="9727058" y="365514"/>
              <a:ext cx="306455" cy="298961"/>
            </a:xfrm>
            <a:prstGeom prst="ellipse">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Ellipse 118">
              <a:extLst>
                <a:ext uri="{FF2B5EF4-FFF2-40B4-BE49-F238E27FC236}">
                  <a16:creationId xmlns:a16="http://schemas.microsoft.com/office/drawing/2014/main" id="{67A837FD-04C3-4E69-9DE0-8642F3D427DF}"/>
                </a:ext>
              </a:extLst>
            </p:cNvPr>
            <p:cNvSpPr/>
            <p:nvPr/>
          </p:nvSpPr>
          <p:spPr>
            <a:xfrm>
              <a:off x="10507572" y="339575"/>
              <a:ext cx="306455" cy="298961"/>
            </a:xfrm>
            <a:prstGeom prst="ellipse">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Ellipse 29">
              <a:extLst>
                <a:ext uri="{FF2B5EF4-FFF2-40B4-BE49-F238E27FC236}">
                  <a16:creationId xmlns:a16="http://schemas.microsoft.com/office/drawing/2014/main" id="{02745641-7961-4EF8-896A-A5B23ACC76EE}"/>
                </a:ext>
              </a:extLst>
            </p:cNvPr>
            <p:cNvSpPr/>
            <p:nvPr/>
          </p:nvSpPr>
          <p:spPr>
            <a:xfrm>
              <a:off x="3867624" y="346755"/>
              <a:ext cx="306455" cy="298961"/>
            </a:xfrm>
            <a:prstGeom prst="ellipse">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2" name="Gerader Verbinder 121">
              <a:extLst>
                <a:ext uri="{FF2B5EF4-FFF2-40B4-BE49-F238E27FC236}">
                  <a16:creationId xmlns:a16="http://schemas.microsoft.com/office/drawing/2014/main" id="{BB008D21-B528-4619-9A69-CFD5567C4C3A}"/>
                </a:ext>
              </a:extLst>
            </p:cNvPr>
            <p:cNvCxnSpPr>
              <a:cxnSpLocks/>
            </p:cNvCxnSpPr>
            <p:nvPr/>
          </p:nvCxnSpPr>
          <p:spPr>
            <a:xfrm>
              <a:off x="4293716" y="501867"/>
              <a:ext cx="0" cy="257020"/>
            </a:xfrm>
            <a:prstGeom prst="line">
              <a:avLst/>
            </a:prstGeom>
          </p:spPr>
          <p:style>
            <a:lnRef idx="1">
              <a:schemeClr val="accent1"/>
            </a:lnRef>
            <a:fillRef idx="0">
              <a:schemeClr val="accent1"/>
            </a:fillRef>
            <a:effectRef idx="0">
              <a:schemeClr val="accent1"/>
            </a:effectRef>
            <a:fontRef idx="minor">
              <a:schemeClr val="tx1"/>
            </a:fontRef>
          </p:style>
        </p:cxnSp>
        <p:grpSp>
          <p:nvGrpSpPr>
            <p:cNvPr id="81" name="Gruppieren 80">
              <a:extLst>
                <a:ext uri="{FF2B5EF4-FFF2-40B4-BE49-F238E27FC236}">
                  <a16:creationId xmlns:a16="http://schemas.microsoft.com/office/drawing/2014/main" id="{60C41FAA-9E8A-430E-B745-6572A4838C5B}"/>
                </a:ext>
              </a:extLst>
            </p:cNvPr>
            <p:cNvGrpSpPr/>
            <p:nvPr/>
          </p:nvGrpSpPr>
          <p:grpSpPr>
            <a:xfrm>
              <a:off x="278154" y="314861"/>
              <a:ext cx="409575" cy="379875"/>
              <a:chOff x="955596" y="4242643"/>
              <a:chExt cx="777863" cy="748966"/>
            </a:xfrm>
          </p:grpSpPr>
          <p:sp>
            <p:nvSpPr>
              <p:cNvPr id="82" name="Ellipse 81">
                <a:extLst>
                  <a:ext uri="{FF2B5EF4-FFF2-40B4-BE49-F238E27FC236}">
                    <a16:creationId xmlns:a16="http://schemas.microsoft.com/office/drawing/2014/main" id="{4E0E41D4-A631-4825-BA96-188EA0D443AD}"/>
                  </a:ext>
                </a:extLst>
              </p:cNvPr>
              <p:cNvSpPr/>
              <p:nvPr/>
            </p:nvSpPr>
            <p:spPr>
              <a:xfrm>
                <a:off x="955596" y="4242643"/>
                <a:ext cx="777863" cy="7489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3" name="Grafik 82">
                <a:extLst>
                  <a:ext uri="{FF2B5EF4-FFF2-40B4-BE49-F238E27FC236}">
                    <a16:creationId xmlns:a16="http://schemas.microsoft.com/office/drawing/2014/main" id="{0ACF1B9F-625F-4E0B-91CD-45D74C892297}"/>
                  </a:ext>
                </a:extLst>
              </p:cNvPr>
              <p:cNvPicPr>
                <a:picLocks noChangeAspect="1"/>
              </p:cNvPicPr>
              <p:nvPr/>
            </p:nvPicPr>
            <p:blipFill>
              <a:blip r:embed="rId8"/>
              <a:stretch>
                <a:fillRect/>
              </a:stretch>
            </p:blipFill>
            <p:spPr>
              <a:xfrm>
                <a:off x="990694" y="4271185"/>
                <a:ext cx="704756" cy="687354"/>
              </a:xfrm>
              <a:prstGeom prst="rect">
                <a:avLst/>
              </a:prstGeom>
            </p:spPr>
          </p:pic>
        </p:grpSp>
        <p:grpSp>
          <p:nvGrpSpPr>
            <p:cNvPr id="86" name="Gruppieren 85">
              <a:extLst>
                <a:ext uri="{FF2B5EF4-FFF2-40B4-BE49-F238E27FC236}">
                  <a16:creationId xmlns:a16="http://schemas.microsoft.com/office/drawing/2014/main" id="{EA66FD32-F952-44B3-ABB9-1DFAFD3891D8}"/>
                </a:ext>
              </a:extLst>
            </p:cNvPr>
            <p:cNvGrpSpPr/>
            <p:nvPr/>
          </p:nvGrpSpPr>
          <p:grpSpPr>
            <a:xfrm>
              <a:off x="2582301" y="332742"/>
              <a:ext cx="409575" cy="379875"/>
              <a:chOff x="955596" y="4242643"/>
              <a:chExt cx="777863" cy="748966"/>
            </a:xfrm>
          </p:grpSpPr>
          <p:sp>
            <p:nvSpPr>
              <p:cNvPr id="87" name="Ellipse 86">
                <a:extLst>
                  <a:ext uri="{FF2B5EF4-FFF2-40B4-BE49-F238E27FC236}">
                    <a16:creationId xmlns:a16="http://schemas.microsoft.com/office/drawing/2014/main" id="{A3167F94-A87E-4842-8120-9EB8DE3A889E}"/>
                  </a:ext>
                </a:extLst>
              </p:cNvPr>
              <p:cNvSpPr/>
              <p:nvPr/>
            </p:nvSpPr>
            <p:spPr>
              <a:xfrm>
                <a:off x="955596" y="4242643"/>
                <a:ext cx="777863" cy="7489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8" name="Grafik 87">
                <a:extLst>
                  <a:ext uri="{FF2B5EF4-FFF2-40B4-BE49-F238E27FC236}">
                    <a16:creationId xmlns:a16="http://schemas.microsoft.com/office/drawing/2014/main" id="{B50DC4BC-0595-4E15-B7FC-177A220BB0B4}"/>
                  </a:ext>
                </a:extLst>
              </p:cNvPr>
              <p:cNvPicPr>
                <a:picLocks noChangeAspect="1"/>
              </p:cNvPicPr>
              <p:nvPr/>
            </p:nvPicPr>
            <p:blipFill>
              <a:blip r:embed="rId8"/>
              <a:stretch>
                <a:fillRect/>
              </a:stretch>
            </p:blipFill>
            <p:spPr>
              <a:xfrm>
                <a:off x="990694" y="4271185"/>
                <a:ext cx="704756" cy="687354"/>
              </a:xfrm>
              <a:prstGeom prst="rect">
                <a:avLst/>
              </a:prstGeom>
            </p:spPr>
          </p:pic>
        </p:grpSp>
        <p:grpSp>
          <p:nvGrpSpPr>
            <p:cNvPr id="94" name="Gruppieren 93">
              <a:extLst>
                <a:ext uri="{FF2B5EF4-FFF2-40B4-BE49-F238E27FC236}">
                  <a16:creationId xmlns:a16="http://schemas.microsoft.com/office/drawing/2014/main" id="{204D1928-3527-4294-A5BF-01467B171532}"/>
                </a:ext>
              </a:extLst>
            </p:cNvPr>
            <p:cNvGrpSpPr/>
            <p:nvPr/>
          </p:nvGrpSpPr>
          <p:grpSpPr>
            <a:xfrm>
              <a:off x="4095855" y="332742"/>
              <a:ext cx="409575" cy="379875"/>
              <a:chOff x="955596" y="4242643"/>
              <a:chExt cx="777863" cy="748966"/>
            </a:xfrm>
          </p:grpSpPr>
          <p:sp>
            <p:nvSpPr>
              <p:cNvPr id="95" name="Ellipse 94">
                <a:extLst>
                  <a:ext uri="{FF2B5EF4-FFF2-40B4-BE49-F238E27FC236}">
                    <a16:creationId xmlns:a16="http://schemas.microsoft.com/office/drawing/2014/main" id="{EF079F25-787F-4463-A7A8-067D0DF9B30B}"/>
                  </a:ext>
                </a:extLst>
              </p:cNvPr>
              <p:cNvSpPr/>
              <p:nvPr/>
            </p:nvSpPr>
            <p:spPr>
              <a:xfrm>
                <a:off x="955596" y="4242643"/>
                <a:ext cx="777863" cy="7489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6" name="Grafik 95">
                <a:extLst>
                  <a:ext uri="{FF2B5EF4-FFF2-40B4-BE49-F238E27FC236}">
                    <a16:creationId xmlns:a16="http://schemas.microsoft.com/office/drawing/2014/main" id="{68AC0CDC-7F46-4E1C-9DEF-6D17F2854253}"/>
                  </a:ext>
                </a:extLst>
              </p:cNvPr>
              <p:cNvPicPr>
                <a:picLocks noChangeAspect="1"/>
              </p:cNvPicPr>
              <p:nvPr/>
            </p:nvPicPr>
            <p:blipFill>
              <a:blip r:embed="rId8"/>
              <a:stretch>
                <a:fillRect/>
              </a:stretch>
            </p:blipFill>
            <p:spPr>
              <a:xfrm>
                <a:off x="990694" y="4271185"/>
                <a:ext cx="704756" cy="687354"/>
              </a:xfrm>
              <a:prstGeom prst="rect">
                <a:avLst/>
              </a:prstGeom>
            </p:spPr>
          </p:pic>
        </p:grpSp>
        <p:grpSp>
          <p:nvGrpSpPr>
            <p:cNvPr id="97" name="Gruppieren 96">
              <a:extLst>
                <a:ext uri="{FF2B5EF4-FFF2-40B4-BE49-F238E27FC236}">
                  <a16:creationId xmlns:a16="http://schemas.microsoft.com/office/drawing/2014/main" id="{DC43846D-71A8-4807-980C-6117768D50E2}"/>
                </a:ext>
              </a:extLst>
            </p:cNvPr>
            <p:cNvGrpSpPr/>
            <p:nvPr/>
          </p:nvGrpSpPr>
          <p:grpSpPr>
            <a:xfrm>
              <a:off x="6202202" y="283754"/>
              <a:ext cx="409575" cy="379875"/>
              <a:chOff x="955596" y="4242643"/>
              <a:chExt cx="777863" cy="748966"/>
            </a:xfrm>
          </p:grpSpPr>
          <p:sp>
            <p:nvSpPr>
              <p:cNvPr id="98" name="Ellipse 97">
                <a:extLst>
                  <a:ext uri="{FF2B5EF4-FFF2-40B4-BE49-F238E27FC236}">
                    <a16:creationId xmlns:a16="http://schemas.microsoft.com/office/drawing/2014/main" id="{1F70BBBF-99E7-45AC-BA00-C6B23AA8C5A2}"/>
                  </a:ext>
                </a:extLst>
              </p:cNvPr>
              <p:cNvSpPr/>
              <p:nvPr/>
            </p:nvSpPr>
            <p:spPr>
              <a:xfrm>
                <a:off x="955596" y="4242643"/>
                <a:ext cx="777863" cy="7489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9" name="Grafik 98">
                <a:extLst>
                  <a:ext uri="{FF2B5EF4-FFF2-40B4-BE49-F238E27FC236}">
                    <a16:creationId xmlns:a16="http://schemas.microsoft.com/office/drawing/2014/main" id="{9D65CFC4-A1E1-43AB-BAF0-CF7701EFB86D}"/>
                  </a:ext>
                </a:extLst>
              </p:cNvPr>
              <p:cNvPicPr>
                <a:picLocks noChangeAspect="1"/>
              </p:cNvPicPr>
              <p:nvPr/>
            </p:nvPicPr>
            <p:blipFill>
              <a:blip r:embed="rId8"/>
              <a:stretch>
                <a:fillRect/>
              </a:stretch>
            </p:blipFill>
            <p:spPr>
              <a:xfrm>
                <a:off x="990694" y="4271185"/>
                <a:ext cx="704756" cy="687354"/>
              </a:xfrm>
              <a:prstGeom prst="rect">
                <a:avLst/>
              </a:prstGeom>
            </p:spPr>
          </p:pic>
        </p:grpSp>
        <p:grpSp>
          <p:nvGrpSpPr>
            <p:cNvPr id="102" name="Gruppieren 101">
              <a:extLst>
                <a:ext uri="{FF2B5EF4-FFF2-40B4-BE49-F238E27FC236}">
                  <a16:creationId xmlns:a16="http://schemas.microsoft.com/office/drawing/2014/main" id="{1737B48A-E4C2-46FA-BDF6-CEE639BC1B15}"/>
                </a:ext>
              </a:extLst>
            </p:cNvPr>
            <p:cNvGrpSpPr/>
            <p:nvPr/>
          </p:nvGrpSpPr>
          <p:grpSpPr>
            <a:xfrm>
              <a:off x="11438856" y="325653"/>
              <a:ext cx="409575" cy="379875"/>
              <a:chOff x="955596" y="4242643"/>
              <a:chExt cx="777863" cy="748966"/>
            </a:xfrm>
          </p:grpSpPr>
          <p:sp>
            <p:nvSpPr>
              <p:cNvPr id="103" name="Ellipse 102">
                <a:extLst>
                  <a:ext uri="{FF2B5EF4-FFF2-40B4-BE49-F238E27FC236}">
                    <a16:creationId xmlns:a16="http://schemas.microsoft.com/office/drawing/2014/main" id="{8ACA32A0-62B8-432F-B04D-28A8B2863A29}"/>
                  </a:ext>
                </a:extLst>
              </p:cNvPr>
              <p:cNvSpPr/>
              <p:nvPr/>
            </p:nvSpPr>
            <p:spPr>
              <a:xfrm>
                <a:off x="955596" y="4242643"/>
                <a:ext cx="777863" cy="7489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4" name="Grafik 103">
                <a:extLst>
                  <a:ext uri="{FF2B5EF4-FFF2-40B4-BE49-F238E27FC236}">
                    <a16:creationId xmlns:a16="http://schemas.microsoft.com/office/drawing/2014/main" id="{3CE4651E-F66B-40FA-8DBD-8C71560FAA92}"/>
                  </a:ext>
                </a:extLst>
              </p:cNvPr>
              <p:cNvPicPr>
                <a:picLocks noChangeAspect="1"/>
              </p:cNvPicPr>
              <p:nvPr/>
            </p:nvPicPr>
            <p:blipFill>
              <a:blip r:embed="rId8"/>
              <a:stretch>
                <a:fillRect/>
              </a:stretch>
            </p:blipFill>
            <p:spPr>
              <a:xfrm>
                <a:off x="990694" y="4271185"/>
                <a:ext cx="704756" cy="687354"/>
              </a:xfrm>
              <a:prstGeom prst="rect">
                <a:avLst/>
              </a:prstGeom>
            </p:spPr>
          </p:pic>
        </p:grpSp>
      </p:grpSp>
      <p:sp>
        <p:nvSpPr>
          <p:cNvPr id="134" name="Text Box 21">
            <a:extLst>
              <a:ext uri="{FF2B5EF4-FFF2-40B4-BE49-F238E27FC236}">
                <a16:creationId xmlns:a16="http://schemas.microsoft.com/office/drawing/2014/main" id="{CE2B6446-90BD-449F-B23C-BAE2D6F0A2FA}"/>
              </a:ext>
            </a:extLst>
          </p:cNvPr>
          <p:cNvSpPr txBox="1">
            <a:spLocks noChangeArrowheads="1"/>
          </p:cNvSpPr>
          <p:nvPr/>
        </p:nvSpPr>
        <p:spPr bwMode="auto">
          <a:xfrm>
            <a:off x="403799" y="6398885"/>
            <a:ext cx="3906839" cy="24622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de-DE" altLang="en-US" sz="1000" dirty="0" err="1">
                <a:solidFill>
                  <a:srgbClr val="002060"/>
                </a:solidFill>
              </a:rPr>
              <a:t>from</a:t>
            </a:r>
            <a:r>
              <a:rPr lang="de-DE" altLang="en-US" sz="1000" dirty="0">
                <a:solidFill>
                  <a:srgbClr val="002060"/>
                </a:solidFill>
              </a:rPr>
              <a:t>: Teubner et al. 2021, </a:t>
            </a:r>
            <a:r>
              <a:rPr lang="de-DE" altLang="en-US" sz="1000" dirty="0" err="1">
                <a:solidFill>
                  <a:srgbClr val="002060"/>
                </a:solidFill>
              </a:rPr>
              <a:t>extended</a:t>
            </a:r>
            <a:r>
              <a:rPr lang="de-DE" altLang="en-US" sz="1000" dirty="0">
                <a:solidFill>
                  <a:srgbClr val="002060"/>
                </a:solidFill>
              </a:rPr>
              <a:t> </a:t>
            </a:r>
            <a:r>
              <a:rPr lang="de-DE" altLang="en-US" sz="1000" dirty="0" err="1">
                <a:solidFill>
                  <a:srgbClr val="002060"/>
                </a:solidFill>
              </a:rPr>
              <a:t>abstract</a:t>
            </a:r>
            <a:r>
              <a:rPr lang="de-DE" altLang="en-US" sz="1000" dirty="0">
                <a:solidFill>
                  <a:srgbClr val="002060"/>
                </a:solidFill>
              </a:rPr>
              <a:t>, 43</a:t>
            </a:r>
            <a:r>
              <a:rPr lang="de-DE" altLang="en-US" sz="1000" baseline="30000" dirty="0">
                <a:solidFill>
                  <a:srgbClr val="002060"/>
                </a:solidFill>
              </a:rPr>
              <a:t>rd</a:t>
            </a:r>
            <a:r>
              <a:rPr lang="de-DE" altLang="en-US" sz="1000" dirty="0">
                <a:solidFill>
                  <a:srgbClr val="002060"/>
                </a:solidFill>
              </a:rPr>
              <a:t> IAD-</a:t>
            </a:r>
            <a:r>
              <a:rPr lang="de-DE" altLang="en-US" sz="1000" dirty="0" err="1">
                <a:solidFill>
                  <a:srgbClr val="002060"/>
                </a:solidFill>
              </a:rPr>
              <a:t>conference</a:t>
            </a:r>
            <a:endParaRPr lang="de-DE" altLang="en-US" sz="1000" dirty="0">
              <a:solidFill>
                <a:srgbClr val="002060"/>
              </a:solidFill>
              <a:latin typeface="Times New Roman" panose="02020603050405020304" pitchFamily="18" charset="0"/>
            </a:endParaRPr>
          </a:p>
        </p:txBody>
      </p:sp>
      <p:grpSp>
        <p:nvGrpSpPr>
          <p:cNvPr id="148" name="Group 3">
            <a:extLst>
              <a:ext uri="{FF2B5EF4-FFF2-40B4-BE49-F238E27FC236}">
                <a16:creationId xmlns:a16="http://schemas.microsoft.com/office/drawing/2014/main" id="{26F9311D-F457-4388-B0F5-6387026B66D2}"/>
              </a:ext>
            </a:extLst>
          </p:cNvPr>
          <p:cNvGrpSpPr>
            <a:grpSpLocks/>
          </p:cNvGrpSpPr>
          <p:nvPr/>
        </p:nvGrpSpPr>
        <p:grpSpPr bwMode="auto">
          <a:xfrm>
            <a:off x="-151407" y="-7912"/>
            <a:ext cx="723900" cy="6862763"/>
            <a:chOff x="-96" y="0"/>
            <a:chExt cx="456" cy="4323"/>
          </a:xfrm>
        </p:grpSpPr>
        <p:sp>
          <p:nvSpPr>
            <p:cNvPr id="149" name="Rectangle 4">
              <a:extLst>
                <a:ext uri="{FF2B5EF4-FFF2-40B4-BE49-F238E27FC236}">
                  <a16:creationId xmlns:a16="http://schemas.microsoft.com/office/drawing/2014/main" id="{95125A26-3C66-4781-9778-98A476AE3A39}"/>
                </a:ext>
              </a:extLst>
            </p:cNvPr>
            <p:cNvSpPr>
              <a:spLocks noChangeArrowheads="1"/>
            </p:cNvSpPr>
            <p:nvPr/>
          </p:nvSpPr>
          <p:spPr bwMode="auto">
            <a:xfrm>
              <a:off x="0" y="0"/>
              <a:ext cx="288" cy="43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50" name="Group 5">
              <a:extLst>
                <a:ext uri="{FF2B5EF4-FFF2-40B4-BE49-F238E27FC236}">
                  <a16:creationId xmlns:a16="http://schemas.microsoft.com/office/drawing/2014/main" id="{C3EB9BED-490E-4D25-A0DF-73C052EDAD2F}"/>
                </a:ext>
              </a:extLst>
            </p:cNvPr>
            <p:cNvGrpSpPr>
              <a:grpSpLocks/>
            </p:cNvGrpSpPr>
            <p:nvPr/>
          </p:nvGrpSpPr>
          <p:grpSpPr bwMode="auto">
            <a:xfrm>
              <a:off x="-96" y="0"/>
              <a:ext cx="456" cy="4323"/>
              <a:chOff x="-108" y="-3"/>
              <a:chExt cx="456" cy="4323"/>
            </a:xfrm>
          </p:grpSpPr>
          <p:grpSp>
            <p:nvGrpSpPr>
              <p:cNvPr id="151" name="Group 6">
                <a:extLst>
                  <a:ext uri="{FF2B5EF4-FFF2-40B4-BE49-F238E27FC236}">
                    <a16:creationId xmlns:a16="http://schemas.microsoft.com/office/drawing/2014/main" id="{AEE166E4-1D32-4444-8EE9-5F0CAD74F538}"/>
                  </a:ext>
                </a:extLst>
              </p:cNvPr>
              <p:cNvGrpSpPr>
                <a:grpSpLocks/>
              </p:cNvGrpSpPr>
              <p:nvPr/>
            </p:nvGrpSpPr>
            <p:grpSpPr bwMode="auto">
              <a:xfrm>
                <a:off x="-108" y="0"/>
                <a:ext cx="456" cy="4320"/>
                <a:chOff x="-108" y="0"/>
                <a:chExt cx="456" cy="4320"/>
              </a:xfrm>
            </p:grpSpPr>
            <p:sp>
              <p:nvSpPr>
                <p:cNvPr id="153" name="Rectangle 7">
                  <a:extLst>
                    <a:ext uri="{FF2B5EF4-FFF2-40B4-BE49-F238E27FC236}">
                      <a16:creationId xmlns:a16="http://schemas.microsoft.com/office/drawing/2014/main" id="{5D9CE380-E4DB-492B-A99F-8EDD5AA5AEBA}"/>
                    </a:ext>
                  </a:extLst>
                </p:cNvPr>
                <p:cNvSpPr>
                  <a:spLocks noChangeArrowheads="1"/>
                </p:cNvSpPr>
                <p:nvPr/>
              </p:nvSpPr>
              <p:spPr bwMode="auto">
                <a:xfrm>
                  <a:off x="0" y="0"/>
                  <a:ext cx="240" cy="1200"/>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aphicFrame>
              <p:nvGraphicFramePr>
                <p:cNvPr id="154" name="Object 8">
                  <a:extLst>
                    <a:ext uri="{FF2B5EF4-FFF2-40B4-BE49-F238E27FC236}">
                      <a16:creationId xmlns:a16="http://schemas.microsoft.com/office/drawing/2014/main" id="{072BCC4C-9900-44B3-9F1E-7C5ECA8755EF}"/>
                    </a:ext>
                  </a:extLst>
                </p:cNvPr>
                <p:cNvGraphicFramePr>
                  <a:graphicFrameLocks noChangeAspect="1"/>
                </p:cNvGraphicFramePr>
                <p:nvPr/>
              </p:nvGraphicFramePr>
              <p:xfrm>
                <a:off x="-108" y="1249"/>
                <a:ext cx="456" cy="215"/>
              </p:xfrm>
              <a:graphic>
                <a:graphicData uri="http://schemas.openxmlformats.org/presentationml/2006/ole">
                  <mc:AlternateContent xmlns:mc="http://schemas.openxmlformats.org/markup-compatibility/2006">
                    <mc:Choice xmlns:v="urn:schemas-microsoft-com:vml" Requires="v">
                      <p:oleObj name="Paket" r:id="rId9" imgW="647640" imgH="485640" progId="Package">
                        <p:embed/>
                      </p:oleObj>
                    </mc:Choice>
                    <mc:Fallback>
                      <p:oleObj name="Paket" r:id="rId9" imgW="647640" imgH="485640" progId="Package">
                        <p:embed/>
                        <p:pic>
                          <p:nvPicPr>
                            <p:cNvPr id="29" name="Object 8">
                              <a:extLst>
                                <a:ext uri="{FF2B5EF4-FFF2-40B4-BE49-F238E27FC236}">
                                  <a16:creationId xmlns:a16="http://schemas.microsoft.com/office/drawing/2014/main" id="{10EAD8FB-E392-40E6-9593-1C6ACA224BD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b="31372"/>
                            <a:stretch>
                              <a:fillRect/>
                            </a:stretch>
                          </p:blipFill>
                          <p:spPr bwMode="auto">
                            <a:xfrm>
                              <a:off x="-108" y="1249"/>
                              <a:ext cx="456" cy="21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5" name="Rectangle 9">
                  <a:extLst>
                    <a:ext uri="{FF2B5EF4-FFF2-40B4-BE49-F238E27FC236}">
                      <a16:creationId xmlns:a16="http://schemas.microsoft.com/office/drawing/2014/main" id="{E23D5EAC-E16E-4763-B3C9-23306613F3C5}"/>
                    </a:ext>
                  </a:extLst>
                </p:cNvPr>
                <p:cNvSpPr>
                  <a:spLocks noChangeArrowheads="1"/>
                </p:cNvSpPr>
                <p:nvPr/>
              </p:nvSpPr>
              <p:spPr bwMode="auto">
                <a:xfrm>
                  <a:off x="0" y="1488"/>
                  <a:ext cx="240" cy="283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152" name="Text Box 7">
                <a:extLst>
                  <a:ext uri="{FF2B5EF4-FFF2-40B4-BE49-F238E27FC236}">
                    <a16:creationId xmlns:a16="http://schemas.microsoft.com/office/drawing/2014/main" id="{ED75D5AD-FDE9-4375-AFDC-7A5A6F139249}"/>
                  </a:ext>
                </a:extLst>
              </p:cNvPr>
              <p:cNvSpPr txBox="1">
                <a:spLocks noChangeArrowheads="1"/>
              </p:cNvSpPr>
              <p:nvPr/>
            </p:nvSpPr>
            <p:spPr bwMode="auto">
              <a:xfrm rot="-5400000">
                <a:off x="-1959" y="1956"/>
                <a:ext cx="4130"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altLang="de-DE" sz="1600" dirty="0">
                    <a:latin typeface="Arial Rounded MT Bold" panose="020F0704030504030204" pitchFamily="34" charset="0"/>
                  </a:rPr>
                  <a:t>Univ.-</a:t>
                </a:r>
                <a:r>
                  <a:rPr lang="de-DE" altLang="de-DE" sz="1600" dirty="0" err="1">
                    <a:latin typeface="Arial Rounded MT Bold" panose="020F0704030504030204" pitchFamily="34" charset="0"/>
                  </a:rPr>
                  <a:t>Doz</a:t>
                </a:r>
                <a:r>
                  <a:rPr lang="de-DE" altLang="de-DE" sz="1600" dirty="0">
                    <a:latin typeface="Arial Rounded MT Bold" panose="020F0704030504030204" pitchFamily="34" charset="0"/>
                  </a:rPr>
                  <a:t>. Dr. Katrin Teubner</a:t>
                </a:r>
                <a:r>
                  <a:rPr lang="de-DE" altLang="de-DE" sz="1600" dirty="0">
                    <a:solidFill>
                      <a:srgbClr val="0000CC"/>
                    </a:solidFill>
                    <a:latin typeface="Arial Rounded MT Bold" panose="020F0704030504030204" pitchFamily="34" charset="0"/>
                  </a:rPr>
                  <a:t>                                  </a:t>
                </a:r>
                <a:r>
                  <a:rPr lang="de-AT" altLang="de-DE" sz="1600" dirty="0">
                    <a:solidFill>
                      <a:srgbClr val="0000CC"/>
                    </a:solidFill>
                    <a:latin typeface="Arial Rounded MT Bold" panose="020F0704030504030204" pitchFamily="34" charset="0"/>
                  </a:rPr>
                  <a:t>www.lakeriver.at</a:t>
                </a:r>
                <a:endParaRPr lang="de-DE" altLang="de-DE" sz="1600" dirty="0">
                  <a:solidFill>
                    <a:srgbClr val="0000CC"/>
                  </a:solidFill>
                  <a:latin typeface="Arial Rounded MT Bold" panose="020F0704030504030204" pitchFamily="34" charset="0"/>
                </a:endParaRPr>
              </a:p>
            </p:txBody>
          </p:sp>
        </p:grpSp>
      </p:grpSp>
      <p:sp>
        <p:nvSpPr>
          <p:cNvPr id="156" name="Rechteck 155">
            <a:extLst>
              <a:ext uri="{FF2B5EF4-FFF2-40B4-BE49-F238E27FC236}">
                <a16:creationId xmlns:a16="http://schemas.microsoft.com/office/drawing/2014/main" id="{3CF3AC56-E179-4C5E-9CFB-81CCD94153C9}"/>
              </a:ext>
            </a:extLst>
          </p:cNvPr>
          <p:cNvSpPr/>
          <p:nvPr/>
        </p:nvSpPr>
        <p:spPr>
          <a:xfrm>
            <a:off x="3450287" y="2834286"/>
            <a:ext cx="1802921" cy="366773"/>
          </a:xfrm>
          <a:prstGeom prst="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9496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3">
            <a:extLst>
              <a:ext uri="{FF2B5EF4-FFF2-40B4-BE49-F238E27FC236}">
                <a16:creationId xmlns:a16="http://schemas.microsoft.com/office/drawing/2014/main" id="{198A71BD-25C4-45C2-9101-0D20322F30C7}"/>
              </a:ext>
            </a:extLst>
          </p:cNvPr>
          <p:cNvGrpSpPr>
            <a:grpSpLocks/>
          </p:cNvGrpSpPr>
          <p:nvPr/>
        </p:nvGrpSpPr>
        <p:grpSpPr bwMode="auto">
          <a:xfrm>
            <a:off x="-151407" y="-7912"/>
            <a:ext cx="723900" cy="6862763"/>
            <a:chOff x="-96" y="0"/>
            <a:chExt cx="456" cy="4323"/>
          </a:xfrm>
        </p:grpSpPr>
        <p:sp>
          <p:nvSpPr>
            <p:cNvPr id="24" name="Rectangle 4">
              <a:extLst>
                <a:ext uri="{FF2B5EF4-FFF2-40B4-BE49-F238E27FC236}">
                  <a16:creationId xmlns:a16="http://schemas.microsoft.com/office/drawing/2014/main" id="{F6766F77-9D16-49D5-A149-CE2A1605A71A}"/>
                </a:ext>
              </a:extLst>
            </p:cNvPr>
            <p:cNvSpPr>
              <a:spLocks noChangeArrowheads="1"/>
            </p:cNvSpPr>
            <p:nvPr/>
          </p:nvSpPr>
          <p:spPr bwMode="auto">
            <a:xfrm>
              <a:off x="0" y="0"/>
              <a:ext cx="288" cy="43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25" name="Group 5">
              <a:extLst>
                <a:ext uri="{FF2B5EF4-FFF2-40B4-BE49-F238E27FC236}">
                  <a16:creationId xmlns:a16="http://schemas.microsoft.com/office/drawing/2014/main" id="{EE591A04-CDBF-48AC-94C3-ED7306203050}"/>
                </a:ext>
              </a:extLst>
            </p:cNvPr>
            <p:cNvGrpSpPr>
              <a:grpSpLocks/>
            </p:cNvGrpSpPr>
            <p:nvPr/>
          </p:nvGrpSpPr>
          <p:grpSpPr bwMode="auto">
            <a:xfrm>
              <a:off x="-96" y="0"/>
              <a:ext cx="456" cy="4323"/>
              <a:chOff x="-108" y="-3"/>
              <a:chExt cx="456" cy="4323"/>
            </a:xfrm>
          </p:grpSpPr>
          <p:grpSp>
            <p:nvGrpSpPr>
              <p:cNvPr id="26" name="Group 6">
                <a:extLst>
                  <a:ext uri="{FF2B5EF4-FFF2-40B4-BE49-F238E27FC236}">
                    <a16:creationId xmlns:a16="http://schemas.microsoft.com/office/drawing/2014/main" id="{FF5E3F2D-7B70-4884-AA72-A53CBEE84532}"/>
                  </a:ext>
                </a:extLst>
              </p:cNvPr>
              <p:cNvGrpSpPr>
                <a:grpSpLocks/>
              </p:cNvGrpSpPr>
              <p:nvPr/>
            </p:nvGrpSpPr>
            <p:grpSpPr bwMode="auto">
              <a:xfrm>
                <a:off x="-108" y="0"/>
                <a:ext cx="456" cy="4320"/>
                <a:chOff x="-108" y="0"/>
                <a:chExt cx="456" cy="4320"/>
              </a:xfrm>
            </p:grpSpPr>
            <p:sp>
              <p:nvSpPr>
                <p:cNvPr id="28" name="Rectangle 7">
                  <a:extLst>
                    <a:ext uri="{FF2B5EF4-FFF2-40B4-BE49-F238E27FC236}">
                      <a16:creationId xmlns:a16="http://schemas.microsoft.com/office/drawing/2014/main" id="{EBF24AB5-E484-4BAA-BFE2-11C04D55956B}"/>
                    </a:ext>
                  </a:extLst>
                </p:cNvPr>
                <p:cNvSpPr>
                  <a:spLocks noChangeArrowheads="1"/>
                </p:cNvSpPr>
                <p:nvPr/>
              </p:nvSpPr>
              <p:spPr bwMode="auto">
                <a:xfrm>
                  <a:off x="0" y="0"/>
                  <a:ext cx="240" cy="1200"/>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aphicFrame>
              <p:nvGraphicFramePr>
                <p:cNvPr id="29" name="Object 8">
                  <a:extLst>
                    <a:ext uri="{FF2B5EF4-FFF2-40B4-BE49-F238E27FC236}">
                      <a16:creationId xmlns:a16="http://schemas.microsoft.com/office/drawing/2014/main" id="{10EAD8FB-E392-40E6-9593-1C6ACA224BDF}"/>
                    </a:ext>
                  </a:extLst>
                </p:cNvPr>
                <p:cNvGraphicFramePr>
                  <a:graphicFrameLocks noChangeAspect="1"/>
                </p:cNvGraphicFramePr>
                <p:nvPr/>
              </p:nvGraphicFramePr>
              <p:xfrm>
                <a:off x="-108" y="1249"/>
                <a:ext cx="456" cy="215"/>
              </p:xfrm>
              <a:graphic>
                <a:graphicData uri="http://schemas.openxmlformats.org/presentationml/2006/ole">
                  <mc:AlternateContent xmlns:mc="http://schemas.openxmlformats.org/markup-compatibility/2006">
                    <mc:Choice xmlns:v="urn:schemas-microsoft-com:vml" Requires="v">
                      <p:oleObj name="Paket" r:id="rId2" imgW="647640" imgH="485640" progId="Package">
                        <p:embed/>
                      </p:oleObj>
                    </mc:Choice>
                    <mc:Fallback>
                      <p:oleObj name="Paket" r:id="rId2" imgW="647640" imgH="485640" progId="Package">
                        <p:embed/>
                        <p:pic>
                          <p:nvPicPr>
                            <p:cNvPr id="29" name="Object 8">
                              <a:extLst>
                                <a:ext uri="{FF2B5EF4-FFF2-40B4-BE49-F238E27FC236}">
                                  <a16:creationId xmlns:a16="http://schemas.microsoft.com/office/drawing/2014/main" id="{10EAD8FB-E392-40E6-9593-1C6ACA224B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1372"/>
                            <a:stretch>
                              <a:fillRect/>
                            </a:stretch>
                          </p:blipFill>
                          <p:spPr bwMode="auto">
                            <a:xfrm>
                              <a:off x="-108" y="1249"/>
                              <a:ext cx="456" cy="21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 name="Rectangle 9">
                  <a:extLst>
                    <a:ext uri="{FF2B5EF4-FFF2-40B4-BE49-F238E27FC236}">
                      <a16:creationId xmlns:a16="http://schemas.microsoft.com/office/drawing/2014/main" id="{AB7B6A6A-7D81-4303-855D-1A0BA0AB6C07}"/>
                    </a:ext>
                  </a:extLst>
                </p:cNvPr>
                <p:cNvSpPr>
                  <a:spLocks noChangeArrowheads="1"/>
                </p:cNvSpPr>
                <p:nvPr/>
              </p:nvSpPr>
              <p:spPr bwMode="auto">
                <a:xfrm>
                  <a:off x="0" y="1488"/>
                  <a:ext cx="240" cy="283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27" name="Text Box 7">
                <a:extLst>
                  <a:ext uri="{FF2B5EF4-FFF2-40B4-BE49-F238E27FC236}">
                    <a16:creationId xmlns:a16="http://schemas.microsoft.com/office/drawing/2014/main" id="{167F908B-7FED-4684-8A68-C8C98C40656C}"/>
                  </a:ext>
                </a:extLst>
              </p:cNvPr>
              <p:cNvSpPr txBox="1">
                <a:spLocks noChangeArrowheads="1"/>
              </p:cNvSpPr>
              <p:nvPr/>
            </p:nvSpPr>
            <p:spPr bwMode="auto">
              <a:xfrm rot="-5400000">
                <a:off x="-1959" y="1956"/>
                <a:ext cx="4130"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altLang="de-DE" sz="1600" dirty="0">
                    <a:latin typeface="Arial Rounded MT Bold" panose="020F0704030504030204" pitchFamily="34" charset="0"/>
                  </a:rPr>
                  <a:t>Univ.-</a:t>
                </a:r>
                <a:r>
                  <a:rPr lang="de-DE" altLang="de-DE" sz="1600" dirty="0" err="1">
                    <a:latin typeface="Arial Rounded MT Bold" panose="020F0704030504030204" pitchFamily="34" charset="0"/>
                  </a:rPr>
                  <a:t>Doz</a:t>
                </a:r>
                <a:r>
                  <a:rPr lang="de-DE" altLang="de-DE" sz="1600" dirty="0">
                    <a:latin typeface="Arial Rounded MT Bold" panose="020F0704030504030204" pitchFamily="34" charset="0"/>
                  </a:rPr>
                  <a:t>. Dr. Katrin Teubner</a:t>
                </a:r>
                <a:r>
                  <a:rPr lang="de-DE" altLang="de-DE" sz="1600" dirty="0">
                    <a:solidFill>
                      <a:srgbClr val="0000CC"/>
                    </a:solidFill>
                    <a:latin typeface="Arial Rounded MT Bold" panose="020F0704030504030204" pitchFamily="34" charset="0"/>
                  </a:rPr>
                  <a:t>                                  </a:t>
                </a:r>
                <a:r>
                  <a:rPr lang="de-AT" altLang="de-DE" sz="1600" dirty="0">
                    <a:solidFill>
                      <a:srgbClr val="0000CC"/>
                    </a:solidFill>
                    <a:latin typeface="Arial Rounded MT Bold" panose="020F0704030504030204" pitchFamily="34" charset="0"/>
                  </a:rPr>
                  <a:t>www.lakeriver.at</a:t>
                </a:r>
                <a:endParaRPr lang="de-DE" altLang="de-DE" sz="1600" dirty="0">
                  <a:solidFill>
                    <a:srgbClr val="0000CC"/>
                  </a:solidFill>
                  <a:latin typeface="Arial Rounded MT Bold" panose="020F0704030504030204" pitchFamily="34" charset="0"/>
                </a:endParaRPr>
              </a:p>
            </p:txBody>
          </p:sp>
        </p:grpSp>
      </p:grpSp>
      <p:grpSp>
        <p:nvGrpSpPr>
          <p:cNvPr id="8" name="Gruppieren 7">
            <a:extLst>
              <a:ext uri="{FF2B5EF4-FFF2-40B4-BE49-F238E27FC236}">
                <a16:creationId xmlns:a16="http://schemas.microsoft.com/office/drawing/2014/main" id="{8F1E7F7E-369D-4171-863B-4EE0110166B9}"/>
              </a:ext>
            </a:extLst>
          </p:cNvPr>
          <p:cNvGrpSpPr/>
          <p:nvPr/>
        </p:nvGrpSpPr>
        <p:grpSpPr>
          <a:xfrm>
            <a:off x="5371386" y="12493"/>
            <a:ext cx="3772614" cy="6535972"/>
            <a:chOff x="5371386" y="12493"/>
            <a:chExt cx="3772614" cy="6535972"/>
          </a:xfrm>
        </p:grpSpPr>
        <p:sp>
          <p:nvSpPr>
            <p:cNvPr id="5" name="Rechteck 4">
              <a:extLst>
                <a:ext uri="{FF2B5EF4-FFF2-40B4-BE49-F238E27FC236}">
                  <a16:creationId xmlns:a16="http://schemas.microsoft.com/office/drawing/2014/main" id="{1F229B91-6425-4DB7-B416-EF78D6D99100}"/>
                </a:ext>
              </a:extLst>
            </p:cNvPr>
            <p:cNvSpPr/>
            <p:nvPr/>
          </p:nvSpPr>
          <p:spPr>
            <a:xfrm>
              <a:off x="5371386" y="12493"/>
              <a:ext cx="3772614" cy="6535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Grafik 2">
              <a:extLst>
                <a:ext uri="{FF2B5EF4-FFF2-40B4-BE49-F238E27FC236}">
                  <a16:creationId xmlns:a16="http://schemas.microsoft.com/office/drawing/2014/main" id="{38B56A84-405D-4AF6-BCC5-ECFF3EB943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7542" y="144943"/>
              <a:ext cx="3520301" cy="6129826"/>
            </a:xfrm>
            <a:prstGeom prst="rect">
              <a:avLst/>
            </a:prstGeom>
          </p:spPr>
        </p:pic>
        <p:sp>
          <p:nvSpPr>
            <p:cNvPr id="6" name="Textfeld 5">
              <a:extLst>
                <a:ext uri="{FF2B5EF4-FFF2-40B4-BE49-F238E27FC236}">
                  <a16:creationId xmlns:a16="http://schemas.microsoft.com/office/drawing/2014/main" id="{7CB2F7F9-8397-4684-84A5-F8839D1C1C50}"/>
                </a:ext>
              </a:extLst>
            </p:cNvPr>
            <p:cNvSpPr txBox="1"/>
            <p:nvPr/>
          </p:nvSpPr>
          <p:spPr>
            <a:xfrm>
              <a:off x="5497542" y="5719119"/>
              <a:ext cx="3599832" cy="461665"/>
            </a:xfrm>
            <a:prstGeom prst="rect">
              <a:avLst/>
            </a:prstGeom>
            <a:noFill/>
          </p:spPr>
          <p:txBody>
            <a:bodyPr wrap="none" rtlCol="0">
              <a:spAutoFit/>
            </a:bodyPr>
            <a:lstStyle/>
            <a:p>
              <a:r>
                <a:rPr lang="it-IT" sz="1200" dirty="0"/>
                <a:t>Sui recenti progressi della meteorologia (1861)</a:t>
              </a:r>
            </a:p>
            <a:p>
              <a:r>
                <a:rPr lang="it-IT" sz="1200" dirty="0" err="1"/>
                <a:t>Translated</a:t>
              </a:r>
              <a:r>
                <a:rPr lang="it-IT" sz="1200" dirty="0"/>
                <a:t>: </a:t>
              </a:r>
              <a:r>
                <a:rPr lang="en-GB" sz="1200" dirty="0"/>
                <a:t>On recent advances in meteorology (1861) </a:t>
              </a:r>
            </a:p>
          </p:txBody>
        </p:sp>
        <p:sp>
          <p:nvSpPr>
            <p:cNvPr id="7" name="Textfeld 6">
              <a:extLst>
                <a:ext uri="{FF2B5EF4-FFF2-40B4-BE49-F238E27FC236}">
                  <a16:creationId xmlns:a16="http://schemas.microsoft.com/office/drawing/2014/main" id="{EE986A55-A88A-48B3-96BD-0CA2BDC74A9F}"/>
                </a:ext>
              </a:extLst>
            </p:cNvPr>
            <p:cNvSpPr txBox="1"/>
            <p:nvPr/>
          </p:nvSpPr>
          <p:spPr>
            <a:xfrm>
              <a:off x="5454412" y="6296522"/>
              <a:ext cx="3534942" cy="215444"/>
            </a:xfrm>
            <a:prstGeom prst="rect">
              <a:avLst/>
            </a:prstGeom>
            <a:noFill/>
          </p:spPr>
          <p:txBody>
            <a:bodyPr wrap="none" rtlCol="0">
              <a:spAutoFit/>
            </a:bodyPr>
            <a:lstStyle/>
            <a:p>
              <a:r>
                <a:rPr lang="en-GB" sz="800" dirty="0">
                  <a:solidFill>
                    <a:schemeClr val="accent1">
                      <a:lumMod val="50000"/>
                    </a:schemeClr>
                  </a:solidFill>
                </a:rPr>
                <a:t>Source of photo of the  book cover: https://de.wikipedia.org/wiki/Angelo_Secchi</a:t>
              </a:r>
            </a:p>
          </p:txBody>
        </p:sp>
      </p:grpSp>
      <p:sp>
        <p:nvSpPr>
          <p:cNvPr id="2" name="Textfeld 1">
            <a:extLst>
              <a:ext uri="{FF2B5EF4-FFF2-40B4-BE49-F238E27FC236}">
                <a16:creationId xmlns:a16="http://schemas.microsoft.com/office/drawing/2014/main" id="{8AFD1475-B9E3-4E2B-8D38-9E3E5DB4E365}"/>
              </a:ext>
            </a:extLst>
          </p:cNvPr>
          <p:cNvSpPr txBox="1"/>
          <p:nvPr/>
        </p:nvSpPr>
        <p:spPr>
          <a:xfrm>
            <a:off x="527199" y="1052423"/>
            <a:ext cx="4672737" cy="4401974"/>
          </a:xfrm>
          <a:prstGeom prst="rect">
            <a:avLst/>
          </a:prstGeom>
          <a:noFill/>
        </p:spPr>
        <p:txBody>
          <a:bodyPr wrap="square" rtlCol="0">
            <a:spAutoFit/>
          </a:bodyPr>
          <a:lstStyle/>
          <a:p>
            <a:pPr>
              <a:lnSpc>
                <a:spcPct val="107000"/>
              </a:lnSpc>
              <a:spcAft>
                <a:spcPts val="800"/>
              </a:spcAft>
            </a:pPr>
            <a:r>
              <a:rPr lang="en-GB" sz="1800" b="1" dirty="0">
                <a:effectLst/>
                <a:latin typeface="Arial" panose="020B0604020202020204" pitchFamily="34" charset="0"/>
                <a:ea typeface="Calibri" panose="020F0502020204030204" pitchFamily="34" charset="0"/>
              </a:rPr>
              <a:t>Meteorology</a:t>
            </a:r>
            <a:r>
              <a:rPr lang="en-GB" sz="1800" dirty="0">
                <a:effectLst/>
                <a:latin typeface="Arial" panose="020B0604020202020204" pitchFamily="34" charset="0"/>
                <a:ea typeface="Calibri" panose="020F0502020204030204" pitchFamily="34" charset="0"/>
              </a:rPr>
              <a:t>: Visibility is a distance measure at which a landscape mark (e.g. tree, house) can be clearly seen – Visibility thus depends on transparency of the air in the environment – </a:t>
            </a:r>
          </a:p>
          <a:p>
            <a:pPr>
              <a:lnSpc>
                <a:spcPct val="107000"/>
              </a:lnSpc>
              <a:spcAft>
                <a:spcPts val="800"/>
              </a:spcAft>
            </a:pPr>
            <a:r>
              <a:rPr lang="en-GB" sz="1800" dirty="0">
                <a:effectLst/>
                <a:latin typeface="Arial" panose="020B0604020202020204" pitchFamily="34" charset="0"/>
                <a:ea typeface="Calibri" panose="020F0502020204030204" pitchFamily="34" charset="0"/>
              </a:rPr>
              <a:t>In German we call this meteorological measure to look into the open landscape “</a:t>
            </a:r>
            <a:r>
              <a:rPr lang="en-GB" sz="2000" b="1" dirty="0" err="1">
                <a:effectLst/>
                <a:latin typeface="Arial" panose="020B0604020202020204" pitchFamily="34" charset="0"/>
                <a:ea typeface="Calibri" panose="020F0502020204030204" pitchFamily="34" charset="0"/>
              </a:rPr>
              <a:t>Sicht</a:t>
            </a:r>
            <a:r>
              <a:rPr lang="en-GB" sz="2000" b="1" dirty="0" err="1">
                <a:solidFill>
                  <a:schemeClr val="accent2"/>
                </a:solidFill>
                <a:effectLst/>
                <a:latin typeface="Arial" panose="020B0604020202020204" pitchFamily="34" charset="0"/>
                <a:ea typeface="Calibri" panose="020F0502020204030204" pitchFamily="34" charset="0"/>
              </a:rPr>
              <a:t>weite</a:t>
            </a:r>
            <a:r>
              <a:rPr lang="en-GB" sz="1800" dirty="0">
                <a:effectLst/>
                <a:latin typeface="Arial" panose="020B0604020202020204" pitchFamily="34" charset="0"/>
                <a:ea typeface="Calibri" panose="020F0502020204030204" pitchFamily="34" charset="0"/>
              </a:rPr>
              <a:t>”, </a:t>
            </a:r>
          </a:p>
          <a:p>
            <a:pPr>
              <a:lnSpc>
                <a:spcPct val="107000"/>
              </a:lnSpc>
              <a:spcAft>
                <a:spcPts val="800"/>
              </a:spcAft>
            </a:pPr>
            <a:endParaRPr lang="en-GB" sz="1800" dirty="0">
              <a:effectLst/>
              <a:latin typeface="Arial" panose="020B0604020202020204" pitchFamily="34" charset="0"/>
              <a:ea typeface="Calibri" panose="020F0502020204030204" pitchFamily="34" charset="0"/>
            </a:endParaRPr>
          </a:p>
          <a:p>
            <a:pPr>
              <a:lnSpc>
                <a:spcPct val="107000"/>
              </a:lnSpc>
              <a:spcAft>
                <a:spcPts val="800"/>
              </a:spcAft>
            </a:pPr>
            <a:r>
              <a:rPr lang="en-GB" sz="1800" dirty="0">
                <a:effectLst/>
                <a:latin typeface="Arial" panose="020B0604020202020204" pitchFamily="34" charset="0"/>
                <a:ea typeface="Calibri" panose="020F0502020204030204" pitchFamily="34" charset="0"/>
              </a:rPr>
              <a:t>and in aquatic sciences it became named “</a:t>
            </a:r>
            <a:r>
              <a:rPr lang="en-GB" sz="2000" b="1" dirty="0" err="1">
                <a:effectLst/>
                <a:latin typeface="Arial" panose="020B0604020202020204" pitchFamily="34" charset="0"/>
                <a:ea typeface="Calibri" panose="020F0502020204030204" pitchFamily="34" charset="0"/>
              </a:rPr>
              <a:t>Sicht</a:t>
            </a:r>
            <a:r>
              <a:rPr lang="en-GB" sz="2000" b="1" dirty="0" err="1">
                <a:solidFill>
                  <a:schemeClr val="accent2"/>
                </a:solidFill>
                <a:effectLst/>
                <a:latin typeface="Arial" panose="020B0604020202020204" pitchFamily="34" charset="0"/>
                <a:ea typeface="Calibri" panose="020F0502020204030204" pitchFamily="34" charset="0"/>
              </a:rPr>
              <a:t>tiefe</a:t>
            </a:r>
            <a:r>
              <a:rPr lang="en-GB" sz="1800" dirty="0">
                <a:effectLst/>
                <a:latin typeface="Arial" panose="020B0604020202020204" pitchFamily="34" charset="0"/>
                <a:ea typeface="Calibri" panose="020F0502020204030204" pitchFamily="34" charset="0"/>
              </a:rPr>
              <a:t>” measuring water transparency at water depths.</a:t>
            </a:r>
          </a:p>
          <a:p>
            <a:endParaRPr lang="en-GB" dirty="0"/>
          </a:p>
        </p:txBody>
      </p:sp>
      <p:sp>
        <p:nvSpPr>
          <p:cNvPr id="16" name="Text Box 21">
            <a:extLst>
              <a:ext uri="{FF2B5EF4-FFF2-40B4-BE49-F238E27FC236}">
                <a16:creationId xmlns:a16="http://schemas.microsoft.com/office/drawing/2014/main" id="{C26339E8-B600-4631-8F16-DC1FF3FA1EA5}"/>
              </a:ext>
            </a:extLst>
          </p:cNvPr>
          <p:cNvSpPr txBox="1">
            <a:spLocks noChangeArrowheads="1"/>
          </p:cNvSpPr>
          <p:nvPr/>
        </p:nvSpPr>
        <p:spPr bwMode="auto">
          <a:xfrm>
            <a:off x="9839942" y="6590342"/>
            <a:ext cx="2486578" cy="276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de-DE" altLang="en-US" sz="1200" dirty="0">
                <a:solidFill>
                  <a:srgbClr val="002060"/>
                </a:solidFill>
              </a:rPr>
              <a:t> 43</a:t>
            </a:r>
            <a:r>
              <a:rPr lang="de-DE" altLang="en-US" sz="1200" baseline="30000" dirty="0">
                <a:solidFill>
                  <a:srgbClr val="002060"/>
                </a:solidFill>
              </a:rPr>
              <a:t>rd</a:t>
            </a:r>
            <a:r>
              <a:rPr lang="de-DE" altLang="en-US" sz="1200" dirty="0">
                <a:solidFill>
                  <a:srgbClr val="002060"/>
                </a:solidFill>
              </a:rPr>
              <a:t> IAD-</a:t>
            </a:r>
            <a:r>
              <a:rPr lang="de-DE" altLang="en-US" sz="1200" dirty="0" err="1">
                <a:solidFill>
                  <a:srgbClr val="002060"/>
                </a:solidFill>
              </a:rPr>
              <a:t>conference</a:t>
            </a:r>
            <a:r>
              <a:rPr lang="de-DE" altLang="en-US" sz="1200" dirty="0">
                <a:solidFill>
                  <a:srgbClr val="002060"/>
                </a:solidFill>
              </a:rPr>
              <a:t>, June 2021 </a:t>
            </a:r>
            <a:endParaRPr lang="de-DE" altLang="en-US" sz="1200" dirty="0">
              <a:solidFill>
                <a:srgbClr val="002060"/>
              </a:solidFill>
              <a:latin typeface="Times New Roman" panose="02020603050405020304" pitchFamily="18" charset="0"/>
            </a:endParaRPr>
          </a:p>
        </p:txBody>
      </p:sp>
      <p:sp>
        <p:nvSpPr>
          <p:cNvPr id="17" name="Rechteck 16">
            <a:extLst>
              <a:ext uri="{FF2B5EF4-FFF2-40B4-BE49-F238E27FC236}">
                <a16:creationId xmlns:a16="http://schemas.microsoft.com/office/drawing/2014/main" id="{82025D1A-4BCC-4B91-B120-F9E332078C28}"/>
              </a:ext>
            </a:extLst>
          </p:cNvPr>
          <p:cNvSpPr/>
          <p:nvPr/>
        </p:nvSpPr>
        <p:spPr>
          <a:xfrm>
            <a:off x="6096000" y="2518698"/>
            <a:ext cx="2182761" cy="362154"/>
          </a:xfrm>
          <a:prstGeom prst="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84953659"/>
      </p:ext>
    </p:extLst>
  </p:cSld>
  <p:clrMapOvr>
    <a:masterClrMapping/>
  </p:clrMapOvr>
  <p:transition>
    <p:dissolv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3">
            <a:extLst>
              <a:ext uri="{FF2B5EF4-FFF2-40B4-BE49-F238E27FC236}">
                <a16:creationId xmlns:a16="http://schemas.microsoft.com/office/drawing/2014/main" id="{198A71BD-25C4-45C2-9101-0D20322F30C7}"/>
              </a:ext>
            </a:extLst>
          </p:cNvPr>
          <p:cNvGrpSpPr>
            <a:grpSpLocks/>
          </p:cNvGrpSpPr>
          <p:nvPr/>
        </p:nvGrpSpPr>
        <p:grpSpPr bwMode="auto">
          <a:xfrm>
            <a:off x="-151407" y="-7912"/>
            <a:ext cx="723900" cy="6862763"/>
            <a:chOff x="-96" y="0"/>
            <a:chExt cx="456" cy="4323"/>
          </a:xfrm>
        </p:grpSpPr>
        <p:sp>
          <p:nvSpPr>
            <p:cNvPr id="24" name="Rectangle 4">
              <a:extLst>
                <a:ext uri="{FF2B5EF4-FFF2-40B4-BE49-F238E27FC236}">
                  <a16:creationId xmlns:a16="http://schemas.microsoft.com/office/drawing/2014/main" id="{F6766F77-9D16-49D5-A149-CE2A1605A71A}"/>
                </a:ext>
              </a:extLst>
            </p:cNvPr>
            <p:cNvSpPr>
              <a:spLocks noChangeArrowheads="1"/>
            </p:cNvSpPr>
            <p:nvPr/>
          </p:nvSpPr>
          <p:spPr bwMode="auto">
            <a:xfrm>
              <a:off x="0" y="0"/>
              <a:ext cx="288" cy="43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25" name="Group 5">
              <a:extLst>
                <a:ext uri="{FF2B5EF4-FFF2-40B4-BE49-F238E27FC236}">
                  <a16:creationId xmlns:a16="http://schemas.microsoft.com/office/drawing/2014/main" id="{EE591A04-CDBF-48AC-94C3-ED7306203050}"/>
                </a:ext>
              </a:extLst>
            </p:cNvPr>
            <p:cNvGrpSpPr>
              <a:grpSpLocks/>
            </p:cNvGrpSpPr>
            <p:nvPr/>
          </p:nvGrpSpPr>
          <p:grpSpPr bwMode="auto">
            <a:xfrm>
              <a:off x="-96" y="0"/>
              <a:ext cx="456" cy="4323"/>
              <a:chOff x="-108" y="-3"/>
              <a:chExt cx="456" cy="4323"/>
            </a:xfrm>
          </p:grpSpPr>
          <p:grpSp>
            <p:nvGrpSpPr>
              <p:cNvPr id="26" name="Group 6">
                <a:extLst>
                  <a:ext uri="{FF2B5EF4-FFF2-40B4-BE49-F238E27FC236}">
                    <a16:creationId xmlns:a16="http://schemas.microsoft.com/office/drawing/2014/main" id="{FF5E3F2D-7B70-4884-AA72-A53CBEE84532}"/>
                  </a:ext>
                </a:extLst>
              </p:cNvPr>
              <p:cNvGrpSpPr>
                <a:grpSpLocks/>
              </p:cNvGrpSpPr>
              <p:nvPr/>
            </p:nvGrpSpPr>
            <p:grpSpPr bwMode="auto">
              <a:xfrm>
                <a:off x="-108" y="0"/>
                <a:ext cx="456" cy="4320"/>
                <a:chOff x="-108" y="0"/>
                <a:chExt cx="456" cy="4320"/>
              </a:xfrm>
            </p:grpSpPr>
            <p:sp>
              <p:nvSpPr>
                <p:cNvPr id="28" name="Rectangle 7">
                  <a:extLst>
                    <a:ext uri="{FF2B5EF4-FFF2-40B4-BE49-F238E27FC236}">
                      <a16:creationId xmlns:a16="http://schemas.microsoft.com/office/drawing/2014/main" id="{EBF24AB5-E484-4BAA-BFE2-11C04D55956B}"/>
                    </a:ext>
                  </a:extLst>
                </p:cNvPr>
                <p:cNvSpPr>
                  <a:spLocks noChangeArrowheads="1"/>
                </p:cNvSpPr>
                <p:nvPr/>
              </p:nvSpPr>
              <p:spPr bwMode="auto">
                <a:xfrm>
                  <a:off x="0" y="0"/>
                  <a:ext cx="240" cy="1200"/>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aphicFrame>
              <p:nvGraphicFramePr>
                <p:cNvPr id="29" name="Object 8">
                  <a:extLst>
                    <a:ext uri="{FF2B5EF4-FFF2-40B4-BE49-F238E27FC236}">
                      <a16:creationId xmlns:a16="http://schemas.microsoft.com/office/drawing/2014/main" id="{10EAD8FB-E392-40E6-9593-1C6ACA224BDF}"/>
                    </a:ext>
                  </a:extLst>
                </p:cNvPr>
                <p:cNvGraphicFramePr>
                  <a:graphicFrameLocks noChangeAspect="1"/>
                </p:cNvGraphicFramePr>
                <p:nvPr/>
              </p:nvGraphicFramePr>
              <p:xfrm>
                <a:off x="-108" y="1249"/>
                <a:ext cx="456" cy="215"/>
              </p:xfrm>
              <a:graphic>
                <a:graphicData uri="http://schemas.openxmlformats.org/presentationml/2006/ole">
                  <mc:AlternateContent xmlns:mc="http://schemas.openxmlformats.org/markup-compatibility/2006">
                    <mc:Choice xmlns:v="urn:schemas-microsoft-com:vml" Requires="v">
                      <p:oleObj name="Paket" r:id="rId2" imgW="647640" imgH="485640" progId="Package">
                        <p:embed/>
                      </p:oleObj>
                    </mc:Choice>
                    <mc:Fallback>
                      <p:oleObj name="Paket" r:id="rId2" imgW="647640" imgH="485640" progId="Package">
                        <p:embed/>
                        <p:pic>
                          <p:nvPicPr>
                            <p:cNvPr id="29" name="Object 8">
                              <a:extLst>
                                <a:ext uri="{FF2B5EF4-FFF2-40B4-BE49-F238E27FC236}">
                                  <a16:creationId xmlns:a16="http://schemas.microsoft.com/office/drawing/2014/main" id="{10EAD8FB-E392-40E6-9593-1C6ACA224B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1372"/>
                            <a:stretch>
                              <a:fillRect/>
                            </a:stretch>
                          </p:blipFill>
                          <p:spPr bwMode="auto">
                            <a:xfrm>
                              <a:off x="-108" y="1249"/>
                              <a:ext cx="456" cy="21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 name="Rectangle 9">
                  <a:extLst>
                    <a:ext uri="{FF2B5EF4-FFF2-40B4-BE49-F238E27FC236}">
                      <a16:creationId xmlns:a16="http://schemas.microsoft.com/office/drawing/2014/main" id="{AB7B6A6A-7D81-4303-855D-1A0BA0AB6C07}"/>
                    </a:ext>
                  </a:extLst>
                </p:cNvPr>
                <p:cNvSpPr>
                  <a:spLocks noChangeArrowheads="1"/>
                </p:cNvSpPr>
                <p:nvPr/>
              </p:nvSpPr>
              <p:spPr bwMode="auto">
                <a:xfrm>
                  <a:off x="0" y="1488"/>
                  <a:ext cx="240" cy="283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27" name="Text Box 7">
                <a:extLst>
                  <a:ext uri="{FF2B5EF4-FFF2-40B4-BE49-F238E27FC236}">
                    <a16:creationId xmlns:a16="http://schemas.microsoft.com/office/drawing/2014/main" id="{167F908B-7FED-4684-8A68-C8C98C40656C}"/>
                  </a:ext>
                </a:extLst>
              </p:cNvPr>
              <p:cNvSpPr txBox="1">
                <a:spLocks noChangeArrowheads="1"/>
              </p:cNvSpPr>
              <p:nvPr/>
            </p:nvSpPr>
            <p:spPr bwMode="auto">
              <a:xfrm rot="-5400000">
                <a:off x="-1959" y="1956"/>
                <a:ext cx="4130"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altLang="de-DE" sz="1600" dirty="0">
                    <a:latin typeface="Arial Rounded MT Bold" panose="020F0704030504030204" pitchFamily="34" charset="0"/>
                  </a:rPr>
                  <a:t>Univ.-</a:t>
                </a:r>
                <a:r>
                  <a:rPr lang="de-DE" altLang="de-DE" sz="1600" dirty="0" err="1">
                    <a:latin typeface="Arial Rounded MT Bold" panose="020F0704030504030204" pitchFamily="34" charset="0"/>
                  </a:rPr>
                  <a:t>Doz</a:t>
                </a:r>
                <a:r>
                  <a:rPr lang="de-DE" altLang="de-DE" sz="1600" dirty="0">
                    <a:latin typeface="Arial Rounded MT Bold" panose="020F0704030504030204" pitchFamily="34" charset="0"/>
                  </a:rPr>
                  <a:t>. Dr. Katrin Teubner</a:t>
                </a:r>
                <a:r>
                  <a:rPr lang="de-DE" altLang="de-DE" sz="1600" dirty="0">
                    <a:solidFill>
                      <a:srgbClr val="0000CC"/>
                    </a:solidFill>
                    <a:latin typeface="Arial Rounded MT Bold" panose="020F0704030504030204" pitchFamily="34" charset="0"/>
                  </a:rPr>
                  <a:t>                                  </a:t>
                </a:r>
                <a:r>
                  <a:rPr lang="de-AT" altLang="de-DE" sz="1600" dirty="0">
                    <a:solidFill>
                      <a:srgbClr val="0000CC"/>
                    </a:solidFill>
                    <a:latin typeface="Arial Rounded MT Bold" panose="020F0704030504030204" pitchFamily="34" charset="0"/>
                  </a:rPr>
                  <a:t>www.lakeriver.at</a:t>
                </a:r>
                <a:endParaRPr lang="de-DE" altLang="de-DE" sz="1600" dirty="0">
                  <a:solidFill>
                    <a:srgbClr val="0000CC"/>
                  </a:solidFill>
                  <a:latin typeface="Arial Rounded MT Bold" panose="020F0704030504030204" pitchFamily="34" charset="0"/>
                </a:endParaRPr>
              </a:p>
            </p:txBody>
          </p:sp>
        </p:grpSp>
      </p:grpSp>
      <p:pic>
        <p:nvPicPr>
          <p:cNvPr id="4" name="Grafik 3">
            <a:extLst>
              <a:ext uri="{FF2B5EF4-FFF2-40B4-BE49-F238E27FC236}">
                <a16:creationId xmlns:a16="http://schemas.microsoft.com/office/drawing/2014/main" id="{061210BF-66FA-4348-88B9-557E229C04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542" y="108486"/>
            <a:ext cx="11619507" cy="6535973"/>
          </a:xfrm>
          <a:prstGeom prst="rect">
            <a:avLst/>
          </a:prstGeom>
        </p:spPr>
      </p:pic>
      <p:sp>
        <p:nvSpPr>
          <p:cNvPr id="13" name="Text Box 21">
            <a:extLst>
              <a:ext uri="{FF2B5EF4-FFF2-40B4-BE49-F238E27FC236}">
                <a16:creationId xmlns:a16="http://schemas.microsoft.com/office/drawing/2014/main" id="{FCF1B034-3CAC-4639-BD1F-7188971AE239}"/>
              </a:ext>
            </a:extLst>
          </p:cNvPr>
          <p:cNvSpPr txBox="1">
            <a:spLocks noChangeArrowheads="1"/>
          </p:cNvSpPr>
          <p:nvPr/>
        </p:nvSpPr>
        <p:spPr bwMode="auto">
          <a:xfrm>
            <a:off x="7481827" y="6579460"/>
            <a:ext cx="4690130" cy="276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de-DE" altLang="en-US" sz="1200" dirty="0" err="1">
                <a:solidFill>
                  <a:srgbClr val="002060"/>
                </a:solidFill>
              </a:rPr>
              <a:t>from</a:t>
            </a:r>
            <a:r>
              <a:rPr lang="de-DE" altLang="en-US" sz="1200" dirty="0">
                <a:solidFill>
                  <a:srgbClr val="002060"/>
                </a:solidFill>
              </a:rPr>
              <a:t>: Teubner et al. 2021, </a:t>
            </a:r>
            <a:r>
              <a:rPr lang="de-DE" altLang="en-US" sz="1200" dirty="0" err="1">
                <a:solidFill>
                  <a:srgbClr val="002060"/>
                </a:solidFill>
              </a:rPr>
              <a:t>extended</a:t>
            </a:r>
            <a:r>
              <a:rPr lang="de-DE" altLang="en-US" sz="1200" dirty="0">
                <a:solidFill>
                  <a:srgbClr val="002060"/>
                </a:solidFill>
              </a:rPr>
              <a:t> </a:t>
            </a:r>
            <a:r>
              <a:rPr lang="de-DE" altLang="en-US" sz="1200" dirty="0" err="1">
                <a:solidFill>
                  <a:srgbClr val="002060"/>
                </a:solidFill>
              </a:rPr>
              <a:t>abstract</a:t>
            </a:r>
            <a:r>
              <a:rPr lang="de-DE" altLang="en-US" sz="1200" dirty="0">
                <a:solidFill>
                  <a:srgbClr val="002060"/>
                </a:solidFill>
              </a:rPr>
              <a:t>, 43</a:t>
            </a:r>
            <a:r>
              <a:rPr lang="de-DE" altLang="en-US" sz="1200" baseline="30000" dirty="0">
                <a:solidFill>
                  <a:srgbClr val="002060"/>
                </a:solidFill>
              </a:rPr>
              <a:t>rd</a:t>
            </a:r>
            <a:r>
              <a:rPr lang="de-DE" altLang="en-US" sz="1200" dirty="0">
                <a:solidFill>
                  <a:srgbClr val="002060"/>
                </a:solidFill>
              </a:rPr>
              <a:t> IAD-</a:t>
            </a:r>
            <a:r>
              <a:rPr lang="de-DE" altLang="en-US" sz="1200" dirty="0" err="1">
                <a:solidFill>
                  <a:srgbClr val="002060"/>
                </a:solidFill>
              </a:rPr>
              <a:t>conference</a:t>
            </a:r>
            <a:endParaRPr lang="de-DE" altLang="en-US" sz="1200" dirty="0">
              <a:solidFill>
                <a:srgbClr val="002060"/>
              </a:solidFill>
              <a:latin typeface="Times New Roman" panose="02020603050405020304" pitchFamily="18" charset="0"/>
            </a:endParaRPr>
          </a:p>
        </p:txBody>
      </p:sp>
    </p:spTree>
    <p:extLst>
      <p:ext uri="{BB962C8B-B14F-4D97-AF65-F5344CB8AC3E}">
        <p14:creationId xmlns:p14="http://schemas.microsoft.com/office/powerpoint/2010/main" val="469021466"/>
      </p:ext>
    </p:extLst>
  </p:cSld>
  <p:clrMapOvr>
    <a:masterClrMapping/>
  </p:clrMapOvr>
  <p:transition>
    <p:dissolve/>
  </p:transition>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2381</Words>
  <Application>Microsoft Office PowerPoint</Application>
  <PresentationFormat>Breitbild</PresentationFormat>
  <Paragraphs>342</Paragraphs>
  <Slides>42</Slides>
  <Notes>0</Notes>
  <HiddenSlides>0</HiddenSlides>
  <MMClips>0</MMClips>
  <ScaleCrop>false</ScaleCrop>
  <HeadingPairs>
    <vt:vector size="8" baseType="variant">
      <vt:variant>
        <vt:lpstr>Verwendete Schriftarten</vt:lpstr>
      </vt:variant>
      <vt:variant>
        <vt:i4>9</vt:i4>
      </vt:variant>
      <vt:variant>
        <vt:lpstr>Design</vt:lpstr>
      </vt:variant>
      <vt:variant>
        <vt:i4>1</vt:i4>
      </vt:variant>
      <vt:variant>
        <vt:lpstr>Eingebettete OLE-Server</vt:lpstr>
      </vt:variant>
      <vt:variant>
        <vt:i4>2</vt:i4>
      </vt:variant>
      <vt:variant>
        <vt:lpstr>Folientitel</vt:lpstr>
      </vt:variant>
      <vt:variant>
        <vt:i4>42</vt:i4>
      </vt:variant>
    </vt:vector>
  </HeadingPairs>
  <TitlesOfParts>
    <vt:vector size="54" baseType="lpstr">
      <vt:lpstr>Arial</vt:lpstr>
      <vt:lpstr>Arial Rounded MT Bold</vt:lpstr>
      <vt:lpstr>Calibri</vt:lpstr>
      <vt:lpstr>Calibri Light</vt:lpstr>
      <vt:lpstr>Courier New</vt:lpstr>
      <vt:lpstr>Freestyle Script</vt:lpstr>
      <vt:lpstr>MinionPro-Regular</vt:lpstr>
      <vt:lpstr>Times New Roman</vt:lpstr>
      <vt:lpstr>Verdana</vt:lpstr>
      <vt:lpstr>Office</vt:lpstr>
      <vt:lpstr>Paket</vt:lpstr>
      <vt:lpstr>Folie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KT</dc:creator>
  <cp:lastModifiedBy>Katrin Teubner</cp:lastModifiedBy>
  <cp:revision>107</cp:revision>
  <dcterms:created xsi:type="dcterms:W3CDTF">2021-06-06T15:03:16Z</dcterms:created>
  <dcterms:modified xsi:type="dcterms:W3CDTF">2022-09-25T20:41:29Z</dcterms:modified>
</cp:coreProperties>
</file>